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990600"/>
            <a:ext cx="6324600" cy="4800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اسم المقرر : </a:t>
            </a:r>
            <a:r>
              <a:rPr lang="ar-SA" sz="2800" b="1" dirty="0" smtClean="0">
                <a:solidFill>
                  <a:srgbClr val="FF0000"/>
                </a:solidFill>
              </a:rPr>
              <a:t>حضارة الدولة البيزنطية  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أستاذ المقرر : </a:t>
            </a:r>
            <a:r>
              <a:rPr lang="ar-SA" sz="2800" b="1" dirty="0" smtClean="0">
                <a:solidFill>
                  <a:srgbClr val="FF0000"/>
                </a:solidFill>
              </a:rPr>
              <a:t>د</a:t>
            </a:r>
            <a:r>
              <a:rPr lang="ar-SA" sz="2800" b="1" dirty="0" smtClean="0">
                <a:solidFill>
                  <a:srgbClr val="FF0000"/>
                </a:solidFill>
              </a:rPr>
              <a:t>/ </a:t>
            </a:r>
            <a:r>
              <a:rPr lang="ar-SA" sz="2800" b="1" dirty="0" smtClean="0">
                <a:solidFill>
                  <a:srgbClr val="FF0000"/>
                </a:solidFill>
              </a:rPr>
              <a:t>ممدوح هلول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الفرقة : </a:t>
            </a:r>
            <a:r>
              <a:rPr lang="ar-SA" sz="2800" b="1" dirty="0" smtClean="0">
                <a:solidFill>
                  <a:srgbClr val="FF0000"/>
                </a:solidFill>
              </a:rPr>
              <a:t>الثالثة.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ar-SA" sz="2800" b="1" dirty="0" smtClean="0">
                <a:solidFill>
                  <a:srgbClr val="FF0000"/>
                </a:solidFill>
              </a:rPr>
              <a:t>قسم : التاريخ والآثار</a:t>
            </a:r>
            <a:r>
              <a:rPr lang="ar-SA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4351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EG" dirty="0"/>
              <a:t>وكان ترتيب الأسبقية معقدا وذلك لأن الوظائف كانت تنطوي على رتب هي والألقاب سواء بسواء ، وقد قسمت الإمبراطورية في القرن الرابع إلى إيالات أربعة فسيحة يحكمها الولاة البريطوريون . وهم أعلى موظفي الدولة مقاما ، وكانوا يستمتعون بسلطات نائب الملك ، وفي يدهم سلطات مطلقة من النواحي الإدارية والمالية والقضائية . بل لقد كان من حقهم أن يضعوا التشريعات في بعض الأمور الصغرى ، وكان تعيين حكام المقاطعات التي كانت تنقسم إليها الولايات الموضوعة تحت هيمنتهم ، وإن كان الإمبراطور هو الذي يشرف على حاكمي ولايتي إفريقية وآسيا اللذين يحمل كل منهما لقب بروقنصل وربما اتصل مباشرة بوكلائه المندوبين الفيكارين </a:t>
            </a:r>
            <a:r>
              <a:rPr lang="en-US" dirty="0"/>
              <a:t>Vicars</a:t>
            </a:r>
            <a:r>
              <a:rPr lang="ar-EG" dirty="0"/>
              <a:t> وهم حكام الأقسام الإدارية ، على أنهم لم يكن لهم مع ذلك أي سلطان على الجيش . وإن تحتم على ضباط الجيش العسكريين أن يحنوا الركبة أمامهم عند دخولهم عليهم . 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8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/>
              <a:t>كبار رجال البلاط الإمبراطوري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EG" dirty="0"/>
              <a:t>وكانت كل من العاصمتين روما والقسطنطينية تحت إشراف وال للمدينة وهو منسب مدني قطعا ويلي في المرتبة الولاة البريطوريين . كما أنه مسئول عن الشرطة والأمن بالمدينة وضبط النظام بها وتوزيع جرايات الخبز المجانية ، فأما في البلاط نفسه وحول شخص الإمبراطور  فكان هناك الوزير الأعلى للقضاء ، وكويستور القيصر المقدس ووزيرا المالية الرئيسيان وهما كوند الهبات المقدسة الذي يدير الإيرادات والمصروفات العامة . وكوند الأملاك الخاصة ، والذي كان اختصاصه كما يدل عليه اسمه إدارة الأملاك الشخصية الهائلة الخاصة بالإمبراطور ، على أن الوزير الأكبر في البلاط كان رئيس دواوين الموظفين </a:t>
            </a:r>
            <a:r>
              <a:rPr lang="en-US" dirty="0"/>
              <a:t>Magister </a:t>
            </a:r>
            <a:r>
              <a:rPr lang="en-US" dirty="0" err="1"/>
              <a:t>Officii</a:t>
            </a:r>
            <a:r>
              <a:rPr lang="ar-EG" dirty="0"/>
              <a:t> ، وهو رئيس سلك الوظائف المدنية ، كله ومدير بريد الدولة ، والمهيمن على المخابرات ، وكبير إدارة المراسم الإمبراطورية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5080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EG" dirty="0"/>
              <a:t>كما أنه وزير خارجية الإمبراطورية ، بوصفه الوزير المسئول عن استقبال السفراء ، وكان الإمبراطور يحيط شخصه بعدد من السكرتيريين الوزراء وهو وزراء الدولة الذين كان رئيس الدواوين يزودهم بالكتبة من دواوينه المختلفة ، والظاهر أن الخصيان كانوا لا يستخدمون حتى آنذاك إلا في خدمة الإمبراطور ، وقد قدر عدد الموظفين المدنيين الموجودين بإقليم إلليريا والشرق ( أعنى الإمبراطورية التي تحكم من القسطنطينية ) بنحو عشرة آلاف في القرن الخامس ، وكان الجيش نظامه المنفصل تحت إشراف رؤساء الجند </a:t>
            </a:r>
            <a:r>
              <a:rPr lang="en-US" dirty="0" err="1"/>
              <a:t>Magisteri</a:t>
            </a:r>
            <a:r>
              <a:rPr lang="en-US" dirty="0"/>
              <a:t> </a:t>
            </a:r>
            <a:r>
              <a:rPr lang="en-US" dirty="0" err="1"/>
              <a:t>Militum</a:t>
            </a:r>
            <a:r>
              <a:rPr lang="ar-EG" dirty="0"/>
              <a:t> فكان هناك خمسة من هؤلاء الرؤساء بالإمبراطورية الشرقية في عهد ثيودوسيوس الأول . 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93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924800" cy="5638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/>
              <a:t> </a:t>
            </a:r>
            <a:r>
              <a:rPr lang="ar-E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كانت واجبات الإمبراطور تستغرق وقته إلى أتم حد ، فكان عليه في كل يوم تقريبا احتفالا لابد له من حضوره ، فمن عيد للكنيسة إلى استقبال أحد السفراء أو تعيين أحد الوزراء أو زيارة رسمية لحلبة السباق ( الهيبودروم ) . وكان مضطرا فيما بين ذلك إلى التباحث مع وزرائه وموظفيه وتولي رياسة مجالسه . </a:t>
            </a:r>
            <a:endParaRPr lang="ar-SA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EG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وجرت عادته أيضا أن يتولى قيادة جيشه بنفسه ، مثال ذلك أن قسطنطين الخامس ونيقفور الثاني كانا يخرجان في كل صيف للحملة على أحد التخوم . وقل جدا والحق يقال من لم يحاول من الأباطرة أن يكون جنديا . ومن ثم لم يكن لدى الإمبراطور إلا النزر اليسير من الوقت لمسراته الخاصة فإن هو فكر شأن ميخائيل الثالث أن يستمتع بحياته لم يلبث أن يفقد سلطانه على الإدارة ويسقط . وعمد ليو السادس وابنه قسطنطين السابع وكلاهما غير جندي ، إلى كتابه عدة كتب وهما متربعان على العرش ، على أننا لا نستطيع أن نحدد نصيب وزرائهما وموظفيهما من العمل في هذه الكتب</a:t>
            </a:r>
            <a:endParaRPr 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71533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6582" y="519545"/>
            <a:ext cx="7543800" cy="5562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وكان من العسير على الإمبراطور مغادرة القسطنطينية ، فإن كيكوميوس الذي كتب في القرن الحادي عشر رسالة نصح للإمبراطور حسن له فيها السفر وتفقد ممتلكاته ، ولكن الواقع أنه لم يكن يملك الوقت ، هذا إلى أن القسطنطينية كان بيدها من التحكم في الإمبراطورية بأكملها ما يجعل من الحماقة مغادرتها إلا على رأس أحد الجيوش ، ويلاحظ كيكومينوس في موضع آخر من الرسالة أن الإمبراطور الذي بيده القسطنطينية ينتصر دائما في الحرب الأهلية .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EG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ومن الناحية العلمية كان يساعد الإمبراطور في قراراته الرئيسية مجلس صغير ، وهو ضرب من لجنة فرعية غير رسمية من السناتو . وقد نراها أحيانا تعمل ، كما حدث في ذلك الاجتماع الشهير الذي عقد في اثناء اضطرابات " النيقا " يوم أنقذت خطبة ألقتها ثيودورا العرش لجستنيان ، أو يوم حدث في 812 أن ميخائيل رانجاب تباحث في ذلك المجلس ما إذا كان ينبغي له أن يعلن الحرب على بلغاريا بسبب هجوم البلغار على مسمبريا ، وفي ذلك المجلس يبدو أن جميع الخطباء كانوا من رجال الأكليروس ، البطريك ومطرانا نيقية وكزيكوس وكاهن الدير باستوديوم .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494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52400"/>
            <a:ext cx="8458200" cy="64008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EG" sz="2400" dirty="0"/>
              <a:t>كان الإمبراطور على رأس كل شئ وكان يليه جميع أعيان الإمبراطورية وموظفوها مرتبين ترتيبا دقيقا حسب منزلتهم ، وكان بالإمبراطورية ألقاب كما هو الشأن بانجلترا اليوم تمنح حاملها أسبقية في المجتمع ولا تحمله واجبات ، على أنها لم تكن مع ذلك ألقابها وراثية ، وذلك على حين أن معظم الوظائف الكبرى بالدولة كانت تحمل معها رتبة معينة ، على أن بعض ألقاب التشريف هذه كان في الامكان شراؤها علنا يصير لصاحبها الحق في مرتب معين لأنها في الواقع ضرب من الضمان الحكومي . وكانت الرتب والوظائف تتغير على مر القرون التي عاشتها الإمبراطورية ، وليس لدينا إلا ثلاث بيانات كاملة عنها ، أحدها من القرن الخامس وعنوانه </a:t>
            </a:r>
            <a:r>
              <a:rPr lang="en-US" sz="2400" dirty="0"/>
              <a:t>( </a:t>
            </a:r>
            <a:r>
              <a:rPr lang="en-US" sz="2400" dirty="0" err="1"/>
              <a:t>Notitia</a:t>
            </a:r>
            <a:r>
              <a:rPr lang="en-US" sz="2400" dirty="0"/>
              <a:t> </a:t>
            </a:r>
            <a:r>
              <a:rPr lang="en-US" sz="2400" dirty="0" err="1"/>
              <a:t>Dignitatum</a:t>
            </a:r>
            <a:r>
              <a:rPr lang="en-US" sz="2400" dirty="0"/>
              <a:t> )</a:t>
            </a:r>
            <a:r>
              <a:rPr lang="ar-EG" sz="2400" dirty="0"/>
              <a:t> من تأليف فليثيوس والثالث يرجع إلى القرن الرابع عشر وهو الخاص بالوظائف </a:t>
            </a:r>
            <a:r>
              <a:rPr lang="en-US" sz="2400" dirty="0"/>
              <a:t>( De </a:t>
            </a:r>
            <a:r>
              <a:rPr lang="en-US" sz="2400" dirty="0" err="1"/>
              <a:t>Officis</a:t>
            </a:r>
            <a:r>
              <a:rPr lang="en-US" sz="2400" dirty="0"/>
              <a:t>)</a:t>
            </a:r>
            <a:r>
              <a:rPr lang="ar-EG" sz="2400" dirty="0"/>
              <a:t> وينسب خطأ إلى كودينوس . ومن هذه البيانات ومن مراجع أخرى أقل دقة وردت في مصادر أخرى يمكن استنباط فكرة إجمالية عن النظام الإداري الإمبراطوري ، وإن لم نستطع أن نتبع بالتفصيل التغيرات والتطورات المتنوعة . وكانت النزعة الغالبة على الإمبراطورية في كل عصورها هي جعل الوظائف الرسمة مناصب شرف مع إطراد صبغ الإدارة بالصباغ البيروقراطي : على حين أن الألقاب بعد أن زيد عددها على هذا النحو أخذت تهبط رويدا رويدا في ميزان الأسبقية وتطلب الأمر إنشاء ألقاب جديدة من فوقها </a:t>
            </a:r>
            <a:r>
              <a:rPr lang="ar-EG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214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ar-EG" b="1" dirty="0"/>
              <a:t>أعضاء الأسرة الإمبراطورية وألقابها 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r">
              <a:buNone/>
            </a:pPr>
            <a:r>
              <a:rPr lang="ar-EG" dirty="0"/>
              <a:t> ولم يكن أعضاء الأسرة الإمبراطورية يتقلدون مناصب من هذا النوع ، حيث كان يحد من سلطانهم نفوذهم غير الرسمي ذلك النفوذ الذي حذر كيكوميموس إمبراطوره من أخطاره . وقلما كان يدفع بهم في الإدارة إلا كجند ، على أنهم كانوا يمنحون عادة ألقابها عالية . وكان ولي العهد يتوج إمبراطوراً على الدوام وبدون استثناء تقريبا في حياة سلفه ، وإن كان دقلديانوس أراد له في الأصل أن يحمل لقب قيصر . على أن ذلك اللقب ما لبث بالتدريج أن أصبح أقل تحديدا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30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>
              <a:buNone/>
            </a:pPr>
            <a:r>
              <a:rPr lang="ar-EG" dirty="0"/>
              <a:t>وكان القيصر يتوج ولكن لم يكن على تاجه صليب ، كما أن منزلته كانت دون منزلة البطريق ومن هنا كانت المرتبة مناسبة لأمير سامي المقام من الدم المالك أو وصى على العرش أو حتى وارث حالي . انظر كيف حمل طيبريوس لقب قيصر في أثناء قوامته على جستنيان الثاني الإمبراطور المجنون ، وكيف عين هرقل وقسطنطين الخامس إبنيهما الثاني والثالث في منصب القيصر ، ولعلهما كانا ينظران في ذلك سبيلاً إلى توليهما العرش بسلام إذا توفي أخوهما الأكبر الرقيق الجسم المعتل الصحة ، وانظر كيف منح ثيوفيلوس نفس اللقب لزوج ابنته ألكسيوس موسيلي ، ذلك أنه لم يكن قد ولد له حتى ذلك الحين ابن ، وكان ينوي نية واضحة أن يتخذ من ألكسيوس وريثا له ، غير أن مارية زوجة ألكسيوس توفيت فهجر الدنيا إلى أحد الأديرة ، ولذا فإن ثيوفيلوس توج تيكيلا ابنته الثانية إمبراطورة ، على أمل أن يخلفه في العرش من يتزوجها مستقبلا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ar-EG" dirty="0"/>
              <a:t>ومع ذلك ولد ابنه ميخائيل في آخر المطاف ، وخلع ميخائيل على عمه بارداس ، وهو الوصي الفعلي عليه لقب القيصر ، واتخذ رومانوس ليكابينوس هذا اللقب كخطوة أولى إلى العرش ، ومنحه نيقيفور فوقاس لأبيه المسن . وهبط مركز اللقب درجة في عهد الكسيوس الأول ، حيث حل محله في الأسبقية لقب جديد السباستوكراتور ( أي الحاكم الجليل ) وكان أعلى لقب يحمله أمير في عهد أسرة باليولوجوس هو المستبد </a:t>
            </a:r>
            <a:r>
              <a:rPr lang="en-US" dirty="0"/>
              <a:t>Despot</a:t>
            </a:r>
            <a:r>
              <a:rPr lang="ar-EG" dirty="0"/>
              <a:t> وهو لقب كان له مع ذلك في العادة دلالة وأهمية إقليمية . على حين أصبح لقب قيصر في المرتبة الثالثة . أما الألقاب الأخرى التي احتفظ بها لأقارب الإمبراطور حتى أيام آل كومنين فهي لقب أنبل النبلاء </a:t>
            </a:r>
            <a:r>
              <a:rPr lang="en-US" dirty="0" err="1"/>
              <a:t>Nobilissimus</a:t>
            </a:r>
            <a:r>
              <a:rPr lang="ar-EG" dirty="0"/>
              <a:t> ولقب عميد القصر </a:t>
            </a:r>
            <a:r>
              <a:rPr lang="en-US" dirty="0" err="1"/>
              <a:t>Curopalates</a:t>
            </a:r>
            <a:r>
              <a:rPr lang="ar-EG" dirty="0"/>
              <a:t> ومع ذلك فإن اللقب الأخير منحه ليو السادس كلقب وراثي لملك أيبيريا ، ثم أبيح حمله لأشخاص من غير الدم الملكي في القرن الحادي عشر . 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1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EG" dirty="0"/>
              <a:t> وابتدع إلكسيوس الأول ألقابا جديدة ، تقع دون لقب قيصر وهي : سباستوس ( أي الجليل ) ولقب بروتوسباستوس ( أي الجليل الأول ) ولقب بانهيرسباستوس ( أي الجليل الأعلى ) على حين أن أصهار الإمبراطور ذي الطموح كانوا يستطيعون الحصول على لقب أبي الملك </a:t>
            </a:r>
            <a:r>
              <a:rPr lang="en-US" dirty="0" err="1"/>
              <a:t>Basileopator</a:t>
            </a:r>
            <a:r>
              <a:rPr lang="ar-EG" dirty="0"/>
              <a:t> وكان يسمح لحملة هذه الألقاب وزوجاتهم أن يتناولوا الطعام على المائدة الإمبراطورية ، وهو أيضا شأن كبيرة الوصيفات </a:t>
            </a:r>
            <a:r>
              <a:rPr lang="en-US" dirty="0" err="1"/>
              <a:t>Zoste</a:t>
            </a:r>
            <a:r>
              <a:rPr lang="en-US" dirty="0"/>
              <a:t> </a:t>
            </a:r>
            <a:r>
              <a:rPr lang="en-US" dirty="0" err="1"/>
              <a:t>pbatricia</a:t>
            </a:r>
            <a:r>
              <a:rPr lang="ar-EG" dirty="0"/>
              <a:t> التي كانت في العادة عضوا من الأسرة الملكية فيما يلوح . والظاهر أن كنية " بورفيروجنيتوس " التي كانت تمنح لأطفال الإمبراطورة التي كانت تضع مولودها على الدوام في المخدع الأرجواني بالقصر ، لم تكن تحمل معها أية مرتبة رسمية ، وإن كانت منزلتها هائلة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37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pPr marL="0" indent="0" algn="r" rtl="1">
              <a:buNone/>
            </a:pPr>
            <a:r>
              <a:rPr lang="ar-EG" b="1" dirty="0">
                <a:solidFill>
                  <a:schemeClr val="tx1"/>
                </a:solidFill>
              </a:rPr>
              <a:t>وكان أعلى لقب مباح للجميع إبان قرون عديدة هو لقب بطريق </a:t>
            </a:r>
            <a:r>
              <a:rPr lang="en-US" b="1" dirty="0">
                <a:solidFill>
                  <a:schemeClr val="tx1"/>
                </a:solidFill>
              </a:rPr>
              <a:t>Patrician</a:t>
            </a:r>
            <a:r>
              <a:rPr lang="ar-EG" b="1" dirty="0">
                <a:solidFill>
                  <a:schemeClr val="tx1"/>
                </a:solidFill>
              </a:rPr>
              <a:t> ، وهو رتبة أنشأها قسطنطين الأكبر وجعلها ذات نطاق محدود جدا . ولم تلبث أعداد البطريقيين أن تزايدت شيئا فشيئا ، وأعطى عدد معين منهم الأسبقية بوصف كونهم بطارقة أنثيباتيين ثم ظهر عند القرن العاشر لقب أعلى هو الماجستر </a:t>
            </a:r>
            <a:r>
              <a:rPr lang="en-US" b="1" dirty="0">
                <a:solidFill>
                  <a:schemeClr val="tx1"/>
                </a:solidFill>
              </a:rPr>
              <a:t>Magister</a:t>
            </a:r>
            <a:r>
              <a:rPr lang="ar-EG" b="1" dirty="0">
                <a:solidFill>
                  <a:schemeClr val="tx1"/>
                </a:solidFill>
              </a:rPr>
              <a:t> على أن أولئك السادة تزايدوا كثيرا ، واستحدث نيقيفور الثاني من فوقهم لقب برويدروس </a:t>
            </a:r>
            <a:r>
              <a:rPr lang="en-US" b="1" dirty="0" err="1">
                <a:solidFill>
                  <a:schemeClr val="tx1"/>
                </a:solidFill>
              </a:rPr>
              <a:t>Proedrus</a:t>
            </a:r>
            <a:r>
              <a:rPr lang="ar-EG" b="1" dirty="0">
                <a:solidFill>
                  <a:schemeClr val="tx1"/>
                </a:solidFill>
              </a:rPr>
              <a:t> وفي القرن العاشر كان هناك من دون لقب البطريق أحد عشر لقبا آخر ، على أن معظم هذه الألقاب اندثرت قبل عصر آل باليولوجوس ، حيث كانت الألقاب المستعملة آنذاك أسماء قديمة للوظائف . ويحدثنا التاريخ أنها كلها تقريبا كانت تصحبها أعباء وأعمال ولكنها أصبحت آنذاك ألقابا بحتة مجردة من تلك الأعمال . وكان للخصيان ألقاب خاصة يحتفظ لهم بها دون غيرهم فإذا تساوى اثنان في اللقب كانت للخصي الأسبقية ، وهكذا كان الخصي البطريقي يعلو البطريقي العادي ، واختص الخصيان في القرن العاشر بثمانية ألقاب ، وكان لكل لقب شاراته الخاصة ، فكان لحامل اسباثاريوس مثلا سيف مقبضه من الذهب وكان للبطريقي لوحة منقوشة من العاج وللماجستير قميص أبيض مزركش بالذهب . 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1577</Words>
  <Application>Microsoft Office PowerPoint</Application>
  <PresentationFormat>On-screen Show (4:3)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أعضاء الأسرة الإمبراطورية وألقابها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كبار رجال البلاط الإمبراطوري 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3</cp:revision>
  <dcterms:created xsi:type="dcterms:W3CDTF">2006-08-16T00:00:00Z</dcterms:created>
  <dcterms:modified xsi:type="dcterms:W3CDTF">2020-03-18T21:17:17Z</dcterms:modified>
</cp:coreProperties>
</file>