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9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fld id="{959621AF-A0DB-4FA1-8837-186E6DCEAFC0}" type="datetimeFigureOut">
              <a:rPr lang="ar-SA" smtClean="0"/>
              <a:t>07/29/1441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3FB06D3-47BE-447A-BB5A-78EAA55DB492}" type="slidenum">
              <a:rPr lang="ar-SA" smtClean="0"/>
              <a:t>‹#›</a:t>
            </a:fld>
            <a:endParaRPr lang="ar-SA"/>
          </a:p>
        </p:txBody>
      </p:sp>
    </p:spTree>
    <p:extLst>
      <p:ext uri="{BB962C8B-B14F-4D97-AF65-F5344CB8AC3E}">
        <p14:creationId xmlns:p14="http://schemas.microsoft.com/office/powerpoint/2010/main" val="20361254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959621AF-A0DB-4FA1-8837-186E6DCEAFC0}" type="datetimeFigureOut">
              <a:rPr lang="ar-SA" smtClean="0"/>
              <a:t>07/29/1441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3FB06D3-47BE-447A-BB5A-78EAA55DB492}" type="slidenum">
              <a:rPr lang="ar-SA" smtClean="0"/>
              <a:t>‹#›</a:t>
            </a:fld>
            <a:endParaRPr lang="ar-SA"/>
          </a:p>
        </p:txBody>
      </p:sp>
    </p:spTree>
    <p:extLst>
      <p:ext uri="{BB962C8B-B14F-4D97-AF65-F5344CB8AC3E}">
        <p14:creationId xmlns:p14="http://schemas.microsoft.com/office/powerpoint/2010/main" val="3953580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959621AF-A0DB-4FA1-8837-186E6DCEAFC0}" type="datetimeFigureOut">
              <a:rPr lang="ar-SA" smtClean="0"/>
              <a:t>07/29/1441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3FB06D3-47BE-447A-BB5A-78EAA55DB492}" type="slidenum">
              <a:rPr lang="ar-SA" smtClean="0"/>
              <a:t>‹#›</a:t>
            </a:fld>
            <a:endParaRPr lang="ar-SA"/>
          </a:p>
        </p:txBody>
      </p:sp>
    </p:spTree>
    <p:extLst>
      <p:ext uri="{BB962C8B-B14F-4D97-AF65-F5344CB8AC3E}">
        <p14:creationId xmlns:p14="http://schemas.microsoft.com/office/powerpoint/2010/main" val="837131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959621AF-A0DB-4FA1-8837-186E6DCEAFC0}" type="datetimeFigureOut">
              <a:rPr lang="ar-SA" smtClean="0"/>
              <a:t>07/29/1441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3FB06D3-47BE-447A-BB5A-78EAA55DB492}" type="slidenum">
              <a:rPr lang="ar-SA" smtClean="0"/>
              <a:t>‹#›</a:t>
            </a:fld>
            <a:endParaRPr lang="ar-SA"/>
          </a:p>
        </p:txBody>
      </p:sp>
    </p:spTree>
    <p:extLst>
      <p:ext uri="{BB962C8B-B14F-4D97-AF65-F5344CB8AC3E}">
        <p14:creationId xmlns:p14="http://schemas.microsoft.com/office/powerpoint/2010/main" val="2977222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9621AF-A0DB-4FA1-8837-186E6DCEAFC0}" type="datetimeFigureOut">
              <a:rPr lang="ar-SA" smtClean="0"/>
              <a:t>07/29/1441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3FB06D3-47BE-447A-BB5A-78EAA55DB492}" type="slidenum">
              <a:rPr lang="ar-SA" smtClean="0"/>
              <a:t>‹#›</a:t>
            </a:fld>
            <a:endParaRPr lang="ar-SA"/>
          </a:p>
        </p:txBody>
      </p:sp>
    </p:spTree>
    <p:extLst>
      <p:ext uri="{BB962C8B-B14F-4D97-AF65-F5344CB8AC3E}">
        <p14:creationId xmlns:p14="http://schemas.microsoft.com/office/powerpoint/2010/main" val="775062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fld id="{959621AF-A0DB-4FA1-8837-186E6DCEAFC0}" type="datetimeFigureOut">
              <a:rPr lang="ar-SA" smtClean="0"/>
              <a:t>07/29/1441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E3FB06D3-47BE-447A-BB5A-78EAA55DB492}" type="slidenum">
              <a:rPr lang="ar-SA" smtClean="0"/>
              <a:t>‹#›</a:t>
            </a:fld>
            <a:endParaRPr lang="ar-SA"/>
          </a:p>
        </p:txBody>
      </p:sp>
    </p:spTree>
    <p:extLst>
      <p:ext uri="{BB962C8B-B14F-4D97-AF65-F5344CB8AC3E}">
        <p14:creationId xmlns:p14="http://schemas.microsoft.com/office/powerpoint/2010/main" val="3819442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fld id="{959621AF-A0DB-4FA1-8837-186E6DCEAFC0}" type="datetimeFigureOut">
              <a:rPr lang="ar-SA" smtClean="0"/>
              <a:t>07/29/1441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E3FB06D3-47BE-447A-BB5A-78EAA55DB492}" type="slidenum">
              <a:rPr lang="ar-SA" smtClean="0"/>
              <a:t>‹#›</a:t>
            </a:fld>
            <a:endParaRPr lang="ar-SA"/>
          </a:p>
        </p:txBody>
      </p:sp>
    </p:spTree>
    <p:extLst>
      <p:ext uri="{BB962C8B-B14F-4D97-AF65-F5344CB8AC3E}">
        <p14:creationId xmlns:p14="http://schemas.microsoft.com/office/powerpoint/2010/main" val="1416264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fld id="{959621AF-A0DB-4FA1-8837-186E6DCEAFC0}" type="datetimeFigureOut">
              <a:rPr lang="ar-SA" smtClean="0"/>
              <a:t>07/29/1441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E3FB06D3-47BE-447A-BB5A-78EAA55DB492}" type="slidenum">
              <a:rPr lang="ar-SA" smtClean="0"/>
              <a:t>‹#›</a:t>
            </a:fld>
            <a:endParaRPr lang="ar-SA"/>
          </a:p>
        </p:txBody>
      </p:sp>
    </p:spTree>
    <p:extLst>
      <p:ext uri="{BB962C8B-B14F-4D97-AF65-F5344CB8AC3E}">
        <p14:creationId xmlns:p14="http://schemas.microsoft.com/office/powerpoint/2010/main" val="2117629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9621AF-A0DB-4FA1-8837-186E6DCEAFC0}" type="datetimeFigureOut">
              <a:rPr lang="ar-SA" smtClean="0"/>
              <a:t>07/29/1441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E3FB06D3-47BE-447A-BB5A-78EAA55DB492}" type="slidenum">
              <a:rPr lang="ar-SA" smtClean="0"/>
              <a:t>‹#›</a:t>
            </a:fld>
            <a:endParaRPr lang="ar-SA"/>
          </a:p>
        </p:txBody>
      </p:sp>
    </p:spTree>
    <p:extLst>
      <p:ext uri="{BB962C8B-B14F-4D97-AF65-F5344CB8AC3E}">
        <p14:creationId xmlns:p14="http://schemas.microsoft.com/office/powerpoint/2010/main" val="3432644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9621AF-A0DB-4FA1-8837-186E6DCEAFC0}" type="datetimeFigureOut">
              <a:rPr lang="ar-SA" smtClean="0"/>
              <a:t>07/29/1441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E3FB06D3-47BE-447A-BB5A-78EAA55DB492}" type="slidenum">
              <a:rPr lang="ar-SA" smtClean="0"/>
              <a:t>‹#›</a:t>
            </a:fld>
            <a:endParaRPr lang="ar-SA"/>
          </a:p>
        </p:txBody>
      </p:sp>
    </p:spTree>
    <p:extLst>
      <p:ext uri="{BB962C8B-B14F-4D97-AF65-F5344CB8AC3E}">
        <p14:creationId xmlns:p14="http://schemas.microsoft.com/office/powerpoint/2010/main" val="49495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9621AF-A0DB-4FA1-8837-186E6DCEAFC0}" type="datetimeFigureOut">
              <a:rPr lang="ar-SA" smtClean="0"/>
              <a:t>07/29/1441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E3FB06D3-47BE-447A-BB5A-78EAA55DB492}" type="slidenum">
              <a:rPr lang="ar-SA" smtClean="0"/>
              <a:t>‹#›</a:t>
            </a:fld>
            <a:endParaRPr lang="ar-SA"/>
          </a:p>
        </p:txBody>
      </p:sp>
    </p:spTree>
    <p:extLst>
      <p:ext uri="{BB962C8B-B14F-4D97-AF65-F5344CB8AC3E}">
        <p14:creationId xmlns:p14="http://schemas.microsoft.com/office/powerpoint/2010/main" val="170327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59621AF-A0DB-4FA1-8837-186E6DCEAFC0}" type="datetimeFigureOut">
              <a:rPr lang="ar-SA" smtClean="0"/>
              <a:t>07/29/1441</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3FB06D3-47BE-447A-BB5A-78EAA55DB492}" type="slidenum">
              <a:rPr lang="ar-SA" smtClean="0"/>
              <a:t>‹#›</a:t>
            </a:fld>
            <a:endParaRPr lang="ar-SA"/>
          </a:p>
        </p:txBody>
      </p:sp>
    </p:spTree>
    <p:extLst>
      <p:ext uri="{BB962C8B-B14F-4D97-AF65-F5344CB8AC3E}">
        <p14:creationId xmlns:p14="http://schemas.microsoft.com/office/powerpoint/2010/main" val="1479589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dirty="0" smtClean="0"/>
              <a:t>الفرقة الثانية شعبة آثار </a:t>
            </a:r>
            <a:br>
              <a:rPr lang="ar-SA" dirty="0" smtClean="0"/>
            </a:br>
            <a:r>
              <a:rPr lang="ar-SA" dirty="0" smtClean="0"/>
              <a:t>أ د. سيد رشدى </a:t>
            </a:r>
            <a:endParaRPr lang="ar-SA" dirty="0"/>
          </a:p>
        </p:txBody>
      </p:sp>
      <p:sp>
        <p:nvSpPr>
          <p:cNvPr id="3" name="Subtitle 2"/>
          <p:cNvSpPr>
            <a:spLocks noGrp="1"/>
          </p:cNvSpPr>
          <p:nvPr>
            <p:ph type="subTitle" idx="1"/>
          </p:nvPr>
        </p:nvSpPr>
        <p:spPr/>
        <p:txBody>
          <a:bodyPr/>
          <a:lstStyle/>
          <a:p>
            <a:r>
              <a:rPr lang="ar-SA" dirty="0" smtClean="0"/>
              <a:t>مادة آثار مصر فى </a:t>
            </a:r>
          </a:p>
          <a:p>
            <a:r>
              <a:rPr lang="ar-SA" dirty="0" smtClean="0"/>
              <a:t>العصرين اليونانى والرومانى </a:t>
            </a:r>
          </a:p>
          <a:p>
            <a:r>
              <a:rPr lang="ar-SA" dirty="0" smtClean="0"/>
              <a:t>محاضرة يوم الثلاثاء 17 / 3 </a:t>
            </a:r>
            <a:endParaRPr lang="ar-SA" dirty="0"/>
          </a:p>
        </p:txBody>
      </p:sp>
    </p:spTree>
    <p:extLst>
      <p:ext uri="{BB962C8B-B14F-4D97-AF65-F5344CB8AC3E}">
        <p14:creationId xmlns:p14="http://schemas.microsoft.com/office/powerpoint/2010/main" val="13240616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معابد فيله </a:t>
            </a:r>
            <a:endParaRPr lang="ar-SA" dirty="0"/>
          </a:p>
        </p:txBody>
      </p:sp>
      <p:sp>
        <p:nvSpPr>
          <p:cNvPr id="3" name="Content Placeholder 2"/>
          <p:cNvSpPr>
            <a:spLocks noGrp="1"/>
          </p:cNvSpPr>
          <p:nvPr>
            <p:ph idx="1"/>
          </p:nvPr>
        </p:nvSpPr>
        <p:spPr/>
        <p:txBody>
          <a:bodyPr>
            <a:normAutofit fontScale="92500" lnSpcReduction="20000"/>
          </a:bodyPr>
          <a:lstStyle/>
          <a:p>
            <a:pPr indent="457200" algn="just">
              <a:spcBef>
                <a:spcPts val="600"/>
              </a:spcBef>
            </a:pPr>
            <a:r>
              <a:rPr lang="ar-SA" dirty="0" smtClean="0">
                <a:effectLst/>
                <a:latin typeface="Times New Roman"/>
                <a:ea typeface="Times New Roman"/>
                <a:cs typeface="Simplified Arabic"/>
              </a:rPr>
              <a:t>تقع مجموعة معابد فيلة على جزيرة صغيرة جنوب مدينة أسوان، </a:t>
            </a:r>
            <a:r>
              <a:rPr lang="ar-EG" dirty="0" smtClean="0">
                <a:effectLst/>
                <a:latin typeface="Times New Roman"/>
                <a:ea typeface="Times New Roman"/>
                <a:cs typeface="Simplified Arabic"/>
              </a:rPr>
              <a:t>يطلق عليها الآن جزيرة فيلة، </a:t>
            </a:r>
            <a:r>
              <a:rPr lang="ar-SA" dirty="0" smtClean="0">
                <a:effectLst/>
                <a:latin typeface="Times New Roman"/>
                <a:ea typeface="Times New Roman"/>
                <a:cs typeface="Simplified Arabic"/>
              </a:rPr>
              <a:t>وكانت قد غطتها المياه عندما تم بناء سد أسوان العالي في الستينيات من القرن الماضي. ولحسن الحظ تم إنقاذ معابد الجزيرة من خلال عملية مشتركة بين الحكومة المصرية واليونسكو، وانتقلت من مكانها الأصلى على جزيرة فيلة، وتجميعها في الموقع الحالي على جزيرة أجيليكا</a:t>
            </a:r>
            <a:r>
              <a:rPr lang="ar-SA" sz="2800" dirty="0" smtClean="0">
                <a:latin typeface="Times New Roman"/>
                <a:ea typeface="Times New Roman"/>
                <a:cs typeface="Simplified Arabic"/>
              </a:rPr>
              <a:t>، </a:t>
            </a:r>
            <a:r>
              <a:rPr lang="en-US" sz="2800" dirty="0" smtClean="0">
                <a:effectLst/>
                <a:latin typeface="Times New Roman"/>
                <a:ea typeface="Times New Roman"/>
                <a:cs typeface="Times New Roman"/>
              </a:rPr>
              <a:t>k</a:t>
            </a:r>
            <a:r>
              <a:rPr lang="ar-SA" dirty="0" smtClean="0">
                <a:effectLst/>
                <a:latin typeface="Times New Roman"/>
                <a:ea typeface="Times New Roman"/>
                <a:cs typeface="Simplified Arabic"/>
              </a:rPr>
              <a:t>التى تبعد مسافة 500 م. من الموقع القديم، بعد أن شكلت الجزيرة لتماثل الموقع القديم. </a:t>
            </a:r>
            <a:r>
              <a:rPr lang="ar-SA" dirty="0" smtClean="0">
                <a:effectLst/>
                <a:latin typeface="Arial"/>
                <a:ea typeface="Times New Roman"/>
                <a:cs typeface="Simplified Arabic"/>
              </a:rPr>
              <a:t>ويرجع اسم فيلة أو فيلاي إلى</a:t>
            </a:r>
            <a:r>
              <a:rPr lang="en-US" dirty="0" smtClean="0">
                <a:effectLst/>
                <a:latin typeface="Arial"/>
                <a:ea typeface="Times New Roman"/>
                <a:cs typeface="Simplified Arabic"/>
              </a:rPr>
              <a:t> </a:t>
            </a:r>
            <a:r>
              <a:rPr lang="ar-SA" dirty="0" smtClean="0">
                <a:effectLst/>
                <a:latin typeface="Arial"/>
                <a:ea typeface="Times New Roman"/>
                <a:cs typeface="Simplified Arabic"/>
              </a:rPr>
              <a:t>اللغة ال</a:t>
            </a:r>
            <a:r>
              <a:rPr lang="ar-EG" dirty="0" smtClean="0">
                <a:effectLst/>
                <a:latin typeface="Arial"/>
                <a:ea typeface="Times New Roman"/>
                <a:cs typeface="Simplified Arabic"/>
              </a:rPr>
              <a:t>ي</a:t>
            </a:r>
            <a:r>
              <a:rPr lang="ar-SA" dirty="0" smtClean="0">
                <a:effectLst/>
                <a:latin typeface="Arial"/>
                <a:ea typeface="Times New Roman"/>
                <a:cs typeface="Simplified Arabic"/>
              </a:rPr>
              <a:t>ونانية القديمة التي تعني (الحبيبة) أو (الحبيبات). أما الاسم العربي لها فهو (أنس الوجود) نسبة لأسطورة (أنس الوجود) الواردة في قصص</a:t>
            </a:r>
            <a:r>
              <a:rPr lang="en-US" dirty="0" smtClean="0">
                <a:effectLst/>
                <a:latin typeface="Arial"/>
                <a:ea typeface="Times New Roman"/>
                <a:cs typeface="Simplified Arabic"/>
              </a:rPr>
              <a:t> </a:t>
            </a:r>
            <a:r>
              <a:rPr lang="ar-SA" dirty="0" smtClean="0">
                <a:effectLst/>
                <a:latin typeface="Arial"/>
                <a:ea typeface="Times New Roman"/>
                <a:cs typeface="Simplified Arabic"/>
              </a:rPr>
              <a:t>ألف ليلة وليلة الشهيرة. أما الاسم المصري القديم</a:t>
            </a:r>
            <a:r>
              <a:rPr lang="en-US" dirty="0" smtClean="0">
                <a:effectLst/>
                <a:latin typeface="Arial"/>
                <a:ea typeface="Times New Roman"/>
                <a:cs typeface="Simplified Arabic"/>
              </a:rPr>
              <a:t> </a:t>
            </a:r>
            <a:r>
              <a:rPr lang="ar-SA" dirty="0" smtClean="0">
                <a:effectLst/>
                <a:latin typeface="Arial"/>
                <a:ea typeface="Times New Roman"/>
                <a:cs typeface="Simplified Arabic"/>
              </a:rPr>
              <a:t>والقبطي</a:t>
            </a:r>
            <a:r>
              <a:rPr lang="en-US" dirty="0" smtClean="0">
                <a:effectLst/>
                <a:latin typeface="Arial"/>
                <a:ea typeface="Times New Roman"/>
                <a:cs typeface="Simplified Arabic"/>
              </a:rPr>
              <a:t> </a:t>
            </a:r>
            <a:r>
              <a:rPr lang="ar-SA" dirty="0" smtClean="0">
                <a:effectLst/>
                <a:latin typeface="Arial"/>
                <a:ea typeface="Times New Roman"/>
                <a:cs typeface="Simplified Arabic"/>
              </a:rPr>
              <a:t>فهو (بيلاك) أو (بيلاخ) ويعني الحد أو النهاية </a:t>
            </a:r>
            <a:endParaRPr lang="ar-SA" dirty="0"/>
          </a:p>
        </p:txBody>
      </p:sp>
    </p:spTree>
    <p:extLst>
      <p:ext uri="{BB962C8B-B14F-4D97-AF65-F5344CB8AC3E}">
        <p14:creationId xmlns:p14="http://schemas.microsoft.com/office/powerpoint/2010/main" val="2427138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z="3200" dirty="0">
                <a:solidFill>
                  <a:prstClr val="black"/>
                </a:solidFill>
                <a:ea typeface="+mn-ea"/>
                <a:cs typeface="Arial"/>
              </a:rPr>
              <a:t>بطلة الاسطورة المصرية القديمة</a:t>
            </a:r>
            <a:endParaRPr lang="ar-SA" dirty="0"/>
          </a:p>
        </p:txBody>
      </p:sp>
      <p:sp>
        <p:nvSpPr>
          <p:cNvPr id="3" name="Content Placeholder 2"/>
          <p:cNvSpPr>
            <a:spLocks noGrp="1"/>
          </p:cNvSpPr>
          <p:nvPr>
            <p:ph idx="1"/>
          </p:nvPr>
        </p:nvSpPr>
        <p:spPr/>
        <p:txBody>
          <a:bodyPr/>
          <a:lstStyle/>
          <a:p>
            <a:pPr algn="just"/>
            <a:r>
              <a:rPr lang="ar-SA" dirty="0" smtClean="0"/>
              <a:t>وشيدت معابد فيلة في الأصل لعبادة الإلهة المصرية إيزيس بطلة الاسطورة المصرية القديمة. التى انتشرت عبادتها بشكل كبير في مصر القديمة، وامتدت إلى شمال أفريقيا وبلاد اليونان وروما وفى مختلف أنحاء العالم القديم. واكتسبت جزيرة فيلة فى كل القرون القديمة، وبخاصة في العصرين اليوناني والروماني، مكانة مميزة في العبادات . </a:t>
            </a:r>
            <a:endParaRPr lang="ar-SA" dirty="0"/>
          </a:p>
        </p:txBody>
      </p:sp>
    </p:spTree>
    <p:extLst>
      <p:ext uri="{BB962C8B-B14F-4D97-AF65-F5344CB8AC3E}">
        <p14:creationId xmlns:p14="http://schemas.microsoft.com/office/powerpoint/2010/main" val="2026870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بناء المعبد الكبير </a:t>
            </a:r>
            <a:endParaRPr lang="ar-SA" dirty="0"/>
          </a:p>
        </p:txBody>
      </p:sp>
      <p:sp>
        <p:nvSpPr>
          <p:cNvPr id="3" name="Content Placeholder 2"/>
          <p:cNvSpPr>
            <a:spLocks noGrp="1"/>
          </p:cNvSpPr>
          <p:nvPr>
            <p:ph idx="1"/>
          </p:nvPr>
        </p:nvSpPr>
        <p:spPr/>
        <p:txBody>
          <a:bodyPr>
            <a:normAutofit fontScale="85000" lnSpcReduction="20000"/>
          </a:bodyPr>
          <a:lstStyle/>
          <a:p>
            <a:r>
              <a:rPr lang="ar-SA" dirty="0" smtClean="0"/>
              <a:t>وتم بناء المعبد الكبير الذي يشغل ربع مساحة الجزيرة - معبد إيزيس- خلال القرن الثالث قبل الميلاد، ثم تعاقب الملوك البطالمة على بناء كثير من عناصره المعمارية، ووصولاً إلى معبد الإلهة حتحور</a:t>
            </a:r>
            <a:r>
              <a:rPr lang="en-US" dirty="0" smtClean="0"/>
              <a:t>، </a:t>
            </a:r>
            <a:r>
              <a:rPr lang="ar-SA" dirty="0" smtClean="0"/>
              <a:t>حيث يعد آخر أثر بني في العصر البطلمي، واستكمل بنائه قبل عام 116 ق.م. بواسطة الملك بطلميوس الثامن، وأضاف بطالمة آخرون نقوشاً إلى فيلة، والتي تعتبر من روائع المعبد. </a:t>
            </a:r>
          </a:p>
          <a:p>
            <a:pPr algn="just"/>
            <a:r>
              <a:rPr lang="ar-SA" dirty="0" smtClean="0"/>
              <a:t>وعندما دخل الرومان مصر، حاولوا تجميل هذه الجزيرة المقدسة، فبنى الإمبراطور أوغسطس (</a:t>
            </a:r>
            <a:r>
              <a:rPr lang="en-US" dirty="0" smtClean="0"/>
              <a:t>Augustus) </a:t>
            </a:r>
            <a:r>
              <a:rPr lang="ar-SA" dirty="0" smtClean="0"/>
              <a:t>معبد في الطرف الشمالي الشرقي لفيلة، خصص لعبادة الإله (حورس). أما الإمبراطور تيبيريوس (</a:t>
            </a:r>
            <a:r>
              <a:rPr lang="en-US" dirty="0" smtClean="0"/>
              <a:t>Tiberius) </a:t>
            </a:r>
            <a:r>
              <a:rPr lang="ar-SA" dirty="0" smtClean="0"/>
              <a:t>وآخرون، فقد أضافوا صروحاً ونقوشاً، كما بنى الاباطرة كلاوديوس (</a:t>
            </a:r>
            <a:r>
              <a:rPr lang="en-US" dirty="0" smtClean="0"/>
              <a:t>Claudius) </a:t>
            </a:r>
            <a:r>
              <a:rPr lang="ar-SA" dirty="0" smtClean="0"/>
              <a:t>وتراجانوس وهادريانوس (ودقلديانوس مبان جديدة بالجزيرة، استمر العمل فيها حتى القرن الرابع الميلادي. </a:t>
            </a:r>
            <a:endParaRPr lang="ar-SA" dirty="0"/>
          </a:p>
        </p:txBody>
      </p:sp>
    </p:spTree>
    <p:extLst>
      <p:ext uri="{BB962C8B-B14F-4D97-AF65-F5344CB8AC3E}">
        <p14:creationId xmlns:p14="http://schemas.microsoft.com/office/powerpoint/2010/main" val="1172278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أولاً: معبد إيزيس</a:t>
            </a:r>
            <a:br>
              <a:rPr lang="ar-SA" dirty="0" smtClean="0"/>
            </a:br>
            <a:endParaRPr lang="ar-SA" dirty="0"/>
          </a:p>
        </p:txBody>
      </p:sp>
      <p:sp>
        <p:nvSpPr>
          <p:cNvPr id="3" name="Content Placeholder 2"/>
          <p:cNvSpPr>
            <a:spLocks noGrp="1"/>
          </p:cNvSpPr>
          <p:nvPr>
            <p:ph idx="1"/>
          </p:nvPr>
        </p:nvSpPr>
        <p:spPr/>
        <p:txBody>
          <a:bodyPr>
            <a:normAutofit fontScale="92500" lnSpcReduction="20000"/>
          </a:bodyPr>
          <a:lstStyle/>
          <a:p>
            <a:endParaRPr lang="ar-SA" dirty="0" smtClean="0"/>
          </a:p>
          <a:p>
            <a:r>
              <a:rPr lang="ar-SA" dirty="0" smtClean="0"/>
              <a:t>صورة لمعبد إيزيس من الجهة الغربية ويظهر جلياً الصرحين الأول والثاني</a:t>
            </a:r>
          </a:p>
          <a:p>
            <a:endParaRPr lang="ar-SA" dirty="0" smtClean="0"/>
          </a:p>
          <a:p>
            <a:r>
              <a:rPr lang="ar-SA" dirty="0" smtClean="0"/>
              <a:t>واجهة معبد إزيس ويظهر على جانبي الفناء مجموعة من الأعمدة الرومانية</a:t>
            </a:r>
          </a:p>
          <a:p>
            <a:r>
              <a:rPr lang="ar-SA" dirty="0" smtClean="0"/>
              <a:t>مخطط معبد إزيس في فيله بداية من الصرح الثاني حيث نجد صالة الأعمدة التي تحولت إلى كنيسة في القرن السادس الميلادي، ثم بهو العمدة وحجرتان مستعرضتان تنتهي بقدس الأقداس</a:t>
            </a:r>
          </a:p>
          <a:p>
            <a:endParaRPr lang="ar-SA" dirty="0"/>
          </a:p>
        </p:txBody>
      </p:sp>
    </p:spTree>
    <p:extLst>
      <p:ext uri="{BB962C8B-B14F-4D97-AF65-F5344CB8AC3E}">
        <p14:creationId xmlns:p14="http://schemas.microsoft.com/office/powerpoint/2010/main" val="2606470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ثانياً: معبد (حر ندو تيس) </a:t>
            </a:r>
            <a:br>
              <a:rPr lang="ar-SA" dirty="0" smtClean="0"/>
            </a:br>
            <a:r>
              <a:rPr lang="ar-SA" dirty="0" smtClean="0"/>
              <a:t/>
            </a:r>
            <a:br>
              <a:rPr lang="ar-SA" dirty="0" smtClean="0"/>
            </a:br>
            <a:r>
              <a:rPr lang="ar-SA" dirty="0" smtClean="0"/>
              <a:t>بقايا معبد حرندوتيس في الجهة الغربية من الجزيرة</a:t>
            </a:r>
            <a:br>
              <a:rPr lang="ar-SA" dirty="0" smtClean="0"/>
            </a:br>
            <a:endParaRPr lang="ar-SA" dirty="0"/>
          </a:p>
        </p:txBody>
      </p:sp>
      <p:sp>
        <p:nvSpPr>
          <p:cNvPr id="3" name="Content Placeholder 2"/>
          <p:cNvSpPr>
            <a:spLocks noGrp="1"/>
          </p:cNvSpPr>
          <p:nvPr>
            <p:ph idx="1"/>
          </p:nvPr>
        </p:nvSpPr>
        <p:spPr/>
        <p:txBody>
          <a:bodyPr>
            <a:normAutofit/>
          </a:bodyPr>
          <a:lstStyle/>
          <a:p>
            <a:r>
              <a:rPr lang="ar-SA" dirty="0" smtClean="0"/>
              <a:t>معبد (حر ندو تيس باليونانية، وهي حر ند جت  وتعني "حورس الذي يحمي والده"، أو "حورس الحامي" أو "المنتقم من أجل والده"، وهو شكل من أشكال "حورس الأكبر". ويظهر من الأسم أن المعبد خصص لعبادة الاله المصري حورس، ويقع إلى الغرب من بوابة هادريان على الجانب الشمالي الغربي من الجزيرة، وهو معبد مدمر بالكامل، بناه </a:t>
            </a:r>
            <a:r>
              <a:rPr lang="ar-SA" smtClean="0"/>
              <a:t>الإمبراطور الروماني   . </a:t>
            </a:r>
            <a:endParaRPr lang="ar-SA" dirty="0"/>
          </a:p>
        </p:txBody>
      </p:sp>
    </p:spTree>
    <p:extLst>
      <p:ext uri="{BB962C8B-B14F-4D97-AF65-F5344CB8AC3E}">
        <p14:creationId xmlns:p14="http://schemas.microsoft.com/office/powerpoint/2010/main" val="4100888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latin typeface="Arial"/>
                <a:ea typeface="Times New Roman"/>
                <a:cs typeface="Simplified Arabic"/>
              </a:rPr>
              <a:t>أما </a:t>
            </a:r>
            <a:r>
              <a:rPr lang="ar-SA" smtClean="0">
                <a:latin typeface="Arial"/>
                <a:ea typeface="Times New Roman"/>
                <a:cs typeface="Simplified Arabic"/>
              </a:rPr>
              <a:t>الكنيسة</a:t>
            </a:r>
            <a:endParaRPr lang="ar-SA" dirty="0"/>
          </a:p>
        </p:txBody>
      </p:sp>
      <p:sp>
        <p:nvSpPr>
          <p:cNvPr id="3" name="Content Placeholder 2"/>
          <p:cNvSpPr>
            <a:spLocks noGrp="1"/>
          </p:cNvSpPr>
          <p:nvPr>
            <p:ph idx="1"/>
          </p:nvPr>
        </p:nvSpPr>
        <p:spPr/>
        <p:txBody>
          <a:bodyPr>
            <a:normAutofit fontScale="92500" lnSpcReduction="20000"/>
          </a:bodyPr>
          <a:lstStyle/>
          <a:p>
            <a:pPr indent="457200" algn="just">
              <a:spcBef>
                <a:spcPts val="600"/>
              </a:spcBef>
            </a:pPr>
            <a:r>
              <a:rPr lang="ar-SA" dirty="0" smtClean="0">
                <a:latin typeface="Arial"/>
                <a:ea typeface="Times New Roman"/>
                <a:cs typeface="Simplified Arabic"/>
              </a:rPr>
              <a:t>فقد </a:t>
            </a:r>
            <a:r>
              <a:rPr lang="ar-SA" dirty="0">
                <a:latin typeface="Arial"/>
                <a:ea typeface="Times New Roman"/>
                <a:cs typeface="Simplified Arabic"/>
              </a:rPr>
              <a:t>تهدمت بالكامل وغير موجودة الآن، واستخدم في بناءها أحجار من المعبد المتهدم. وتخطيط الكنيسة طبقاً للمتبقي من أرضية المعبد يغلب عليها البساطة، وأغلب الظن أنها من الطراز الثلاثي لكنائس القرن الخامس الميلادي، فهي مكونة من ثلاثة ممرات داخل المعبد، كما </a:t>
            </a:r>
            <a:r>
              <a:rPr lang="ar-SA" dirty="0">
                <a:latin typeface="Times New Roman"/>
                <a:ea typeface="Times New Roman"/>
                <a:cs typeface="Simplified Arabic"/>
              </a:rPr>
              <a:t>عُثر على مذبح من الجرانيت الأسود المنحوت من قطعة واحدة من الحجر كان معداً لكي يوضع فيه طائر أو حيوان مقدس لاهدائه إلى إيزيس من قبل الملك بطلميوس الثامن، وقد تم اكتشافه موضوعاً جانباً بين حطام الكنيسة القبطية في فيلة، حيث استخدم كقاعدة للمذبح.</a:t>
            </a:r>
            <a:endParaRPr lang="en-US" sz="2800" dirty="0">
              <a:latin typeface="Times New Roman"/>
              <a:ea typeface="Times New Roman"/>
            </a:endParaRPr>
          </a:p>
          <a:p>
            <a:r>
              <a:rPr lang="ar-SA" sz="3600" b="1" dirty="0">
                <a:latin typeface="Times New Roman"/>
                <a:ea typeface="Times New Roman"/>
                <a:cs typeface="Simplified Arabic"/>
              </a:rPr>
              <a:t>ثالثاُ : كشك </a:t>
            </a:r>
            <a:r>
              <a:rPr lang="ar-SA" sz="3600" b="1" dirty="0" smtClean="0">
                <a:latin typeface="Times New Roman"/>
                <a:ea typeface="Times New Roman"/>
                <a:cs typeface="Simplified Arabic"/>
              </a:rPr>
              <a:t>تراجان </a:t>
            </a:r>
            <a:r>
              <a:rPr lang="ar-SA" dirty="0">
                <a:latin typeface="Times New Roman"/>
                <a:ea typeface="Times New Roman"/>
                <a:cs typeface="Simplified Arabic"/>
              </a:rPr>
              <a:t> </a:t>
            </a:r>
            <a:endParaRPr lang="en-US" sz="2800" dirty="0">
              <a:latin typeface="Times New Roman"/>
              <a:ea typeface="Times New Roman"/>
            </a:endParaRPr>
          </a:p>
          <a:p>
            <a:pPr algn="ctr"/>
            <a:r>
              <a:rPr lang="ar-SA" dirty="0">
                <a:latin typeface="Times New Roman"/>
                <a:ea typeface="Times New Roman"/>
                <a:cs typeface="Simplified Arabic"/>
              </a:rPr>
              <a:t>أسسه الامبراطور تراجان على الجهة الشرقية من الجزيرة</a:t>
            </a:r>
            <a:endParaRPr lang="en-US" sz="2800" dirty="0">
              <a:latin typeface="Times New Roman"/>
              <a:ea typeface="Times New Roman"/>
            </a:endParaRPr>
          </a:p>
          <a:p>
            <a:endParaRPr lang="ar-SA" dirty="0"/>
          </a:p>
        </p:txBody>
      </p:sp>
    </p:spTree>
    <p:extLst>
      <p:ext uri="{BB962C8B-B14F-4D97-AF65-F5344CB8AC3E}">
        <p14:creationId xmlns:p14="http://schemas.microsoft.com/office/powerpoint/2010/main" val="22628408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539</Words>
  <Application>Microsoft Office PowerPoint</Application>
  <PresentationFormat>On-screen Show (4:3)</PresentationFormat>
  <Paragraphs>23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الفرقة الثانية شعبة آثار  أ د. سيد رشدى </vt:lpstr>
      <vt:lpstr>معابد فيله </vt:lpstr>
      <vt:lpstr>بطلة الاسطورة المصرية القديمة</vt:lpstr>
      <vt:lpstr>بناء المعبد الكبير </vt:lpstr>
      <vt:lpstr>أولاً: معبد إيزيس </vt:lpstr>
      <vt:lpstr>ثانياً: معبد (حر ندو تيس)   بقايا معبد حرندوتيس في الجهة الغربية من الجزيرة </vt:lpstr>
      <vt:lpstr>أما الكنيسة</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الفرقة الثانية شعبة آثار  أ د. سيد رشدى</dc:title>
  <dc:creator>khalednaghia</dc:creator>
  <cp:lastModifiedBy>khalednaghia</cp:lastModifiedBy>
  <cp:revision>4</cp:revision>
  <dcterms:created xsi:type="dcterms:W3CDTF">2020-03-22T21:59:58Z</dcterms:created>
  <dcterms:modified xsi:type="dcterms:W3CDTF">2020-03-22T22:20:34Z</dcterms:modified>
</cp:coreProperties>
</file>