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65" r:id="rId7"/>
    <p:sldId id="266" r:id="rId8"/>
    <p:sldId id="268" r:id="rId9"/>
    <p:sldId id="269" r:id="rId10"/>
    <p:sldId id="270" r:id="rId11"/>
    <p:sldId id="272" r:id="rId12"/>
    <p:sldId id="273" r:id="rId13"/>
    <p:sldId id="274" r:id="rId14"/>
    <p:sldId id="275" r:id="rId15"/>
    <p:sldId id="276" r:id="rId16"/>
    <p:sldId id="277" r:id="rId17"/>
    <p:sldId id="278" r:id="rId18"/>
    <p:sldId id="279" r:id="rId19"/>
    <p:sldId id="280" r:id="rId20"/>
    <p:sldId id="286" r:id="rId21"/>
    <p:sldId id="289" r:id="rId22"/>
    <p:sldId id="29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10/14/2020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10/14/2020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10/14/2020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03564"/>
            <a:ext cx="7543800" cy="548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lnSpc>
                <a:spcPct val="200000"/>
              </a:lnSpc>
            </a:pPr>
            <a:r>
              <a:rPr lang="ar-SA" sz="2800" b="1" dirty="0">
                <a:solidFill>
                  <a:schemeClr val="tx1"/>
                </a:solidFill>
              </a:rPr>
              <a:t>اسم المقرر : تاريخ مصر في العصر البيزنطي</a:t>
            </a:r>
          </a:p>
          <a:p>
            <a:pPr algn="ctr">
              <a:lnSpc>
                <a:spcPct val="200000"/>
              </a:lnSpc>
            </a:pPr>
            <a:r>
              <a:rPr lang="ar-SA" sz="2800" b="1" dirty="0">
                <a:solidFill>
                  <a:schemeClr val="tx1"/>
                </a:solidFill>
              </a:rPr>
              <a:t>أستاذ المقرر : أد/ وديع فتحي </a:t>
            </a:r>
          </a:p>
          <a:p>
            <a:pPr algn="ctr" rtl="1">
              <a:lnSpc>
                <a:spcPct val="200000"/>
              </a:lnSpc>
            </a:pPr>
            <a:r>
              <a:rPr lang="ar-SA" sz="2800" b="1" dirty="0">
                <a:solidFill>
                  <a:schemeClr val="tx1"/>
                </a:solidFill>
              </a:rPr>
              <a:t>كلية الآداب - جامعة بنها </a:t>
            </a:r>
          </a:p>
          <a:p>
            <a:pPr algn="ctr" rtl="1">
              <a:lnSpc>
                <a:spcPct val="200000"/>
              </a:lnSpc>
            </a:pPr>
            <a:r>
              <a:rPr lang="ar-SA" sz="2800" b="1" dirty="0">
                <a:solidFill>
                  <a:schemeClr val="tx1"/>
                </a:solidFill>
              </a:rPr>
              <a:t>الفرقة : الثانية.</a:t>
            </a:r>
          </a:p>
          <a:p>
            <a:pPr algn="ctr">
              <a:lnSpc>
                <a:spcPct val="200000"/>
              </a:lnSpc>
            </a:pPr>
            <a:r>
              <a:rPr lang="ar-SA" sz="2800" b="1" dirty="0">
                <a:solidFill>
                  <a:schemeClr val="tx1"/>
                </a:solidFill>
              </a:rPr>
              <a:t>قسم : التاريخ والآثار </a:t>
            </a:r>
            <a:endParaRPr lang="en-US" sz="2800" b="1" dirty="0">
              <a:solidFill>
                <a:schemeClr val="tx1"/>
              </a:solidFill>
            </a:endParaRPr>
          </a:p>
        </p:txBody>
      </p:sp>
    </p:spTree>
    <p:extLst>
      <p:ext uri="{BB962C8B-B14F-4D97-AF65-F5344CB8AC3E}">
        <p14:creationId xmlns:p14="http://schemas.microsoft.com/office/powerpoint/2010/main" val="1491861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lvl="0" algn="ctr" rtl="1"/>
            <a:endParaRPr lang="en-US"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r" rtl="1"/>
            <a:r>
              <a:rPr lang="ar-SA" sz="3200" b="1" dirty="0"/>
              <a:t>وانقسمت دوقية طيبة الي ابوشيتين هما : طيبة العليا وطيبه السفلي .</a:t>
            </a:r>
            <a:endParaRPr lang="en-US" sz="3200" dirty="0"/>
          </a:p>
          <a:p>
            <a:pPr algn="r" rtl="1"/>
            <a:r>
              <a:rPr lang="ar-SA" sz="3200" b="1" dirty="0"/>
              <a:t>- تولي حكم الابوشيتين حاكم مدني يخضع للدوق الأوجستال.</a:t>
            </a:r>
            <a:endParaRPr lang="en-US" sz="3200" b="1" dirty="0">
              <a:latin typeface="Simplified Arabic" pitchFamily="18" charset="-78"/>
              <a:cs typeface="Simplified Arabic" pitchFamily="18" charset="-78"/>
            </a:endParaRPr>
          </a:p>
          <a:p>
            <a:pPr marL="0" indent="0" algn="r" rtl="1">
              <a:buNone/>
            </a:pPr>
            <a:endParaRPr lang="en-US"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1136851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rtl="1"/>
            <a:r>
              <a:rPr lang="en-US" sz="3200" dirty="0">
                <a:solidFill>
                  <a:schemeClr val="tx1"/>
                </a:solidFill>
                <a:sym typeface="Wingdings 2"/>
              </a:rPr>
              <a:t></a:t>
            </a:r>
            <a:r>
              <a:rPr lang="ar-SA" sz="3200" dirty="0">
                <a:solidFill>
                  <a:schemeClr val="tx1"/>
                </a:solidFill>
              </a:rPr>
              <a:t>دوقية ليبيا </a:t>
            </a:r>
            <a:r>
              <a:rPr lang="ar-SA" sz="3200" dirty="0" smtClean="0">
                <a:solidFill>
                  <a:schemeClr val="tx1"/>
                </a:solidFill>
              </a:rPr>
              <a:t>:</a:t>
            </a:r>
            <a:endParaRPr lang="en-US" sz="3200" dirty="0">
              <a:solidFill>
                <a:schemeClr val="tx1"/>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304800" y="1676400"/>
            <a:ext cx="7239000" cy="4846320"/>
          </a:xfrm>
        </p:spPr>
        <p:style>
          <a:lnRef idx="0">
            <a:schemeClr val="accent4"/>
          </a:lnRef>
          <a:fillRef idx="3">
            <a:schemeClr val="accent4"/>
          </a:fillRef>
          <a:effectRef idx="3">
            <a:schemeClr val="accent4"/>
          </a:effectRef>
          <a:fontRef idx="minor">
            <a:schemeClr val="lt1"/>
          </a:fontRef>
        </p:style>
        <p:txBody>
          <a:bodyPr>
            <a:normAutofit/>
          </a:bodyPr>
          <a:lstStyle/>
          <a:p>
            <a:pPr marL="0" indent="0" algn="r" rtl="1">
              <a:buNone/>
            </a:pPr>
            <a:r>
              <a:rPr lang="ar-SA" b="1" dirty="0">
                <a:solidFill>
                  <a:schemeClr val="tx1"/>
                </a:solidFill>
              </a:rPr>
              <a:t>كان يحكمها دوق ولم يكن يجمع في يده الا السلطة المدنية فحسب ، واستمر الحال كذلك في عهد جستنيان مع ادخال تعديل واحد وهو : أن دوق ليبيا لم يعد يخضع لسلطة أوجستال الاسكندرية .</a:t>
            </a:r>
            <a:endParaRPr lang="en-US"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128079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pPr algn="ctr" rtl="1"/>
            <a:r>
              <a:rPr lang="ar-EG" sz="2800" dirty="0"/>
              <a:t>ديوان الدوقية</a:t>
            </a:r>
            <a:endParaRPr lang="en-US" sz="2800"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0" indent="0" algn="r" rtl="1">
              <a:buNone/>
            </a:pPr>
            <a:r>
              <a:rPr lang="ar-SA" b="1" dirty="0"/>
              <a:t>وكان للدوق حاشية خاصة،تتألف فى حالة السلم من حرس الشرف،وفى حالة الحرب من الجند المختارة،وللدوق ديوان خاص به،يضم مجموعة من الموظفين المدنيين والعسكريين،لا تقل عن ستمائة موظف.</a:t>
            </a:r>
            <a:endParaRPr lang="en-US" dirty="0">
              <a:latin typeface="Simplified Arabic" pitchFamily="18" charset="-78"/>
              <a:cs typeface="Simplified Arabic" pitchFamily="18" charset="-78"/>
            </a:endParaRPr>
          </a:p>
        </p:txBody>
      </p:sp>
    </p:spTree>
    <p:extLst>
      <p:ext uri="{BB962C8B-B14F-4D97-AF65-F5344CB8AC3E}">
        <p14:creationId xmlns:p14="http://schemas.microsoft.com/office/powerpoint/2010/main" val="3539778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marL="0" indent="0" algn="r" rtl="1">
              <a:buNone/>
            </a:pPr>
            <a:r>
              <a:rPr lang="ar-SA" sz="4000" b="1" dirty="0"/>
              <a:t>ويقوم الدوق بتأليف الديوان وتنظيمه وترتيبه،ثم يخطر والى الشرق،حتى يتم تصديق افمبراطور على التشكيل النهائي للديوان،وعندما تتم موافقة الإمبراطور على إختيار موظفي الديوان،يتلقي كل منهم الموافقة الرسمية من الديوان الإمبراطورى،مع إقرار رسمي من القسطنطينية بتعينه فى وظيفته.</a:t>
            </a:r>
            <a:endParaRPr lang="en-US" sz="4000" dirty="0"/>
          </a:p>
          <a:p>
            <a:pPr marL="0" indent="0" algn="r" rtl="1">
              <a:buNone/>
            </a:pPr>
            <a:endParaRPr lang="en-US"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783827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pPr algn="ctr" rtl="1"/>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r" rtl="1">
              <a:buNone/>
            </a:pPr>
            <a:r>
              <a:rPr lang="ar-SA" sz="2000" b="1" dirty="0"/>
              <a:t>ويتألف الديوان من عدة إدارات هى :</a:t>
            </a:r>
            <a:endParaRPr lang="en-US" sz="2000" dirty="0"/>
          </a:p>
          <a:p>
            <a:pPr marL="0" indent="0" algn="r" rtl="1">
              <a:buNone/>
            </a:pPr>
            <a:r>
              <a:rPr lang="ar-SA" sz="2000" b="1" dirty="0"/>
              <a:t>1_ الإدارة المالية: وتتولى الإشراف على جبابة الخراج وأموال الضرائب.</a:t>
            </a:r>
            <a:endParaRPr lang="en-US" sz="2000" dirty="0"/>
          </a:p>
          <a:p>
            <a:pPr marL="0" indent="0" algn="r" rtl="1">
              <a:buNone/>
            </a:pPr>
            <a:r>
              <a:rPr lang="ar-SA" sz="2000" b="1" dirty="0"/>
              <a:t>2_ إدارة التجنيد : وتتولى توزيع الشهادات على المجندين.</a:t>
            </a:r>
            <a:endParaRPr lang="en-US" sz="2000" dirty="0"/>
          </a:p>
          <a:p>
            <a:pPr marL="0" indent="0" algn="r" rtl="1">
              <a:buNone/>
            </a:pPr>
            <a:r>
              <a:rPr lang="ar-SA" sz="2000" b="1" dirty="0"/>
              <a:t>3_ إدارة الشئون القضائية : ولها السلطة العليا فى القضاء الجنائي.</a:t>
            </a:r>
            <a:endParaRPr lang="en-US" sz="2000" dirty="0"/>
          </a:p>
          <a:p>
            <a:pPr marL="0" indent="0" algn="r" rtl="1">
              <a:buNone/>
            </a:pPr>
            <a:r>
              <a:rPr lang="ar-SA" sz="2000" b="1" dirty="0"/>
              <a:t>4_ إدارة المحفوظات(ديوان الإنشاء) : ويجرى بها تحرير الوثائق وحفظ السجلات.</a:t>
            </a:r>
            <a:endParaRPr lang="en-US" sz="2000" dirty="0"/>
          </a:p>
          <a:p>
            <a:pPr marL="0" indent="0" algn="r" rtl="1">
              <a:buNone/>
            </a:pPr>
            <a:r>
              <a:rPr lang="ar-SA" sz="2000" b="1" dirty="0"/>
              <a:t>5_ إدارة المظالم : وترفع إليها الشكاوى والملتمسات.</a:t>
            </a:r>
            <a:endParaRPr lang="en-US" sz="2000" dirty="0"/>
          </a:p>
          <a:p>
            <a:pPr marL="0" indent="0" algn="r" rtl="1">
              <a:buNone/>
            </a:pPr>
            <a:r>
              <a:rPr lang="ar-SA" sz="2000" b="1" dirty="0"/>
              <a:t>6_ إدارة المنشأت العامة : وتنظر فيما يتعلق بالعمائر.</a:t>
            </a:r>
            <a:endParaRPr lang="en-US" sz="2000" dirty="0"/>
          </a:p>
          <a:p>
            <a:pPr marL="0" indent="0" algn="r" rtl="1">
              <a:buNone/>
            </a:pPr>
            <a:r>
              <a:rPr lang="ar-SA" sz="2000" b="1" dirty="0"/>
              <a:t>7_ إدارة الخزانة : وتتجمع فيها ما يتم جبابته من ضرائب الدوقية أو الولاية.</a:t>
            </a:r>
            <a:endParaRPr lang="en-US" sz="2000" dirty="0"/>
          </a:p>
          <a:p>
            <a:pPr marL="0" indent="0" algn="r" rtl="1">
              <a:buNone/>
            </a:pPr>
            <a:endParaRPr lang="en-US" sz="2000" b="1"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268974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pPr algn="ctr" rtl="1"/>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0" indent="0" algn="r" rtl="1">
              <a:buNone/>
            </a:pPr>
            <a:r>
              <a:rPr lang="ar-SA" sz="3200" b="1" dirty="0"/>
              <a:t>ونظراٌ لأن الدوق كان يمارس القضاء ،فقد كانت محكمة الدوق من أهم المحاكم المحلية،وكانتتعقد جلساتها فى عاصمة الدوقية ،وكان له مستشار قضائي ،كما كان بمحكمته محامون،وكذلك له نواب أو مندوبون فى مدن الدوقية.</a:t>
            </a:r>
            <a:endParaRPr lang="en-US" sz="3200" dirty="0"/>
          </a:p>
        </p:txBody>
      </p:sp>
    </p:spTree>
    <p:extLst>
      <p:ext uri="{BB962C8B-B14F-4D97-AF65-F5344CB8AC3E}">
        <p14:creationId xmlns:p14="http://schemas.microsoft.com/office/powerpoint/2010/main" val="1988718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ctr" rtl="1"/>
            <a:r>
              <a:rPr lang="ar-EG" dirty="0"/>
              <a:t>ديوان الأبروشية</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Autofit/>
          </a:bodyPr>
          <a:lstStyle/>
          <a:p>
            <a:pPr algn="r" rtl="1"/>
            <a:r>
              <a:rPr lang="ar-SA" sz="2800" dirty="0"/>
              <a:t>ويتبع رئيس الأبروشية ديوان صغير يضم عدد من الموظفين ،منهم الكاتب ،وعمال البريد،والمشرفين على ميادين السباق،ومرافقين مدنيين وعسكريين لرئيس البروشية،وكان يخضع لسلطات رئيس الأبروشية فصيلة من رجال الشرطة،تساعده فى تنفيذ الأحكام،أما عن ديوان رئيس الأبروشية فيتألف من إدارات مختلفة منها الإدارة المالية ،والإدارة القضائية ،وإدارة المحفوظات وكتابة الإنشاء ،وإدارة الأشراف على موظفى الديوان.</a:t>
            </a:r>
            <a:endParaRPr lang="en-US" sz="2800" dirty="0"/>
          </a:p>
          <a:p>
            <a:pPr algn="r" rtl="1"/>
            <a:endParaRPr lang="en-US"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2773236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pPr algn="ctr" rtl="1"/>
            <a:r>
              <a:rPr lang="ar-EG" u="sng" dirty="0"/>
              <a:t>سلطات الدوق .</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algn="ctr" rtl="1"/>
            <a:r>
              <a:rPr lang="ar-SA" sz="2400" b="1" dirty="0"/>
              <a:t>- ونظرا لأن الدوق كان يمثل الامبراطور ، ويعتبر نائبه في البلاد فقد تمتع بسلطات واسعة من بينها :</a:t>
            </a:r>
            <a:endParaRPr lang="en-US" sz="2400" dirty="0"/>
          </a:p>
          <a:p>
            <a:pPr algn="ctr" rtl="1"/>
            <a:r>
              <a:rPr lang="en-US" sz="2400" b="1" dirty="0">
                <a:sym typeface="Wingdings 2"/>
              </a:rPr>
              <a:t></a:t>
            </a:r>
            <a:r>
              <a:rPr lang="en-US" sz="2400" b="1" dirty="0"/>
              <a:t> </a:t>
            </a:r>
            <a:r>
              <a:rPr lang="ar-SA" sz="2400" b="1" dirty="0"/>
              <a:t>أنه يجمع في يديه السلطتين المدنية والعسكرية .</a:t>
            </a:r>
            <a:endParaRPr lang="en-US" sz="2400" dirty="0"/>
          </a:p>
          <a:p>
            <a:pPr algn="ctr" rtl="1"/>
            <a:r>
              <a:rPr lang="en-US" sz="2400" b="1" dirty="0">
                <a:sym typeface="Wingdings 2"/>
              </a:rPr>
              <a:t></a:t>
            </a:r>
            <a:r>
              <a:rPr lang="ar-SA" sz="2400" b="1" dirty="0"/>
              <a:t>هو الرئيس الأعلي للإدارة والقضاء والشرطة ويقوم بحفظ الأمن العام في المدن </a:t>
            </a:r>
            <a:endParaRPr lang="en-US" sz="2400" dirty="0"/>
          </a:p>
          <a:p>
            <a:pPr algn="ctr" rtl="1"/>
            <a:r>
              <a:rPr lang="en-US" sz="2400" b="1" dirty="0">
                <a:sym typeface="Wingdings 2"/>
              </a:rPr>
              <a:t></a:t>
            </a:r>
            <a:r>
              <a:rPr lang="en-US" sz="2400" b="1" dirty="0"/>
              <a:t> </a:t>
            </a:r>
            <a:r>
              <a:rPr lang="ar-SA" sz="2400" b="1" dirty="0"/>
              <a:t>يساعد عمال الخراج في استخلاص الضرائب .</a:t>
            </a:r>
            <a:endParaRPr lang="en-US" sz="2400" dirty="0"/>
          </a:p>
          <a:p>
            <a:pPr marL="0" indent="0" algn="ctr" rtl="1">
              <a:buNone/>
            </a:pPr>
            <a:endParaRPr lang="en-US"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421147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rtl="1"/>
            <a:endParaRPr lang="en-US" dirty="0">
              <a:solidFill>
                <a:schemeClr val="tx1"/>
              </a:solidFill>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r" rtl="1"/>
            <a:r>
              <a:rPr lang="en-US" sz="3600" b="1" dirty="0">
                <a:sym typeface="Wingdings 2"/>
              </a:rPr>
              <a:t></a:t>
            </a:r>
            <a:r>
              <a:rPr lang="en-US" sz="3600" b="1" dirty="0"/>
              <a:t> </a:t>
            </a:r>
            <a:r>
              <a:rPr lang="ar-SA" sz="3600" b="1" dirty="0"/>
              <a:t>بالإضافة الي أعباء وظيفته العسكرية فهو يتولي قيادة وإدارة فرق الجيش ، ويهيمن علي مختلف الشئؤن العسكرية وغير العسكرية التى تهم الجند ، ويحرص علي صرف رواتبهم وملابسهم بانتظام . </a:t>
            </a:r>
            <a:endParaRPr lang="en-US" sz="3600" dirty="0"/>
          </a:p>
          <a:p>
            <a:pPr algn="r" rtl="1"/>
            <a:r>
              <a:rPr lang="en-US" sz="3600" b="1" dirty="0">
                <a:sym typeface="Wingdings 2"/>
              </a:rPr>
              <a:t></a:t>
            </a:r>
            <a:r>
              <a:rPr lang="en-US" sz="3600" b="1" dirty="0"/>
              <a:t> </a:t>
            </a:r>
            <a:r>
              <a:rPr lang="ar-SA" sz="3600" b="1" dirty="0"/>
              <a:t>وفي حالةالخطر التى قد يهدد البلاد عليه أن يخرج علي رأس الجيش ، أو يندب عنه أحد قادته لدفع الخطر .</a:t>
            </a:r>
            <a:endParaRPr lang="en-US" sz="3600" dirty="0"/>
          </a:p>
          <a:p>
            <a:pPr algn="r" rtl="1"/>
            <a:endParaRPr lang="en-US"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722660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a:bodyPr>
          <a:lstStyle/>
          <a:p>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r" rtl="1"/>
            <a:r>
              <a:rPr lang="en-US" sz="3200" b="1" dirty="0">
                <a:sym typeface="Wingdings 2"/>
              </a:rPr>
              <a:t></a:t>
            </a:r>
            <a:r>
              <a:rPr lang="en-US" sz="3200" b="1" dirty="0"/>
              <a:t> </a:t>
            </a:r>
            <a:r>
              <a:rPr lang="ar-SA" sz="3200" b="1" dirty="0"/>
              <a:t>يخول له الحق في عقد أي اتفاقية أو صلح مع الأعداء .</a:t>
            </a:r>
            <a:endParaRPr lang="en-US" sz="3200" dirty="0"/>
          </a:p>
          <a:p>
            <a:pPr algn="r" rtl="1"/>
            <a:r>
              <a:rPr lang="en-US" sz="3200" b="1" dirty="0">
                <a:sym typeface="Wingdings 2"/>
              </a:rPr>
              <a:t></a:t>
            </a:r>
            <a:r>
              <a:rPr lang="en-US" sz="3200" b="1" dirty="0"/>
              <a:t> </a:t>
            </a:r>
            <a:r>
              <a:rPr lang="ar-SA" sz="3200" b="1" dirty="0"/>
              <a:t>أما في حالة السلم فكان عليه أن يطوف البلاد ليتفقد أحوالها ، ويقف علي أحوال الحاميات والاستحكامات ، ويسهر علي حماية الحدود من إغارات البدو .</a:t>
            </a:r>
            <a:endParaRPr lang="en-US" sz="3200" dirty="0"/>
          </a:p>
          <a:p>
            <a:pPr algn="r" rtl="1"/>
            <a:endParaRPr lang="en-US"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327933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7543800" cy="2743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SA" sz="5400" b="1" dirty="0" smtClean="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rPr>
              <a:t>تعديلات جستنيان على النظام الإداري </a:t>
            </a:r>
            <a:endParaRPr lang="en-US" sz="5400" b="1" dirty="0">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701479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pPr algn="ctr" rtl="1"/>
            <a:r>
              <a:rPr lang="ar-EG" u="sng" dirty="0">
                <a:solidFill>
                  <a:schemeClr val="tx1"/>
                </a:solidFill>
              </a:rPr>
              <a:t>عمل جستنيان علي تقليص مرتبات الدوقات </a:t>
            </a:r>
            <a:r>
              <a:rPr lang="ar-EG" u="sng" dirty="0" smtClean="0">
                <a:solidFill>
                  <a:schemeClr val="tx1"/>
                </a:solidFill>
              </a:rPr>
              <a:t>.</a:t>
            </a:r>
            <a:r>
              <a:rPr lang="ar-EG" dirty="0" smtClean="0">
                <a:solidFill>
                  <a:schemeClr val="tx1"/>
                </a:solidFill>
              </a:rPr>
              <a:t>فقد </a:t>
            </a:r>
            <a:r>
              <a:rPr lang="ar-EG" dirty="0">
                <a:solidFill>
                  <a:schemeClr val="tx1"/>
                </a:solidFill>
              </a:rPr>
              <a:t>عمل علي زيادة مرتبات الدوقات وذلك ليضمن ولائهم وإخلاصهم له حتي لا يفكروا في الخروج عن طاعته من ناحية ومن ناحية أخري لكي لا يتلاعب هؤلاء الدوقات بما تحت أيديهم من أموال الضرائب ويمتنعوا عن إرسالها للقسطنطينية .</a:t>
            </a:r>
            <a:endParaRPr lang="en-US" dirty="0">
              <a:solidFill>
                <a:schemeClr val="tx1"/>
              </a:solidFill>
            </a:endParaRPr>
          </a:p>
          <a:p>
            <a:pPr algn="r" rtl="1"/>
            <a:endParaRPr lang="en-US" dirty="0">
              <a:solidFill>
                <a:schemeClr val="tx1"/>
              </a:solidFill>
            </a:endParaRPr>
          </a:p>
        </p:txBody>
      </p:sp>
    </p:spTree>
    <p:extLst>
      <p:ext uri="{BB962C8B-B14F-4D97-AF65-F5344CB8AC3E}">
        <p14:creationId xmlns:p14="http://schemas.microsoft.com/office/powerpoint/2010/main" val="380085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smtClean="0"/>
              <a:t>بم تفسر </a:t>
            </a:r>
            <a:endParaRPr lang="en-US" dirty="0"/>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normAutofit/>
          </a:bodyPr>
          <a:lstStyle/>
          <a:p>
            <a:pPr algn="r" rtl="1"/>
            <a:r>
              <a:rPr lang="ar-EG" b="1" dirty="0"/>
              <a:t>عمل جستنيان على زيادة مرتبات الدوق .</a:t>
            </a:r>
            <a:endParaRPr lang="en-US" dirty="0"/>
          </a:p>
          <a:p>
            <a:pPr algn="r" rtl="1"/>
            <a:r>
              <a:rPr lang="ar-EG" b="1" dirty="0"/>
              <a:t>كانت محكمة الدوق من أهم المحاكم المحلية </a:t>
            </a:r>
            <a:r>
              <a:rPr lang="ar-EG" b="1" dirty="0" smtClean="0"/>
              <a:t>.</a:t>
            </a:r>
            <a:endParaRPr lang="ar-SA" b="1" dirty="0" smtClean="0"/>
          </a:p>
          <a:p>
            <a:pPr algn="r" rtl="1"/>
            <a:r>
              <a:rPr lang="ar-EG" b="1" dirty="0"/>
              <a:t>أنشأ الإمبراطور فالنتيان وظيفة حامى المدينة .</a:t>
            </a:r>
            <a:endParaRPr lang="en-US" dirty="0"/>
          </a:p>
          <a:p>
            <a:pPr algn="r" rtl="1"/>
            <a:endParaRPr lang="en-US"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469643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EG" u="sng" dirty="0"/>
              <a:t>ضع علامة √ او × أمام كل عبارة مع بيان السبب.</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a:bodyPr>
          <a:lstStyle/>
          <a:p>
            <a:pPr algn="r" rtl="1"/>
            <a:r>
              <a:rPr lang="ar-EG" dirty="0">
                <a:solidFill>
                  <a:schemeClr val="tx1"/>
                </a:solidFill>
              </a:rPr>
              <a:t>عمل جستنيان علي </a:t>
            </a:r>
            <a:r>
              <a:rPr lang="ar-EG" b="1" u="sng" dirty="0">
                <a:solidFill>
                  <a:schemeClr val="tx1"/>
                </a:solidFill>
              </a:rPr>
              <a:t>تقليص </a:t>
            </a:r>
            <a:r>
              <a:rPr lang="ar-EG" b="1" u="sng" dirty="0" smtClean="0">
                <a:solidFill>
                  <a:schemeClr val="tx1"/>
                </a:solidFill>
              </a:rPr>
              <a:t>مرتبات</a:t>
            </a:r>
            <a:r>
              <a:rPr lang="ar-EG" dirty="0" smtClean="0">
                <a:solidFill>
                  <a:schemeClr val="tx1"/>
                </a:solidFill>
              </a:rPr>
              <a:t> </a:t>
            </a:r>
            <a:r>
              <a:rPr lang="ar-EG" dirty="0">
                <a:solidFill>
                  <a:schemeClr val="tx1"/>
                </a:solidFill>
              </a:rPr>
              <a:t>الدوقات </a:t>
            </a:r>
            <a:r>
              <a:rPr lang="ar-EG" dirty="0" smtClean="0">
                <a:solidFill>
                  <a:schemeClr val="tx1"/>
                </a:solidFill>
              </a:rPr>
              <a:t>.</a:t>
            </a:r>
            <a:endParaRPr lang="ar-SA" dirty="0" smtClean="0">
              <a:solidFill>
                <a:schemeClr val="tx1"/>
              </a:solidFill>
            </a:endParaRPr>
          </a:p>
          <a:p>
            <a:pPr algn="r" rtl="1"/>
            <a:r>
              <a:rPr lang="ar-EG" dirty="0">
                <a:solidFill>
                  <a:schemeClr val="tx1"/>
                </a:solidFill>
              </a:rPr>
              <a:t>كانت كل دوقية وفقا لمرسوم 13 تنقسم إلى أبروشيتين فيما عدا </a:t>
            </a:r>
            <a:r>
              <a:rPr lang="ar-EG" b="1" u="sng" dirty="0">
                <a:solidFill>
                  <a:schemeClr val="tx1"/>
                </a:solidFill>
              </a:rPr>
              <a:t>أركاديا وطيبة</a:t>
            </a:r>
            <a:r>
              <a:rPr lang="ar-EG" dirty="0">
                <a:solidFill>
                  <a:schemeClr val="tx1"/>
                </a:solidFill>
              </a:rPr>
              <a:t> </a:t>
            </a:r>
            <a:r>
              <a:rPr lang="ar-EG" dirty="0" smtClean="0">
                <a:solidFill>
                  <a:schemeClr val="tx1"/>
                </a:solidFill>
              </a:rPr>
              <a:t>.</a:t>
            </a:r>
            <a:endParaRPr lang="ar-SA" dirty="0" smtClean="0">
              <a:solidFill>
                <a:schemeClr val="tx1"/>
              </a:solidFill>
            </a:endParaRPr>
          </a:p>
          <a:p>
            <a:pPr lvl="0" algn="r" rtl="1"/>
            <a:r>
              <a:rPr lang="ar-EG" dirty="0">
                <a:solidFill>
                  <a:schemeClr val="tx1"/>
                </a:solidFill>
              </a:rPr>
              <a:t>كانت مهام الباجرك يغلب عليها </a:t>
            </a:r>
            <a:r>
              <a:rPr lang="ar-EG" b="1" u="sng" dirty="0">
                <a:solidFill>
                  <a:schemeClr val="tx1"/>
                </a:solidFill>
              </a:rPr>
              <a:t>الصفة الإدارية</a:t>
            </a:r>
            <a:r>
              <a:rPr lang="ar-EG" dirty="0">
                <a:solidFill>
                  <a:schemeClr val="tx1"/>
                </a:solidFill>
              </a:rPr>
              <a:t> .</a:t>
            </a:r>
            <a:endParaRPr lang="en-US" dirty="0">
              <a:solidFill>
                <a:schemeClr val="tx1"/>
              </a:solidFill>
            </a:endParaRPr>
          </a:p>
          <a:p>
            <a:pPr algn="r" rtl="1"/>
            <a:endParaRPr lang="en-US" dirty="0">
              <a:solidFill>
                <a:schemeClr val="tx1"/>
              </a:solidFill>
            </a:endParaRPr>
          </a:p>
        </p:txBody>
      </p:sp>
    </p:spTree>
    <p:extLst>
      <p:ext uri="{BB962C8B-B14F-4D97-AF65-F5344CB8AC3E}">
        <p14:creationId xmlns:p14="http://schemas.microsoft.com/office/powerpoint/2010/main" val="69840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3">
            <a:schemeClr val="accent4"/>
          </a:fillRef>
          <a:effectRef idx="2">
            <a:schemeClr val="accent4"/>
          </a:effectRef>
          <a:fontRef idx="minor">
            <a:schemeClr val="lt1"/>
          </a:fontRef>
        </p:style>
        <p:txBody>
          <a:bodyPr/>
          <a:lstStyle/>
          <a:p>
            <a:pPr algn="ctr" rtl="1"/>
            <a:endParaRPr lang="en-US"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algn="ctr" rtl="1">
              <a:buFont typeface="Wingdings" pitchFamily="2" charset="2"/>
              <a:buChar char="Ø"/>
            </a:pPr>
            <a:r>
              <a:rPr lang="en-US" sz="4000" b="1" dirty="0">
                <a:sym typeface="Wingdings 2"/>
              </a:rPr>
              <a:t></a:t>
            </a:r>
            <a:r>
              <a:rPr lang="ar-SA" sz="4000" b="1" dirty="0"/>
              <a:t> رأي جستنيان ضرورة إعادة مصر مرة أخري لإشراف كونت الشرق وهذا يعني زوال الوالي الأوجستالي .</a:t>
            </a:r>
            <a:endParaRPr lang="en-US" sz="4000" dirty="0"/>
          </a:p>
          <a:p>
            <a:pPr algn="ctr" rtl="1">
              <a:buFont typeface="Wingdings" pitchFamily="2" charset="2"/>
              <a:buChar char="Ø"/>
            </a:pPr>
            <a:endParaRPr lang="en-US"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15541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a:bodyPr>
          <a:lstStyle/>
          <a:p>
            <a:pPr algn="ctr" rtl="1"/>
            <a:endParaRPr lang="en-US" sz="4000"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lgn="ctr" rtl="1">
              <a:buFont typeface="Wingdings" pitchFamily="2" charset="2"/>
              <a:buChar char="Ø"/>
            </a:pPr>
            <a:r>
              <a:rPr lang="ar-SA" sz="3600" b="1" dirty="0"/>
              <a:t>انقسمت مصر الي خمس دوقيات أو ولايات وهي : مصر،أوجستامنيكا،أركاديا ، طيبه ، وليبيا .</a:t>
            </a:r>
            <a:endParaRPr lang="en-US"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3532190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pPr algn="ctr" rtl="1"/>
            <a:r>
              <a:rPr lang="en-US" dirty="0">
                <a:sym typeface="Wingdings 2"/>
              </a:rPr>
              <a:t></a:t>
            </a:r>
            <a:r>
              <a:rPr lang="ar-SA" dirty="0"/>
              <a:t>دوقية مصر </a:t>
            </a:r>
            <a:r>
              <a:rPr lang="ar-SA" dirty="0" smtClean="0"/>
              <a:t>:</a:t>
            </a:r>
            <a:endParaRPr lang="en-US"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ctr" rtl="1"/>
            <a:r>
              <a:rPr lang="ar-SA" b="1" dirty="0"/>
              <a:t>تشمل الجزء الذي يقع غرب الدلتا ، بما في ذلك مدينة الاسكندرية .</a:t>
            </a:r>
            <a:endParaRPr lang="en-US" dirty="0"/>
          </a:p>
          <a:p>
            <a:pPr algn="ctr" rtl="1"/>
            <a:r>
              <a:rPr lang="ar-SA" b="1" dirty="0"/>
              <a:t>- وقسم جستنيان دوقية مصر الي أبروشيتين هما : ابروشية مصر الأولي ، أبروشية مصر الثانية .</a:t>
            </a:r>
            <a:endParaRPr lang="en-US" dirty="0"/>
          </a:p>
          <a:p>
            <a:pPr algn="ctr" rtl="1">
              <a:buFont typeface="Wingdings" pitchFamily="2" charset="2"/>
              <a:buChar char="Ø"/>
            </a:pPr>
            <a:endParaRPr lang="ar-SA"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574931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pPr algn="r" rtl="1"/>
            <a:endParaRPr lang="en-US"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marL="0" indent="0" algn="r" rtl="1">
              <a:buNone/>
            </a:pPr>
            <a:r>
              <a:rPr lang="ar-SA" sz="3600" b="1" dirty="0"/>
              <a:t>عين جستنيان علي رأس الدوقية دوق يحمل لقب أوجستال ، وعهد اليه بالسلطتين المدنية والعسكرية ، واتخذ لقب قائد جند الشرق .</a:t>
            </a:r>
            <a:endParaRPr lang="en-US" sz="3600" b="1"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903154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pPr algn="ctr" rtl="1"/>
            <a:r>
              <a:rPr lang="en-US" dirty="0">
                <a:solidFill>
                  <a:schemeClr val="tx1"/>
                </a:solidFill>
                <a:sym typeface="Wingdings 2"/>
              </a:rPr>
              <a:t></a:t>
            </a:r>
            <a:r>
              <a:rPr lang="ar-SA" dirty="0">
                <a:solidFill>
                  <a:schemeClr val="tx1"/>
                </a:solidFill>
              </a:rPr>
              <a:t> أوجستامنيكا </a:t>
            </a:r>
            <a:r>
              <a:rPr lang="ar-SA" dirty="0" smtClean="0">
                <a:solidFill>
                  <a:schemeClr val="tx1"/>
                </a:solidFill>
              </a:rPr>
              <a:t>:</a:t>
            </a:r>
            <a:endParaRPr lang="en-US" dirty="0">
              <a:solidFill>
                <a:schemeClr val="tx1"/>
              </a:solidFill>
              <a:latin typeface="Simplified Arabic" pitchFamily="18" charset="-78"/>
              <a:cs typeface="Simplified Arabic" pitchFamily="18" charset="-78"/>
            </a:endParaRPr>
          </a:p>
        </p:txBody>
      </p:sp>
      <p:sp>
        <p:nvSpPr>
          <p:cNvPr id="3" name="Content Placeholder 2"/>
          <p:cNvSpPr>
            <a:spLocks noGrp="1"/>
          </p:cNvSpPr>
          <p:nvPr>
            <p:ph idx="1"/>
          </p:nvPr>
        </p:nvSpPr>
        <p:spPr/>
        <p:style>
          <a:lnRef idx="0">
            <a:schemeClr val="accent4"/>
          </a:lnRef>
          <a:fillRef idx="3">
            <a:schemeClr val="accent4"/>
          </a:fillRef>
          <a:effectRef idx="3">
            <a:schemeClr val="accent4"/>
          </a:effectRef>
          <a:fontRef idx="minor">
            <a:schemeClr val="lt1"/>
          </a:fontRef>
        </p:style>
        <p:txBody>
          <a:bodyPr>
            <a:normAutofit/>
          </a:bodyPr>
          <a:lstStyle/>
          <a:p>
            <a:pPr algn="ctr" rtl="1"/>
            <a:r>
              <a:rPr lang="ar-SA" sz="3200" b="1" dirty="0">
                <a:solidFill>
                  <a:schemeClr val="tx1"/>
                </a:solidFill>
              </a:rPr>
              <a:t>تشمل الجزء الواقع شرقي الدلتا حتي الفرما والعريش .</a:t>
            </a:r>
            <a:endParaRPr lang="en-US" sz="3200" dirty="0">
              <a:solidFill>
                <a:schemeClr val="tx1"/>
              </a:solidFill>
            </a:endParaRPr>
          </a:p>
          <a:p>
            <a:pPr algn="ctr" rtl="1"/>
            <a:r>
              <a:rPr lang="ar-SA" sz="3200" b="1" dirty="0">
                <a:solidFill>
                  <a:schemeClr val="tx1"/>
                </a:solidFill>
              </a:rPr>
              <a:t>- تنقسم الي أبروشيتين هما : أوجستامنيكا الأولي و أوجستامنيكا الثانية .</a:t>
            </a:r>
            <a:endParaRPr lang="en-US" sz="3200" dirty="0">
              <a:solidFill>
                <a:schemeClr val="tx1"/>
              </a:solidFill>
            </a:endParaRPr>
          </a:p>
          <a:p>
            <a:pPr algn="ctr" rtl="1"/>
            <a:r>
              <a:rPr lang="ar-SA" sz="3200" b="1" dirty="0">
                <a:solidFill>
                  <a:schemeClr val="tx1"/>
                </a:solidFill>
              </a:rPr>
              <a:t>- عين جستنيان عليها دوقا يجمع في يديه السلطتين المدنية والعسكرية .</a:t>
            </a:r>
            <a:endParaRPr lang="en-US" sz="32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46593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pPr algn="ctr" rtl="1"/>
            <a:r>
              <a:rPr lang="en-US" sz="3200" dirty="0">
                <a:sym typeface="Wingdings 2"/>
              </a:rPr>
              <a:t></a:t>
            </a:r>
            <a:r>
              <a:rPr lang="ar-SA" sz="3200" dirty="0"/>
              <a:t> أركاديا </a:t>
            </a:r>
            <a:r>
              <a:rPr lang="ar-SA" sz="3200" dirty="0" smtClean="0"/>
              <a:t>:</a:t>
            </a:r>
            <a:endParaRPr lang="en-US" sz="3200"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ctr" rtl="1"/>
            <a:r>
              <a:rPr lang="ar-SA" b="1" dirty="0"/>
              <a:t>تشمل مصر الوسطى حتي البهنسا .</a:t>
            </a:r>
            <a:endParaRPr lang="en-US" dirty="0"/>
          </a:p>
          <a:p>
            <a:pPr algn="ctr" rtl="1"/>
            <a:r>
              <a:rPr lang="ar-SA" b="1" dirty="0"/>
              <a:t>- وكانت أركاديا وحدة إدارية واحدة ، ولم تنقسم كغيرها الي أبروشيتين .</a:t>
            </a:r>
            <a:endParaRPr lang="en-US" dirty="0"/>
          </a:p>
          <a:p>
            <a:pPr algn="ctr" rtl="1"/>
            <a:r>
              <a:rPr lang="ar-SA" b="1" dirty="0"/>
              <a:t>- كان حاكمها يحمل لقب كونت ويجمع بين السلطتين المدنية والعسكرية .</a:t>
            </a:r>
            <a:endParaRPr lang="en-US" dirty="0"/>
          </a:p>
          <a:p>
            <a:pPr marL="0" indent="0" algn="ctr" rtl="1">
              <a:buNone/>
            </a:pPr>
            <a:endParaRPr lang="en-US" b="1" dirty="0">
              <a:latin typeface="Simplified Arabic" pitchFamily="18" charset="-78"/>
              <a:cs typeface="Simplified Arabic" pitchFamily="18" charset="-78"/>
            </a:endParaRPr>
          </a:p>
        </p:txBody>
      </p:sp>
    </p:spTree>
    <p:extLst>
      <p:ext uri="{BB962C8B-B14F-4D97-AF65-F5344CB8AC3E}">
        <p14:creationId xmlns:p14="http://schemas.microsoft.com/office/powerpoint/2010/main" val="403847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rtl="1"/>
            <a:r>
              <a:rPr lang="en-US" sz="4000" dirty="0">
                <a:sym typeface="Wingdings 2"/>
              </a:rPr>
              <a:t></a:t>
            </a:r>
            <a:r>
              <a:rPr lang="ar-SA" sz="4000" dirty="0"/>
              <a:t>دوقية طيبه </a:t>
            </a:r>
            <a:r>
              <a:rPr lang="ar-SA" sz="4000" dirty="0" smtClean="0"/>
              <a:t>:</a:t>
            </a:r>
            <a:endParaRPr lang="en-US" sz="4000" dirty="0">
              <a:latin typeface="Simplified Arabic" pitchFamily="18" charset="-78"/>
              <a:cs typeface="Simplified Arabic" pitchFamily="18" charset="-78"/>
            </a:endParaRP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r" rtl="1"/>
            <a:r>
              <a:rPr lang="ar-SA" sz="3600" b="1" dirty="0"/>
              <a:t>تشتمل علي الجزء الجنوبي من إقليم مصر من الأشمونيين حتي جزيرة فيله .</a:t>
            </a:r>
            <a:endParaRPr lang="en-US" sz="3600" dirty="0"/>
          </a:p>
          <a:p>
            <a:pPr algn="r" rtl="1"/>
            <a:r>
              <a:rPr lang="ar-SA" sz="3600" b="1" dirty="0"/>
              <a:t>- تولي حكمها دوق أوجستال ويخضع لوالي الشرق ، ويجمع في يديه السلطتين المدنية والعسكرية .</a:t>
            </a:r>
            <a:endParaRPr lang="en-US" sz="3600" dirty="0"/>
          </a:p>
          <a:p>
            <a:pPr marL="0" indent="0" algn="r" rtl="1">
              <a:buNone/>
            </a:pPr>
            <a:endParaRPr lang="en-US" sz="36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6504681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168</TotalTime>
  <Words>802</Words>
  <Application>Microsoft Office PowerPoint</Application>
  <PresentationFormat>On-screen Show (4:3)</PresentationFormat>
  <Paragraphs>59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Opulent</vt:lpstr>
      <vt:lpstr>PowerPoint Presentation</vt:lpstr>
      <vt:lpstr>PowerPoint Presentation</vt:lpstr>
      <vt:lpstr>PowerPoint Presentation</vt:lpstr>
      <vt:lpstr>PowerPoint Presentation</vt:lpstr>
      <vt:lpstr>دوقية مصر :</vt:lpstr>
      <vt:lpstr>PowerPoint Presentation</vt:lpstr>
      <vt:lpstr> أوجستامنيكا :</vt:lpstr>
      <vt:lpstr> أركاديا :</vt:lpstr>
      <vt:lpstr>دوقية طيبه :</vt:lpstr>
      <vt:lpstr>PowerPoint Presentation</vt:lpstr>
      <vt:lpstr>دوقية ليبيا :</vt:lpstr>
      <vt:lpstr>ديوان الدوقية</vt:lpstr>
      <vt:lpstr>PowerPoint Presentation</vt:lpstr>
      <vt:lpstr>PowerPoint Presentation</vt:lpstr>
      <vt:lpstr>PowerPoint Presentation</vt:lpstr>
      <vt:lpstr>ديوان الأبروشية</vt:lpstr>
      <vt:lpstr>سلطات الدوق .</vt:lpstr>
      <vt:lpstr>PowerPoint Presentation</vt:lpstr>
      <vt:lpstr>PowerPoint Presentation</vt:lpstr>
      <vt:lpstr>PowerPoint Presentation</vt:lpstr>
      <vt:lpstr>بم تفسر </vt:lpstr>
      <vt:lpstr>ضع علامة √ او × أمام كل عبارة مع بيان السبب.</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29</cp:revision>
  <dcterms:created xsi:type="dcterms:W3CDTF">2006-08-16T00:00:00Z</dcterms:created>
  <dcterms:modified xsi:type="dcterms:W3CDTF">2020-10-14T20:05:27Z</dcterms:modified>
</cp:coreProperties>
</file>