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5" r:id="rId7"/>
    <p:sldId id="266" r:id="rId8"/>
    <p:sldId id="268" r:id="rId9"/>
    <p:sldId id="269" r:id="rId10"/>
    <p:sldId id="270" r:id="rId11"/>
    <p:sldId id="272" r:id="rId12"/>
    <p:sldId id="273" r:id="rId13"/>
    <p:sldId id="274" r:id="rId14"/>
    <p:sldId id="275" r:id="rId15"/>
    <p:sldId id="276" r:id="rId16"/>
    <p:sldId id="277" r:id="rId17"/>
    <p:sldId id="278" r:id="rId18"/>
    <p:sldId id="279" r:id="rId19"/>
    <p:sldId id="280" r:id="rId20"/>
    <p:sldId id="286" r:id="rId21"/>
    <p:sldId id="281" r:id="rId22"/>
    <p:sldId id="282" r:id="rId23"/>
    <p:sldId id="283" r:id="rId24"/>
    <p:sldId id="284" r:id="rId25"/>
    <p:sldId id="285" r:id="rId26"/>
    <p:sldId id="287"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10/15/2020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10/15/2020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10/15/2020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03564"/>
            <a:ext cx="7543800" cy="548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200000"/>
              </a:lnSpc>
            </a:pPr>
            <a:r>
              <a:rPr lang="ar-SA" sz="2800" b="1" dirty="0">
                <a:solidFill>
                  <a:schemeClr val="tx1"/>
                </a:solidFill>
              </a:rPr>
              <a:t>اسم المقرر : تاريخ مصر في العصر البيزنطي</a:t>
            </a:r>
          </a:p>
          <a:p>
            <a:pPr algn="ctr">
              <a:lnSpc>
                <a:spcPct val="200000"/>
              </a:lnSpc>
            </a:pPr>
            <a:r>
              <a:rPr lang="ar-SA" sz="2800" b="1" dirty="0">
                <a:solidFill>
                  <a:schemeClr val="tx1"/>
                </a:solidFill>
              </a:rPr>
              <a:t>أستاذ المقرر : أد/ وديع فتحي </a:t>
            </a:r>
          </a:p>
          <a:p>
            <a:pPr algn="ctr" rtl="1">
              <a:lnSpc>
                <a:spcPct val="200000"/>
              </a:lnSpc>
            </a:pPr>
            <a:r>
              <a:rPr lang="ar-SA" sz="2800" b="1" dirty="0">
                <a:solidFill>
                  <a:schemeClr val="tx1"/>
                </a:solidFill>
              </a:rPr>
              <a:t>كلية الآداب - جامعة بنها </a:t>
            </a:r>
          </a:p>
          <a:p>
            <a:pPr algn="ctr" rtl="1">
              <a:lnSpc>
                <a:spcPct val="200000"/>
              </a:lnSpc>
            </a:pPr>
            <a:r>
              <a:rPr lang="ar-SA" sz="2800" b="1" dirty="0">
                <a:solidFill>
                  <a:schemeClr val="tx1"/>
                </a:solidFill>
              </a:rPr>
              <a:t>الفرقة : الثانية.</a:t>
            </a:r>
          </a:p>
          <a:p>
            <a:pPr algn="ctr">
              <a:lnSpc>
                <a:spcPct val="200000"/>
              </a:lnSpc>
            </a:pPr>
            <a:r>
              <a:rPr lang="ar-SA" sz="2800" b="1" dirty="0">
                <a:solidFill>
                  <a:schemeClr val="tx1"/>
                </a:solidFill>
              </a:rPr>
              <a:t>قسم : التاريخ والآثار </a:t>
            </a:r>
            <a:endParaRPr lang="en-US" sz="2800" b="1" dirty="0">
              <a:solidFill>
                <a:schemeClr val="tx1"/>
              </a:solidFill>
            </a:endParaRPr>
          </a:p>
        </p:txBody>
      </p:sp>
    </p:spTree>
    <p:extLst>
      <p:ext uri="{BB962C8B-B14F-4D97-AF65-F5344CB8AC3E}">
        <p14:creationId xmlns:p14="http://schemas.microsoft.com/office/powerpoint/2010/main" val="149186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lvl="0" algn="ct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r" rtl="1">
              <a:buNone/>
            </a:pPr>
            <a:r>
              <a:rPr lang="ar-SA" sz="3200" dirty="0"/>
              <a:t>وهذا عن مظهر الخلاف الاول المتمثل فى ان الامبراطورية الرومانية تنادى بعبادة الامبراطور بينما المسيحية نادت بعبادة الالهة الواحد الاحد وأم عن مظهر الخلاف تالثانى ففى انعدام المساواه بين الطبقات الاجتماعية فكان المجتمع اليونانى مجتمعا هرميا ينقسم الى طبقات إحداها ممتازة والاخرة محرومة من الحقوق السياسية هذا فضلا عن التفرقة فى المعاملة بين المتأغرقين من سكان العواصم على عكس المسيحية التى نادت بإلغاء هذه الفروق والامتيازات فالكل سواسية امام الله العبد والامبراطور فكان الوثنى المنقلب الى المسيحية يجد نفسة فى عالم ذى قيم مختلفة لقيمة السابقة .وعلى ذلك فإن المسيحية قد لاقت فى نفوس المصريين ترحيبا لأنها عملت علمل الموقظ للروح الوطنية المكبوتة التى رغم اضطهاد الاغريق والرومان لها الا انها بقيت تعتز بكبريائها القومى .</a:t>
            </a:r>
            <a:endParaRPr lang="en-US" sz="3200" dirty="0"/>
          </a:p>
          <a:p>
            <a:pPr marL="0" indent="0" algn="r" rtl="1">
              <a:buNone/>
            </a:pPr>
            <a:endParaRPr lang="en-US"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1136851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rtl="1"/>
            <a:r>
              <a:rPr lang="ar-SA" sz="3200" dirty="0"/>
              <a:t>اضطهاد نيرون من سنة 54م الى سنة 68م للمسحيين </a:t>
            </a:r>
            <a:r>
              <a:rPr lang="ar-SA" sz="3200" dirty="0" smtClean="0"/>
              <a:t>؟</a:t>
            </a:r>
            <a:endParaRPr lang="en-US" sz="3200" dirty="0">
              <a:solidFill>
                <a:srgbClr val="7030A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304800" y="1676400"/>
            <a:ext cx="7239000" cy="4846320"/>
          </a:xfrm>
        </p:spPr>
        <p:style>
          <a:lnRef idx="0">
            <a:schemeClr val="accent4"/>
          </a:lnRef>
          <a:fillRef idx="3">
            <a:schemeClr val="accent4"/>
          </a:fillRef>
          <a:effectRef idx="3">
            <a:schemeClr val="accent4"/>
          </a:effectRef>
          <a:fontRef idx="minor">
            <a:schemeClr val="lt1"/>
          </a:fontRef>
        </p:style>
        <p:txBody>
          <a:bodyPr>
            <a:normAutofit fontScale="92500"/>
          </a:bodyPr>
          <a:lstStyle/>
          <a:p>
            <a:pPr marL="0" indent="0" algn="r" rtl="1">
              <a:buNone/>
            </a:pPr>
            <a:r>
              <a:rPr lang="ar-SA" dirty="0">
                <a:solidFill>
                  <a:schemeClr val="tx1"/>
                </a:solidFill>
              </a:rPr>
              <a:t>اشتهر نيرون بكثرة فظائعة وبشاعتة وجرائمه حتى اصبح مضرب الامثال فى الشر فقتل اخاه وامة وزوجتة واستاذة ومعلمة كما قتل العديد من الشخصيات الرومانية البارزة ولقد عزم على حرق روما حتى يتمتع بمشهد الحرق لكى يغنى على فيثارتة اشعار هوميروس فى وصف الحريق طروادة وحتى يكون له الفضل فى اعادة بناء روما على نسق افخم واتى الحريق على عشرة اقسام  من اقسام المدينة الاربعة عشر وتحولت المدينة الاولى فى العالم روما الى انقاض ويسكنها حوالى مليون من السكان النائحين على فقدان بيوتهم وممتلكاتهم التى لا يمكن ان تعوض مستغلا فى ذلك نار الغضب التى كانت تشتعل فى قلوب الجموع الجاهلة وللحال فجر بركان غيظ الشعب ضد المسحيين</a:t>
            </a:r>
            <a:endParaRPr lang="en-US"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128079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endParaRPr lang="en-US" sz="28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rtl="1"/>
            <a:r>
              <a:rPr lang="ar-SA" dirty="0"/>
              <a:t>فاخذوا يضطهدهم اضطهادات بربرية فمنهم من البسوا جلود الوحوش ودفعوهم للحوش فمزقتهم وقطعوا عروق بعضهم وفتحوا اوعية دمائهم مازالوا يستفرغونها حتى ماتوا والبسوا غيرهم ثيابا مدهونة بالزفت والشمع وغير ذلك من المواد القابلة للاشتعال واحرقوهم وهم احياء وكان اضطهادات نيرون للمسيحيين بمثابة تعبئة لشعور جماهير الوثنيين ضد المسحيين وامتدادت موجة من الاضطهادات الى مصر وكان القديس مرقس على رأس من استشهدوا فى مصر وقد تحرش الوثنيون بالمسحيين وأمعنوا فى قتلهم والتنكيل بهم .</a:t>
            </a:r>
            <a:endParaRPr lang="en-US" dirty="0"/>
          </a:p>
          <a:p>
            <a:pPr rtl="1"/>
            <a:r>
              <a:rPr lang="ar-SA" dirty="0"/>
              <a:t> </a:t>
            </a:r>
            <a:endParaRPr lang="en-US" dirty="0"/>
          </a:p>
          <a:p>
            <a:pPr marL="0" indent="0" algn="r"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539778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اضطهاد دومتيان (84- 96م )</a:t>
            </a:r>
            <a:r>
              <a:rPr lang="en-US" dirty="0"/>
              <a:t/>
            </a:r>
            <a:br>
              <a:rPr lang="en-US" dirty="0"/>
            </a:b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r>
              <a:rPr lang="ar-SA" sz="4000" dirty="0"/>
              <a:t>كان يدعوا ذاتة ربا وإلها ولذلك اعتبر المسحيية جريمة ضد الدولة وقد تركز اضطهاد دومتيان فى اسيا الصغرى وهو الذى امر بتعذيب القديس يوحنا الانجيلى بإلقائة فى الزيت المغلى .</a:t>
            </a:r>
            <a:endParaRPr lang="en-US" sz="4000" dirty="0"/>
          </a:p>
          <a:p>
            <a:pPr marL="0" indent="0" algn="r" rtl="1">
              <a:buNone/>
            </a:pPr>
            <a:endParaRPr lang="en-US" sz="4000" dirty="0">
              <a:latin typeface="Simplified Arabic" pitchFamily="18" charset="-78"/>
              <a:cs typeface="Simplified Arabic" pitchFamily="18" charset="-78"/>
            </a:endParaRPr>
          </a:p>
        </p:txBody>
      </p:sp>
    </p:spTree>
    <p:extLst>
      <p:ext uri="{BB962C8B-B14F-4D97-AF65-F5344CB8AC3E}">
        <p14:creationId xmlns:p14="http://schemas.microsoft.com/office/powerpoint/2010/main" val="783827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rtl="1"/>
            <a:r>
              <a:rPr lang="ar-SA" dirty="0"/>
              <a:t>اضطهاد تراجان (98 -117م</a:t>
            </a:r>
            <a:r>
              <a:rPr lang="ar-SA" dirty="0" smtClean="0"/>
              <a:t>):</a:t>
            </a:r>
            <a:endParaRPr lang="en-US" dirty="0"/>
          </a:p>
        </p:txBody>
      </p:sp>
      <p:sp>
        <p:nvSpPr>
          <p:cNvPr id="3" name="Content Placeholder 2"/>
          <p:cNvSpPr>
            <a:spLocks noGrp="1"/>
          </p:cNvSpPr>
          <p:nvPr>
            <p:ph idx="1"/>
          </p:nvPr>
        </p:nvSpPr>
        <p:spPr>
          <a:xfrm>
            <a:off x="457200" y="1706880"/>
            <a:ext cx="7239000" cy="484632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SA" sz="2800" dirty="0"/>
              <a:t>اعلن تراجان ان المسيحية ديانة محرمة واعتبر الجماعات المسيحية من الجماعات السرية التى تقع تحت بطش القوانيين الصارمة فاستشهد سمعان اسقف القدس بصلبة سنة 107م كما حكم على اغناطيوس اسقف انطاكية فى نفس السنة بالموت فإرسل الى روما والقى للوحوش الضارية فى اكلوسيوم وقد امتد لهيب اضطهاد تراجان الى المسيحيين بالاسكندرية واشتد الاضطهاد واستشهد فى ذلك الاضطهاد البابا كرذونوس البطريك الرابع فد قبض علية .</a:t>
            </a:r>
            <a:endParaRPr lang="en-US" sz="2800" dirty="0"/>
          </a:p>
          <a:p>
            <a:pPr marL="0" indent="0" algn="r" rtl="1">
              <a:buNone/>
            </a:pPr>
            <a:endParaRPr lang="en-US" sz="2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26897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rtl="1"/>
            <a:r>
              <a:rPr lang="ar-SA" dirty="0"/>
              <a:t>اضطهاد ادريانوس (117 – 138م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rtl="1"/>
            <a:r>
              <a:rPr lang="ar-SA" sz="3200" dirty="0"/>
              <a:t>) زار ادريانوس مصر وتجول فى الاسكندرية ومالة نمو المسيحية بها فحنق على المسيحيين وقل منهم خلفاء كثيرا حتى خيل للناظر انه افناهم جميعا ولأجلهم امر بتعميم عبادة الاوثان وإرغام المسيحيين بنوع خاص على السجود لها وكما وردت رسائل اخرى كان من اثرها ان اصدر امره للولاة بتخفيف وطأة الاضطهاد عن المسيحيين .</a:t>
            </a:r>
            <a:endParaRPr lang="en-US" sz="3200" dirty="0"/>
          </a:p>
          <a:p>
            <a:pPr algn="r" rtl="1"/>
            <a:r>
              <a:rPr lang="ar-SA" sz="3200" dirty="0"/>
              <a:t> </a:t>
            </a:r>
            <a:endParaRPr lang="en-US" sz="3200" dirty="0"/>
          </a:p>
          <a:p>
            <a:pPr marL="0" indent="0" algn="r" rtl="1">
              <a:buNone/>
            </a:pPr>
            <a:endParaRPr lang="en-US" sz="3200" dirty="0"/>
          </a:p>
        </p:txBody>
      </p:sp>
    </p:spTree>
    <p:extLst>
      <p:ext uri="{BB962C8B-B14F-4D97-AF65-F5344CB8AC3E}">
        <p14:creationId xmlns:p14="http://schemas.microsoft.com/office/powerpoint/2010/main" val="1988718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ctr" rtl="1"/>
            <a:r>
              <a:rPr lang="ar-SA" dirty="0"/>
              <a:t>اضطهاد ماركوس اوريليوس (161 – 180 م</a:t>
            </a:r>
            <a:r>
              <a:rPr lang="ar-SA" dirty="0" smtClean="0"/>
              <a:t>)</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pPr algn="r" rtl="1"/>
            <a:r>
              <a:rPr lang="ar-SA" sz="2000" dirty="0"/>
              <a:t>كان امبراطور فليسوف ا ورغم هذا كان ينظر الى المسيحية كخرافة سخيفة متعصبة ولم يعتد بدفاعات الفلاسفة المسيحيين عن المسيحية ويرجع السبب ان الكثيرين من الاقاليم الامبراطورية قد تعرضت فى تلك الفترة الى عدد من الكوارث الطبيعية مثل الفيضانات والزلازل والأوبئة فكانت النتيجة ان اتحد الحكومة مع الشعب ضد المسيحيين أعداد الالهة الذين بسببهم حدثت تلك الكوارث وكانت الاضطهادات فى بلاد الغال أى فرنسا .</a:t>
            </a:r>
            <a:endParaRPr lang="en-US" sz="2000" dirty="0"/>
          </a:p>
          <a:p>
            <a:pPr algn="r" rtl="1"/>
            <a:r>
              <a:rPr lang="ar-SA" sz="2000" dirty="0"/>
              <a:t>وفى سنة 162م اصدر ماركوس اوريليوس اوامره بإبادة المسيحيين وبالفعل استهل ذلك بقتل رؤساهم وتبدو بشاعة الاضطهاد فى ان الذين اعترفوا بمسيحيتهم ضربوا ضربا عنيفا بالسباط حتى ظهرت عروقهم ولكتهم كانوا ثابتين لا يبدون الما فى حين ان الحاضرين كانوا يشفقون عليهم .</a:t>
            </a:r>
            <a:endParaRPr lang="en-US" sz="2000" dirty="0"/>
          </a:p>
          <a:p>
            <a:pPr algn="r" rtl="1"/>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773236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pPr algn="ctr" rtl="1"/>
            <a:r>
              <a:rPr lang="ar-SA" dirty="0"/>
              <a:t>اضطهاد سبتميوس سفيروس (193 – 211م)</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algn="r" rtl="1"/>
            <a:r>
              <a:rPr lang="ar-SA" sz="2000" dirty="0"/>
              <a:t>اصدر سنة 202م مرسوما يقضى بمنع المسيحيين من تبشير غيرهم وضم متنصرين جدد ونتيجة لهذا المرسوم حلت اشد الاضهادات بالمسيحيين فى مصر وشمالى افريقيا وغيرها </a:t>
            </a:r>
            <a:endParaRPr lang="en-US" sz="2000" dirty="0"/>
          </a:p>
          <a:p>
            <a:pPr algn="r" rtl="1"/>
            <a:r>
              <a:rPr lang="ar-SA" sz="2000" dirty="0"/>
              <a:t>وقد زار مصر ووصل فى زيارتة الى مدينة طيبة فهالة الانتشار السريع الذى احرزتة الديانة المسيحية فإصدر اومراه الى ايتوس الو الى على مصر بمحو المسيحية فتعرضت مصر لموجة من الاضطهاد وإن كانت الاسكندرية قد اصابها اشد الاضطهادات لأنهم كانوا يعتبرونها مركزا للديانة المسيحية وشدة الاضطهاد  اغلقت مدرسة الاسكندرية اللاهوتية ابوابها وتشتت شمل تلاميذة فأختبأوا فى بيوتهم وفر اساتذتهم الى خارج البلاد ليفوزوا بحياتهم وقد اسشتهد من اقبطا مصر فى ذلك الاضطهاد كثيرون ولشدة الاهوال التى لاقاها المسيحيين قد قتلوا فى كل العالم اجمع ولم ينج منهم الا من لجا الى الجبال واختفى فى المغائر .</a:t>
            </a:r>
            <a:endParaRPr lang="en-US" sz="2000" dirty="0"/>
          </a:p>
          <a:p>
            <a:pPr marL="0" indent="0" algn="r" rtl="1">
              <a:buNone/>
            </a:pP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21147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pPr algn="ctr" rtl="1"/>
            <a:r>
              <a:rPr lang="ar-SA" dirty="0"/>
              <a:t>اضطهاد كاركلا سنة 311م م :</a:t>
            </a:r>
            <a:r>
              <a:rPr lang="en-US" dirty="0"/>
              <a:t/>
            </a:r>
            <a:br>
              <a:rPr lang="en-US" dirty="0"/>
            </a:br>
            <a:endParaRPr lang="en-US" dirty="0">
              <a:solidFill>
                <a:schemeClr val="tx1"/>
              </a:solidFill>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r" rtl="1"/>
            <a:r>
              <a:rPr lang="ar-SA" sz="3600" dirty="0"/>
              <a:t>عندما تولى كاركلا العرش سنة 211م اراد ان يزيد دخلة فضاعف الجزية على المسيحيين فى صر وسن قانونا يقضى على المسيحى الذى يعرف عنه انه قاوم الحكومة فى امر ما بالصلب او بطرحة للوحوش وقد ضجت طبقات المصريين من ظلم كاركلا فنتقموا علية واطلقوا علية القاب السخرية وقد لقى كاركلا الجزاء اذ تم اغتيالة فانتهز وثنيتو الاسكندرية الفرصة واعتدوا على المسيحيين فى الطرقات والشوارع .</a:t>
            </a:r>
            <a:endParaRPr lang="en-US" sz="3600" dirty="0"/>
          </a:p>
          <a:p>
            <a:pPr algn="r" rtl="1"/>
            <a:r>
              <a:rPr lang="ar-SA" sz="3600" dirty="0"/>
              <a:t> </a:t>
            </a:r>
            <a:endParaRPr lang="en-US" sz="3600" dirty="0"/>
          </a:p>
          <a:p>
            <a:pPr algn="r" rtl="1"/>
            <a:endParaRPr lang="en-US"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722660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pPr algn="ctr"/>
            <a:r>
              <a:rPr lang="ar-SA" dirty="0"/>
              <a:t>اضطهاد مكسيمنوس </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r" rtl="1"/>
            <a:r>
              <a:rPr lang="ar-SA" sz="2400" dirty="0"/>
              <a:t>نالت الكنيسة راحة فى عهد الامبراطور اسكند سيفروس الذى قيل انه كان  متسامحا مع المسيحيين حتى انة وضع صورة للمسيح فى قصره مع صور الالهة الوثنية المسيحية المحببة عند كبار الاباطرة واتخذ لنفسة شعارا كلمات المسيح "كل ما تريدون ان يفعل الناس بكم افعلوا هكذا " .</a:t>
            </a:r>
            <a:endParaRPr lang="en-US" sz="2400" dirty="0"/>
          </a:p>
          <a:p>
            <a:pPr algn="r" rtl="1"/>
            <a:r>
              <a:rPr lang="ar-SA" sz="2400" dirty="0"/>
              <a:t>فلما تولى تولى مكسيمينوس الترقى العرش اراد انيفعل عكس ما كان يفعلة ما كان علية سافه فاضطهد المسيحيين اعداد الالهة وقد وجة نظرة الى مسيحى مصر فضايقهم حتى اضطر البطريك ياروكلاس ان يترك الاسكندرية فرار من وجهة وقد كان من فضل الله ان حكم هذا الامبراطور قد انتهى بموتة بعد ثلاث سنوات </a:t>
            </a:r>
            <a:r>
              <a:rPr lang="ar-SA" sz="2400" dirty="0" smtClean="0"/>
              <a:t>.</a:t>
            </a:r>
            <a:endParaRPr lang="en-US" sz="2400" dirty="0"/>
          </a:p>
        </p:txBody>
      </p:sp>
    </p:spTree>
    <p:extLst>
      <p:ext uri="{BB962C8B-B14F-4D97-AF65-F5344CB8AC3E}">
        <p14:creationId xmlns:p14="http://schemas.microsoft.com/office/powerpoint/2010/main" val="327933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7543800" cy="2743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5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انتشار المسيحية </a:t>
            </a:r>
            <a:endParaRPr lang="en-US" sz="54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701479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اضطهاد ديسيوس 249 -251 م )</a:t>
            </a:r>
            <a:r>
              <a:rPr lang="en-US" dirty="0"/>
              <a:t/>
            </a:r>
            <a:br>
              <a:rPr lang="en-US" dirty="0"/>
            </a:br>
            <a:endParaRPr lang="en-US" dirty="0"/>
          </a:p>
        </p:txBody>
      </p:sp>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fontScale="77500" lnSpcReduction="20000"/>
          </a:bodyPr>
          <a:lstStyle/>
          <a:p>
            <a:pPr algn="r" rtl="1"/>
            <a:r>
              <a:rPr lang="ar-SA" dirty="0">
                <a:solidFill>
                  <a:schemeClr val="tx1"/>
                </a:solidFill>
              </a:rPr>
              <a:t>اراد ديسيوس ان يوقظ الروح الرومانية القديمة عن طريق استئصال شافة المسيحية كعقيدة دينية مستحدثة فأصدر مرسوما سنة 250 م يأمر فية جميع حكام الاقاليم بضرورة اعادة ديانة الدولة الوثنية مهما كلفهم الامر .</a:t>
            </a:r>
            <a:endParaRPr lang="en-US" dirty="0">
              <a:solidFill>
                <a:schemeClr val="tx1"/>
              </a:solidFill>
            </a:endParaRPr>
          </a:p>
          <a:p>
            <a:pPr algn="r" rtl="1"/>
            <a:r>
              <a:rPr lang="ar-SA" dirty="0">
                <a:solidFill>
                  <a:schemeClr val="tx1"/>
                </a:solidFill>
              </a:rPr>
              <a:t>ولقد استخدم الولاة كل الوان العسف والاضطهاد والقسوة لحمل المسيحيين على الارتداد عن دينهم وقد ضعف البعض وضحى للاوثان ، اما الغالبية فقد وجدت طريقها اما للسجون او الشهادة اما فى مصر فقد كا اضطهاد ديسيوس قسوة وشدة ولكن غالبية المسيحيين المصريين ظلوا متمسكين بعقديتهم .</a:t>
            </a:r>
            <a:endParaRPr lang="en-US" dirty="0">
              <a:solidFill>
                <a:schemeClr val="tx1"/>
              </a:solidFill>
            </a:endParaRPr>
          </a:p>
          <a:p>
            <a:pPr algn="r" rtl="1"/>
            <a:r>
              <a:rPr lang="ar-SA" dirty="0">
                <a:solidFill>
                  <a:schemeClr val="tx1"/>
                </a:solidFill>
              </a:rPr>
              <a:t>وقامت قائمة الفتنة فخرج الوثنيون على المسيحيين ونهبوا بيوتهم وكثرة السلب فى مدينة الاسكندرية وظلت الفتنة تتعاظم الى ان صارت إراقة دماء المسحيين من الواجبات الدينية عند الوثنيين .</a:t>
            </a:r>
            <a:endParaRPr lang="en-US" dirty="0">
              <a:solidFill>
                <a:schemeClr val="tx1"/>
              </a:solidFill>
            </a:endParaRPr>
          </a:p>
          <a:p>
            <a:pPr algn="r" rtl="1"/>
            <a:r>
              <a:rPr lang="ar-SA" dirty="0">
                <a:solidFill>
                  <a:schemeClr val="tx1"/>
                </a:solidFill>
              </a:rPr>
              <a:t>وكان لليهود يد فى هذه الفتنة على المسيحيين وايقاد نار التعصب ضدهم واستغلت الدولة هذا فى تطبيق سياستها التقليدية القائمة على فرق تسود .</a:t>
            </a:r>
            <a:endParaRPr lang="en-US" dirty="0">
              <a:solidFill>
                <a:schemeClr val="tx1"/>
              </a:solidFill>
            </a:endParaRPr>
          </a:p>
          <a:p>
            <a:pPr algn="r" rtl="1"/>
            <a:endParaRPr lang="en-US" dirty="0">
              <a:solidFill>
                <a:schemeClr val="tx1"/>
              </a:solidFill>
            </a:endParaRPr>
          </a:p>
        </p:txBody>
      </p:sp>
    </p:spTree>
    <p:extLst>
      <p:ext uri="{BB962C8B-B14F-4D97-AF65-F5344CB8AC3E}">
        <p14:creationId xmlns:p14="http://schemas.microsoft.com/office/powerpoint/2010/main" val="380085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ar-SA" dirty="0"/>
              <a:t>اضطهاد اوريليان (سنة 270 – 275 )</a:t>
            </a:r>
            <a:r>
              <a:rPr lang="en-US" dirty="0"/>
              <a:t/>
            </a:r>
            <a:br>
              <a:rPr lang="en-US" dirty="0"/>
            </a:b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dirty="0"/>
              <a:t>نشط فى اضطهاد المسيحية والتنكيل بهم فاصدر مرسوما جديدا بقتل المسيحيين كان من اثرة تجدد المذابع المروعة فى اماكن شتى .</a:t>
            </a:r>
            <a:endParaRPr lang="en-US" dirty="0"/>
          </a:p>
          <a:p>
            <a:pPr marL="0" indent="0" algn="r"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154370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dirty="0"/>
              <a:t>اضطهاد دقلديانوس (284- 305 )</a:t>
            </a:r>
            <a:r>
              <a:rPr lang="en-US" dirty="0"/>
              <a:t/>
            </a:r>
            <a:br>
              <a:rPr lang="en-US" dirty="0"/>
            </a:b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r" rtl="1"/>
            <a:r>
              <a:rPr lang="ar-SA" dirty="0"/>
              <a:t>خلف اوريليان على العرش ستة اباطرة فى فترة الثمانى سنوات التى انتهت باعتلاء دقلديانوس العرش بالهدوء النسبى ورفع نيران الاضطهاد على المسيحيين ،ولكن قابل هذا من الناحية الاخرى ظهور المشاكل الكنيسية وتزيداها ومن ثم كانت من الناحية الاخرى ظهور المشاكل الكنسية وتزايدها ومن ثم كانت الكنيسة فى حاجة الى نوع من التنقية .كان اضطهاد دقلديانوس واعوانة للمسيحيين هوافظع واقسى اضطاد وخاصة فى مصر ولفظاعة وبشاعة هذا الاضطهاد والذى بلغ عدد ضحياه فى مصر 144الف شهيد فى روية و800الف شهيد فى رواية اخرى ونجح دقلديانوس فى ارتقاء العرش الامبراطورى سنة 274م ورغم انة اعتبر نفسة الكاهن الاعظم للأله جوبتر فكان يدعو انه نفسة رب وسيد العالم .</a:t>
            </a:r>
            <a:endParaRPr lang="en-US" dirty="0"/>
          </a:p>
        </p:txBody>
      </p:sp>
    </p:spTree>
    <p:extLst>
      <p:ext uri="{BB962C8B-B14F-4D97-AF65-F5344CB8AC3E}">
        <p14:creationId xmlns:p14="http://schemas.microsoft.com/office/powerpoint/2010/main" val="2760456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SA" dirty="0"/>
              <a:t>ففى مصر تمرد واليها واستقل بها فجاء دقلديانوس بنفسة الى مصر وحاصر الاسكندرية واقتحمها واحرقها وفتك بأهلها فتكا ذريعا وقد ظن دقلديانوس ان المسيحيين فى مصر هم وراء ثورة واليها فأستعمل معهم الظلم والعسف وتجاوز الحدود فى ذلك وارتكب ما لا يخطر على بال احد من المأثم والظلم وقد اباح لجنودة فى الاسكندرية ان يفعلوا ما فى استطاعتهم حتى قيل انة امر جنودة بعدم الكف عن قتل المسحيين .</a:t>
            </a:r>
            <a:endParaRPr lang="en-US" dirty="0"/>
          </a:p>
          <a:p>
            <a:pPr algn="r" rtl="1"/>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881628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SA" dirty="0"/>
              <a:t>وهكذا امتد اضطهاد دقلديانوس الذى استمر سنتين وشهرين فى عهد اعوانة جاليوس ومكسيمينوس فى الشرق وهيروقليس فى الغرب وفى نهاية اضطهاد دقلديانوس الذى استمر حتى سنة 305م اصيب دقلدنوس بالجنون فحمل اعوانه مسئولية مواصلة سياسة الاضطهاد حتى سنة 303م .  </a:t>
            </a:r>
            <a:endParaRPr lang="en-US" dirty="0"/>
          </a:p>
          <a:p>
            <a:pPr algn="r" rtl="1"/>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4187400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ar-EG" u="sng" dirty="0"/>
              <a:t>ضع علامة √ او × أمام كل عبارة مع بيان السبب</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EG" dirty="0"/>
              <a:t>- أثرت المسيحية تأثيراً سيئاً على اقتصاد الإمبراطورية الرومانية .</a:t>
            </a:r>
            <a:endParaRPr lang="en-US" dirty="0"/>
          </a:p>
          <a:p>
            <a:pPr algn="r" rtl="1"/>
            <a:r>
              <a:rPr lang="ar-EG" dirty="0"/>
              <a:t>- أمر الإمبراطور دوميتان بتعذيب القديس يوحنا الإنجيلي .</a:t>
            </a:r>
            <a:endParaRPr lang="en-US" dirty="0"/>
          </a:p>
          <a:p>
            <a:pPr algn="r" rtl="1"/>
            <a:r>
              <a:rPr lang="ar-EG" dirty="0"/>
              <a:t>- أستشهد سمعان أسقف بيت المقدس في عهد الإمبراطور تراجان .</a:t>
            </a:r>
            <a:endParaRPr lang="en-US" dirty="0"/>
          </a:p>
          <a:p>
            <a:pPr algn="r" rtl="1"/>
            <a:r>
              <a:rPr lang="ar-EG" dirty="0"/>
              <a:t>- حكم الإمبراطور تراجان على أغناطيوس أسقف بيت المقدس بالموت .</a:t>
            </a:r>
            <a:endParaRPr lang="en-US" dirty="0"/>
          </a:p>
          <a:p>
            <a:pPr algn="r" rtl="1"/>
            <a:endParaRPr lang="en-US" dirty="0"/>
          </a:p>
        </p:txBody>
      </p:sp>
    </p:spTree>
    <p:extLst>
      <p:ext uri="{BB962C8B-B14F-4D97-AF65-F5344CB8AC3E}">
        <p14:creationId xmlns:p14="http://schemas.microsoft.com/office/powerpoint/2010/main" val="3436155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u="sng" dirty="0"/>
              <a:t>-لمن تنسب الاعمال الأتية </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r>
              <a:rPr lang="ar-EG" dirty="0"/>
              <a:t>- أمر بتعذيب القديس يوحنا الإنجيلي بإلقائه في زيت مغلي .</a:t>
            </a:r>
            <a:endParaRPr lang="en-US" dirty="0"/>
          </a:p>
          <a:p>
            <a:pPr algn="r" rtl="1"/>
            <a:r>
              <a:rPr lang="ar-EG" dirty="0"/>
              <a:t>- أستشهد سمعان أسقف القدس في عهده .</a:t>
            </a:r>
            <a:endParaRPr lang="en-US" dirty="0"/>
          </a:p>
          <a:p>
            <a:pPr algn="r" rtl="1"/>
            <a:r>
              <a:rPr lang="ar-EG" dirty="0"/>
              <a:t>- حكم على أغناطيوس أسقف أنطاكية بالموت .</a:t>
            </a:r>
            <a:endParaRPr lang="en-US" dirty="0"/>
          </a:p>
          <a:p>
            <a:pPr algn="r" rtl="1"/>
            <a:r>
              <a:rPr lang="ar-EG" dirty="0"/>
              <a:t>- كان إمبراطوراً فيلسوفاً .</a:t>
            </a:r>
            <a:endParaRPr lang="en-US" dirty="0"/>
          </a:p>
          <a:p>
            <a:pPr algn="r" rtl="1"/>
            <a:r>
              <a:rPr lang="ar-EG" dirty="0"/>
              <a:t>- أصدر مرسوما سنة 202 م بمنع المسيحيين من التبشير بالمسيحية .</a:t>
            </a:r>
            <a:endParaRPr lang="en-US" dirty="0"/>
          </a:p>
          <a:p>
            <a:pPr algn="r" rtl="1"/>
            <a:r>
              <a:rPr lang="ar-EG" dirty="0"/>
              <a:t>- أصدر قرارآ بمنح حقوق المواطنه الرومانية لكافة سكان الامبراطورية عام 212 م .</a:t>
            </a:r>
            <a:endParaRPr lang="en-US" dirty="0"/>
          </a:p>
          <a:p>
            <a:pPr algn="r" rtl="1"/>
            <a:r>
              <a:rPr lang="ar-EG" dirty="0"/>
              <a:t>- أعطى الحرية الدينية للمسيحيين سنة 313 م .</a:t>
            </a:r>
            <a:endParaRPr lang="en-US" dirty="0"/>
          </a:p>
          <a:p>
            <a:pPr algn="r" rtl="1"/>
            <a:r>
              <a:rPr lang="ar-EG" dirty="0"/>
              <a:t>- لُقب بـ أبو التاريخ الكنسي .</a:t>
            </a:r>
            <a:endParaRPr lang="en-US" dirty="0"/>
          </a:p>
          <a:p>
            <a:pPr algn="r" rtl="1"/>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775939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ctr"/>
            <a:r>
              <a:rPr lang="ar-EG" u="sng" dirty="0"/>
              <a:t>بم تفسر </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EG" dirty="0"/>
              <a:t>- إحتضنت مصر المسيحية والإسلام ؟</a:t>
            </a:r>
            <a:endParaRPr lang="en-US" dirty="0"/>
          </a:p>
          <a:p>
            <a:pPr algn="r" rtl="1"/>
            <a:r>
              <a:rPr lang="ar-EG" dirty="0"/>
              <a:t>- أثرت المسيحية تأثيرا سيئا على اقتصاد الإمبراطورية الرومانية ؟</a:t>
            </a:r>
            <a:endParaRPr lang="en-US" dirty="0"/>
          </a:p>
          <a:p>
            <a:pPr algn="r" rtl="1"/>
            <a:r>
              <a:rPr lang="ar-EG" dirty="0"/>
              <a:t>- بلغ الإضطهاد ضد المسيحين ذروته في عهد دقلديانوس ؟</a:t>
            </a:r>
            <a:endParaRPr lang="en-US" dirty="0"/>
          </a:p>
          <a:p>
            <a:pPr algn="r" rtl="1"/>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630233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r" rtl="1">
              <a:buFont typeface="Wingdings" pitchFamily="2" charset="2"/>
              <a:buChar char="Ø"/>
            </a:pPr>
            <a:r>
              <a:rPr lang="ar-SA" sz="2800" dirty="0"/>
              <a:t>احتضنت مصر المسحية والاسلام ايمانا من شعبها بوحدة الخالق وبأخوة البشر فجمعت على ارضها اعظم قيم الحب والتسامح الدينى والانسانى فى صيغة واحدة او سبيكة تقبل بالتعدد الدينى والاجتهاد الفكرى والمذهبى ،فقد اخذ اليهود فى الاسكندرية فى اعتناق التعاليم الجديدة فور ظهورها فى فلسطين </a:t>
            </a: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15541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pPr algn="ctr" rtl="1"/>
            <a:endParaRPr lang="en-US" sz="40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r" rtl="1">
              <a:buFont typeface="Wingdings" pitchFamily="2" charset="2"/>
              <a:buChar char="Ø"/>
            </a:pPr>
            <a:r>
              <a:rPr lang="ar-SA" dirty="0"/>
              <a:t>ولكن غرس المسيحية فى مصر وتأسيس كنيسة الاسكندرية قد تحقق بواسطة القديس مرقس الذى احد السبعين تلميذا للمسيح علية السلام أصبح القديس مرقس منذ البداية تابعا مخلصا للديانة الجديدة وكان بيتة مركزا لمعتنقى المسيحية بل كان بالفعل اول كنيسة فى العالم اذ احتفل فية المسيح بعيد الفصح ثم صار بعد ذلك البيت مكانا لا جتماع التلاميذ وصلوا من اجل القديس بطرس اثناء سجنة .</a:t>
            </a:r>
            <a:endParaRPr lang="en-US" dirty="0"/>
          </a:p>
          <a:p>
            <a:pPr algn="r" rtl="1">
              <a:buFont typeface="Wingdings" pitchFamily="2" charset="2"/>
              <a:buChar char="Ø"/>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532190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r" rtl="1">
              <a:buFont typeface="Wingdings" pitchFamily="2" charset="2"/>
              <a:buChar char="Ø"/>
            </a:pPr>
            <a:r>
              <a:rPr lang="ar-SA" dirty="0"/>
              <a:t>واتخذ القديس مرقس الاسكندرية مقرا لخدمتة لأنها كانت حينذاك تجمع اجناسا مختلفة من مصريين واحباش ونوبيين ويهود ويونانيين وغيرهم وكانت عاصمة مصر ومركزا مهما للتجارة ومكانا اهلا بالعلم والعرفان وكانت تعتبر المدينة الثانية بعد روما وكانت فيها حيان من خمسة احياء لليهود .</a:t>
            </a:r>
            <a:endParaRPr lang="en-US" dirty="0"/>
          </a:p>
          <a:p>
            <a:pPr algn="r" rtl="1">
              <a:buFont typeface="Wingdings" pitchFamily="2" charset="2"/>
              <a:buChar char="Ø"/>
            </a:pPr>
            <a:endParaRPr lang="ar-SA"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574931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marL="0" indent="0" algn="r" rtl="1">
              <a:buNone/>
            </a:pPr>
            <a:r>
              <a:rPr lang="ar-SA" sz="3600" dirty="0"/>
              <a:t>ولما دخل مدينة الاسكندرية جعل يطوف فى جميع شوارعهتا ليتفقد احوالها حتى تقطع حذاءة فعرج على إسكافى يدعى انيانوس ليرتق له الحذاء ثم دخلت المسيحية تنمو وتمتد بسرعة حتى أنة فى وقت وجيز تتلمذ لمرقس الكثير من المصريين رجالا ونساء واخذ القديس مرقس يقبح عبادة المخلوق دون الخالق ونهى سامعية عن هذا الضلال وارشدهم الى طريق النور والحق والحياة وكان الوثنيين يبغضونة بغضا شديدا كلما رأوا نجاح عملة واتباع الوثنيين له ولم سمعوا منه هذه الاقوال استنكروها للغاية وهاجموا المدينة طالبين مرقس الرسول لتجديفة على التهم فتربصوا له والقوا علية الايدى وربطوا حبلا فى عنقة واخذوا يطوفون به فى شوارع المدينة طوال النهار حتى تمزق لحمة وتهشمت عظامة وسال دمة البرئ ثم طرحوا فى السجن ولما اصبح النهار عاد الوثنيون الى تماثيلهم الفظيع به حتى استشهد فى 27 ابريل سنة 67م</a:t>
            </a:r>
            <a:endParaRPr lang="en-US" sz="3600" dirty="0"/>
          </a:p>
          <a:p>
            <a:pPr marL="0" indent="0" algn="r" rtl="1">
              <a:buNone/>
            </a:pPr>
            <a:endParaRPr lang="en-US" sz="36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903154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ct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normAutofit fontScale="85000" lnSpcReduction="20000"/>
          </a:bodyPr>
          <a:lstStyle/>
          <a:p>
            <a:pPr marL="0" indent="0" algn="r" rtl="1">
              <a:buNone/>
            </a:pPr>
            <a:r>
              <a:rPr lang="ar-SA" sz="3200" dirty="0">
                <a:solidFill>
                  <a:schemeClr val="tx1"/>
                </a:solidFill>
              </a:rPr>
              <a:t> وخلفة انيانوس البطريك الثانى من بطارقة الكرسى الاسكندرى وفى عهد انتشرت المسحية حتى اعتنقها ارباب المناصب العليا والاكابر والاعيان وبعض رجال الامبراطورية وتوفى انيانوس سنة 84 م فخلفة مليوس ثالث بطاركة الاسكندرية وفى عهدة ازدادت المسيحية انتشارا فى مصر والخمس مدن وافريقية وسادت فى ايامة السكينة الى ان توفى فى سنة 96م فتم انتخاب "كرذونوس" الذى استمر على كرسى البطريركية لمدة عقدين من الزمان الى ان استشهد فى الاضطهاد الذى اثارة الامبراطور تراجانا فخلا كرسى البطريركية بعده لمدة ثلاثة سنوات نظرا لشدة الاضطهاد وعدم التمكن من انتخاب خليفة له .</a:t>
            </a:r>
            <a:endParaRPr lang="en-US" sz="3200" dirty="0">
              <a:solidFill>
                <a:schemeClr val="tx1"/>
              </a:solidFill>
            </a:endParaRPr>
          </a:p>
          <a:p>
            <a:pPr marL="0" indent="0" algn="r" rtl="1">
              <a:buNone/>
            </a:pPr>
            <a:endParaRPr lang="en-US" sz="32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65932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r>
              <a:rPr lang="ar-SA" sz="3200" dirty="0"/>
              <a:t>تأثير المسيحية على الشخصية المصرية فى العصر البيزنطى </a:t>
            </a:r>
            <a:r>
              <a:rPr lang="ar-SA" sz="3200" dirty="0" smtClean="0"/>
              <a:t>؟</a:t>
            </a:r>
            <a:endParaRPr lang="en-US" sz="32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dirty="0"/>
              <a:t>كانت المسحية تدعو الى وحدانية الله والى الاقلاع عن فكرة عبادة الامبراطور وهذا فى نظرهم خيانة عظمى يجب ان يعاقب عليها كل من يقوم بها ولقد كانت عبادة الامبراطور تحتلت المكانية الاولى فى سياسة الاباطرة الرومان وكانت كحلقة اتصال وتوحيد بين كافة اجزاء الامبراطورية المتباعدة الاطراف والممتددة من اطراف المحيط الاطلسى غربا حتى نهر الفرات شرقا ونشأ عن ذلك فى مصر اصطدام عنيف بين التفكير المصرى المسيحى الناشئ والتفكير الرومانى السياسى العنيف وبعد ان وجد الاباطرة فى المسيحية خطرا يتهددهم ويهدد كيانهم </a:t>
            </a:r>
            <a:r>
              <a:rPr lang="ar-SA" dirty="0" smtClean="0"/>
              <a:t>.</a:t>
            </a:r>
            <a:endParaRPr lang="en-US" dirty="0"/>
          </a:p>
        </p:txBody>
      </p:sp>
    </p:spTree>
    <p:extLst>
      <p:ext uri="{BB962C8B-B14F-4D97-AF65-F5344CB8AC3E}">
        <p14:creationId xmlns:p14="http://schemas.microsoft.com/office/powerpoint/2010/main" val="403847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rtl="1"/>
            <a:endParaRPr lang="en-US" sz="40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lgn="r" rtl="1">
              <a:buNone/>
            </a:pPr>
            <a:r>
              <a:rPr lang="ar-SA" sz="3600" dirty="0"/>
              <a:t>لقد اثرت المسيحية تأثيرا سينا على اقتصاد الامبراطورية الرومانية حين حرمت الربا تحريما قاطعا وحين قننت الربح فى التجارة وحرمت ايضا الرق علما بأن الامبراطورية الرومانية عرفت بأمبراطورية العبيد فالعبيد اساس اقتصادها القومى ونتج عن ذلك سلسة من الاضطهادات المعروفة التى انزلها الاباطرة الرومان بأهالى الاسكندرية الذين اعتنقوا المسيحية وخلال القرون الثلاثة الاولى للميلاد .</a:t>
            </a:r>
            <a:endParaRPr lang="en-US" sz="3600" dirty="0"/>
          </a:p>
          <a:p>
            <a:pPr marL="0" indent="0" algn="r" rtl="1">
              <a:buNone/>
            </a:pPr>
            <a:endParaRPr lang="en-US" sz="36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6504681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166</TotalTime>
  <Words>1999</Words>
  <Application>Microsoft Office PowerPoint</Application>
  <PresentationFormat>On-screen Show (4:3)</PresentationFormat>
  <Paragraphs>67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تأثير المسيحية على الشخصية المصرية فى العصر البيزنطى ؟</vt:lpstr>
      <vt:lpstr>PowerPoint Presentation</vt:lpstr>
      <vt:lpstr>PowerPoint Presentation</vt:lpstr>
      <vt:lpstr>اضطهاد نيرون من سنة 54م الى سنة 68م للمسحيين ؟</vt:lpstr>
      <vt:lpstr>PowerPoint Presentation</vt:lpstr>
      <vt:lpstr>اضطهاد دومتيان (84- 96م ) </vt:lpstr>
      <vt:lpstr>اضطهاد تراجان (98 -117م):</vt:lpstr>
      <vt:lpstr>اضطهاد ادريانوس (117 – 138م )</vt:lpstr>
      <vt:lpstr>اضطهاد ماركوس اوريليوس (161 – 180 م)</vt:lpstr>
      <vt:lpstr>اضطهاد سبتميوس سفيروس (193 – 211م)</vt:lpstr>
      <vt:lpstr>اضطهاد كاركلا سنة 311م م : </vt:lpstr>
      <vt:lpstr>اضطهاد مكسيمنوس </vt:lpstr>
      <vt:lpstr>اضطهاد ديسيوس 249 -251 م ) </vt:lpstr>
      <vt:lpstr>اضطهاد اوريليان (سنة 270 – 275 ) </vt:lpstr>
      <vt:lpstr>اضطهاد دقلديانوس (284- 305 ) </vt:lpstr>
      <vt:lpstr>PowerPoint Presentation</vt:lpstr>
      <vt:lpstr>PowerPoint Presentation</vt:lpstr>
      <vt:lpstr>ضع علامة √ او × أمام كل عبارة مع بيان السبب</vt:lpstr>
      <vt:lpstr>-لمن تنسب الاعمال الأتية </vt:lpstr>
      <vt:lpstr>بم تفسر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29</cp:revision>
  <dcterms:created xsi:type="dcterms:W3CDTF">2006-08-16T00:00:00Z</dcterms:created>
  <dcterms:modified xsi:type="dcterms:W3CDTF">2020-10-15T18:40:16Z</dcterms:modified>
</cp:coreProperties>
</file>