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8" r:id="rId5"/>
    <p:sldId id="259" r:id="rId6"/>
    <p:sldId id="260" r:id="rId7"/>
    <p:sldId id="262" r:id="rId8"/>
    <p:sldId id="263" r:id="rId9"/>
    <p:sldId id="264" r:id="rId10"/>
    <p:sldId id="265"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2098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577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889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948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4833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386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431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673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796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452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363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45285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t>تطور الكتابة التاريخية في العصور الوسطى</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043203</a:t>
            </a: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وديع فتحي عبدالله </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ماجستير</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EG" sz="2400" b="1" dirty="0"/>
              <a:t>وتضمن الجزء الثاني الأحداث من 1147-1158م</a:t>
            </a:r>
            <a:r>
              <a:rPr lang="ar-EG" sz="2400" dirty="0"/>
              <a:t> وقد تناول فيه المؤرخ نيقتاس هجوم النورمان في صقلية بقيادة الملك دوجر الثاني بعدما أبحرت القوات من مدينة برنديزي إلي جزيرة كورفو دون مقاومة وبعض المعلومات حول هذا الهجوم حتى انتهى الأمر بالصلح عام 1158م. وتناول الصفحات من 43: 57</a:t>
            </a:r>
            <a:endParaRPr lang="en-US" sz="2400" dirty="0"/>
          </a:p>
          <a:p>
            <a:pPr algn="ctr" rtl="1"/>
            <a:r>
              <a:rPr lang="ar-EG" sz="2400" b="1" dirty="0"/>
              <a:t>واشتمل الجزء الثالث الأحداث حتى عام 1162م.</a:t>
            </a:r>
            <a:r>
              <a:rPr lang="ar-EG" sz="2400" dirty="0"/>
              <a:t> وأورد فيه المؤرخ حملة  الإمبراطور علي الأرمن في قيليقية ودخول الإمبراطور مدينة أنطاكية وعلاقته بالصليبيين وعودة الإمبراطور إلي عاصمته ووفاة الأمبراطوره إيرين1159 وزواج الإمبراطور من الأميرة الصليبية ماريا. كما تناول جانبا من حروب الإمبراطور مع السلاحقه، وخصص له الصفحات من 58: 71.</a:t>
            </a:r>
            <a:endParaRPr lang="en-US" sz="2400" dirty="0"/>
          </a:p>
        </p:txBody>
      </p:sp>
    </p:spTree>
    <p:extLst>
      <p:ext uri="{BB962C8B-B14F-4D97-AF65-F5344CB8AC3E}">
        <p14:creationId xmlns:p14="http://schemas.microsoft.com/office/powerpoint/2010/main" val="100625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10600" cy="647700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rtl="1">
              <a:buNone/>
            </a:pPr>
            <a:r>
              <a:rPr lang="ar-EG" sz="2800" b="1" dirty="0"/>
              <a:t>وفي الجزء الرابع</a:t>
            </a:r>
            <a:r>
              <a:rPr lang="ar-EG" sz="2800" dirty="0"/>
              <a:t> تحدث عن علاقة الإمبراطورية بصنفاريا، وما ترتب علي ذلك من أحداث، وكل ما يتعلق بالجانب الشرقي خاصة الحروب مع سلاحقة الروم التي إنتهت أحداثها حوالي عام 1173.</a:t>
            </a:r>
            <a:endParaRPr lang="en-US" sz="2800" dirty="0"/>
          </a:p>
          <a:p>
            <a:pPr marL="0" indent="0" algn="ctr" rtl="1">
              <a:buNone/>
            </a:pPr>
            <a:r>
              <a:rPr lang="ar-EG" sz="2800" dirty="0"/>
              <a:t>وخصص لهذا الجزء الصفحات من 72: 85.</a:t>
            </a:r>
            <a:endParaRPr lang="en-US" sz="2800" dirty="0"/>
          </a:p>
          <a:p>
            <a:pPr marL="0" indent="0" algn="ctr" rtl="1">
              <a:buNone/>
            </a:pPr>
            <a:r>
              <a:rPr lang="ar-EG" sz="2800" b="1" dirty="0"/>
              <a:t>وسجل المؤرخ في الجزء الخامس</a:t>
            </a:r>
            <a:r>
              <a:rPr lang="ar-EG" sz="2800" dirty="0"/>
              <a:t> أحداثاً تاريخياً امتدت من عام 1166 حتى عام 1180م، وخصص معظمها لأحداث المجر وقصة الصراع بين الإمبراطورية والبنادقة، وفي الجانب الشرقي تناول أحداث الحملة الصليبية البيزنطية علي دمياط عام 1169، وهجمات البنادقة علي جزيرة ضيوس </a:t>
            </a:r>
            <a:r>
              <a:rPr lang="en-US" sz="2800" dirty="0" err="1"/>
              <a:t>chios</a:t>
            </a:r>
            <a:endParaRPr lang="en-US" sz="2800" dirty="0"/>
          </a:p>
          <a:p>
            <a:pPr marL="0" indent="0" algn="ctr" rtl="1">
              <a:buNone/>
            </a:pPr>
            <a:r>
              <a:rPr lang="ar-EG" sz="2800" dirty="0"/>
              <a:t>وتضمن الجزء الخامس الصفحات من 86: 99.</a:t>
            </a:r>
            <a:endParaRPr lang="en-US" sz="2800" dirty="0"/>
          </a:p>
          <a:p>
            <a:pPr marL="0" indent="0" algn="ctr" rtl="1">
              <a:buNone/>
            </a:pPr>
            <a:r>
              <a:rPr lang="ar-EG" sz="2800" b="1" dirty="0"/>
              <a:t>وتناول الجزء السادس</a:t>
            </a:r>
            <a:r>
              <a:rPr lang="ar-EG" sz="2800" dirty="0"/>
              <a:t> حروب الإمبراطورية مع السلاحقة في آسيا الصغرى، كما خص معركة ميريو كيفالون، وهي المعركة التي هزمت فيهاغ القوات البيزنطية هزيمة قاسية عام 1167م وشمل الصفحات من 99: 112.</a:t>
            </a:r>
            <a:endParaRPr lang="en-US" sz="2800" dirty="0"/>
          </a:p>
        </p:txBody>
      </p:sp>
    </p:spTree>
    <p:extLst>
      <p:ext uri="{BB962C8B-B14F-4D97-AF65-F5344CB8AC3E}">
        <p14:creationId xmlns:p14="http://schemas.microsoft.com/office/powerpoint/2010/main" val="204185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228600" y="0"/>
            <a:ext cx="92202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EG" sz="3600" b="1" dirty="0"/>
              <a:t>وفي الجزء السابع</a:t>
            </a:r>
            <a:r>
              <a:rPr lang="ar-EG" sz="3600" dirty="0"/>
              <a:t> والأخير من هذا الفصل سجل عجز الإمبراطورية عسكرياً عن مواجهة الدول التي تحيط بها من الشرق والغرب خاصة البندقية وجنوه وبينرا وأنكونا، كما تكلم عن الإمبراطور الغربي فردريك باراروسا وتخريبه مدينة ميلان، وقدوم سفراء من أنكونا إلي البلاط البيزنطي، وأخيراً مرض الإمبراطور ووفاته في عام 1180م.</a:t>
            </a:r>
            <a:endParaRPr lang="en-US" sz="3600" dirty="0"/>
          </a:p>
          <a:p>
            <a:pPr algn="ctr" rtl="1"/>
            <a:r>
              <a:rPr lang="ar-EG" sz="3600" dirty="0"/>
              <a:t>وشملت الصفحات من 113: 126.)</a:t>
            </a:r>
            <a:endParaRPr lang="en-US" sz="3600" dirty="0"/>
          </a:p>
        </p:txBody>
      </p:sp>
    </p:spTree>
    <p:extLst>
      <p:ext uri="{BB962C8B-B14F-4D97-AF65-F5344CB8AC3E}">
        <p14:creationId xmlns:p14="http://schemas.microsoft.com/office/powerpoint/2010/main" val="342350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EG" sz="3200" b="1" dirty="0"/>
              <a:t>أما بالنسبة للفصل الثالث فقد سجله نيقتاس بعنوان </a:t>
            </a:r>
            <a:endParaRPr lang="en-US" sz="3200" dirty="0"/>
          </a:p>
          <a:p>
            <a:pPr algn="ctr"/>
            <a:r>
              <a:rPr lang="en-US" sz="3200" b="1" dirty="0"/>
              <a:t>Reign of </a:t>
            </a:r>
            <a:r>
              <a:rPr lang="en-US" sz="3200" b="1" dirty="0" err="1"/>
              <a:t>prophyrogenitos</a:t>
            </a:r>
            <a:endParaRPr lang="en-US" sz="3200" dirty="0"/>
          </a:p>
          <a:p>
            <a:pPr algn="ctr" rtl="1"/>
            <a:r>
              <a:rPr lang="ar-EG" sz="3200" dirty="0"/>
              <a:t>وتناول فيه ما يتعلق بحلم الإمبراطور ألكسيوس الثاني 1180-1183 وذكر أنه من مواليد 1169م. وسلوك أمه السيئ، والوصاية علي الإمبراطور ودور أندرونيق في هذه المرحلة حتى وصوله إلي السلطة.</a:t>
            </a:r>
            <a:endParaRPr lang="en-US" sz="3200" dirty="0"/>
          </a:p>
          <a:p>
            <a:pPr algn="ctr" rtl="1"/>
            <a:r>
              <a:rPr lang="ar-EG" sz="3200" dirty="0"/>
              <a:t>وشمل الصفحات من 127: 152.</a:t>
            </a:r>
            <a:endParaRPr lang="en-US" sz="3200" dirty="0"/>
          </a:p>
        </p:txBody>
      </p:sp>
    </p:spTree>
    <p:extLst>
      <p:ext uri="{BB962C8B-B14F-4D97-AF65-F5344CB8AC3E}">
        <p14:creationId xmlns:p14="http://schemas.microsoft.com/office/powerpoint/2010/main" val="2328784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76200"/>
            <a:ext cx="8382000" cy="640080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rtl="1">
              <a:buNone/>
            </a:pPr>
            <a:r>
              <a:rPr lang="ar-EG" sz="2800" b="1" dirty="0"/>
              <a:t>وجاء الفصل الرابع عن</a:t>
            </a:r>
            <a:r>
              <a:rPr lang="ar-EG" sz="2800" dirty="0"/>
              <a:t>                  </a:t>
            </a:r>
            <a:r>
              <a:rPr lang="en-US" sz="2800" b="1" dirty="0"/>
              <a:t>The reign of </a:t>
            </a:r>
            <a:r>
              <a:rPr lang="en-US" sz="2800" b="1" dirty="0" err="1"/>
              <a:t>Andronikos</a:t>
            </a:r>
            <a:r>
              <a:rPr lang="en-US" sz="2800" b="1" dirty="0"/>
              <a:t> </a:t>
            </a:r>
            <a:r>
              <a:rPr lang="en-US" sz="2800" b="1" dirty="0" err="1"/>
              <a:t>komnenos</a:t>
            </a:r>
            <a:endParaRPr lang="en-US" sz="2800" dirty="0"/>
          </a:p>
          <a:p>
            <a:pPr marL="0" indent="0" algn="ctr" rtl="1">
              <a:buNone/>
            </a:pPr>
            <a:r>
              <a:rPr lang="ar-EG" sz="2800" dirty="0"/>
              <a:t>تناول عهد الإمبراطور أندرونيق الأول كومنين 1183- 1185 وهذا الفصل موجود في جزءين، </a:t>
            </a:r>
            <a:r>
              <a:rPr lang="ar-EG" sz="2800" b="1" dirty="0"/>
              <a:t>جاء الجزء الأول</a:t>
            </a:r>
            <a:r>
              <a:rPr lang="ar-EG" sz="2800" dirty="0"/>
              <a:t> من تولي أندرونيق  السلطة وانفصال جزيرة قبرص عن الإمبراطورية البيزنطية، وهجمات النورمان علي جزيرة  سالونيك فيصيف 1185، وشمل علي الصفحات من 153: 174.</a:t>
            </a:r>
            <a:endParaRPr lang="en-US" sz="2800" dirty="0"/>
          </a:p>
          <a:p>
            <a:pPr marL="0" indent="0" algn="ctr" rtl="1">
              <a:buNone/>
            </a:pPr>
            <a:r>
              <a:rPr lang="ar-EG" sz="2800" b="1" dirty="0"/>
              <a:t>أما الجزء الثاني من الفصل الرابع</a:t>
            </a:r>
            <a:r>
              <a:rPr lang="ar-EG" sz="2800" dirty="0"/>
              <a:t> فقد إستكمل فيه نيقتاس الأحداث الخاصة بسالونيك حتى إنسحاب الإسطول النورماني.</a:t>
            </a:r>
            <a:endParaRPr lang="en-US" sz="2800" dirty="0"/>
          </a:p>
          <a:p>
            <a:pPr marL="0" indent="0" algn="ctr">
              <a:buNone/>
            </a:pPr>
            <a:r>
              <a:rPr lang="ar-EG" sz="2800" dirty="0"/>
              <a:t>وشمل علي الصفحات من 175: 196.</a:t>
            </a:r>
            <a:endParaRPr lang="en-US" sz="2800" dirty="0"/>
          </a:p>
        </p:txBody>
      </p:sp>
    </p:spTree>
    <p:extLst>
      <p:ext uri="{BB962C8B-B14F-4D97-AF65-F5344CB8AC3E}">
        <p14:creationId xmlns:p14="http://schemas.microsoft.com/office/powerpoint/2010/main" val="474962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EG" sz="2400" b="1" dirty="0"/>
              <a:t>أما الفصل الخامس                              </a:t>
            </a:r>
            <a:r>
              <a:rPr lang="en-US" sz="2400" b="1" dirty="0"/>
              <a:t>The Reign </a:t>
            </a:r>
            <a:r>
              <a:rPr lang="en-US" sz="2400" b="1" dirty="0" err="1"/>
              <a:t>Iss</a:t>
            </a:r>
            <a:r>
              <a:rPr lang="en-US" sz="2400" b="1" dirty="0"/>
              <a:t> </a:t>
            </a:r>
            <a:r>
              <a:rPr lang="en-US" sz="2400" b="1" dirty="0" err="1"/>
              <a:t>AAkios</a:t>
            </a:r>
            <a:r>
              <a:rPr lang="en-US" sz="2400" b="1" dirty="0"/>
              <a:t> </a:t>
            </a:r>
            <a:r>
              <a:rPr lang="en-US" sz="2400" b="1" dirty="0" err="1"/>
              <a:t>Angelos</a:t>
            </a:r>
            <a:r>
              <a:rPr lang="en-US" sz="2400" b="1" dirty="0"/>
              <a:t> </a:t>
            </a:r>
            <a:endParaRPr lang="en-US" sz="2400" dirty="0"/>
          </a:p>
          <a:p>
            <a:pPr algn="ctr" rtl="1"/>
            <a:r>
              <a:rPr lang="ar-EG" sz="2400" dirty="0"/>
              <a:t>اختصه بعهد الإمبراطور إسحاق الثاني أنجيلوس 1185- 1195.</a:t>
            </a:r>
            <a:endParaRPr lang="en-US" sz="2400" dirty="0"/>
          </a:p>
          <a:p>
            <a:pPr algn="ctr" rtl="1"/>
            <a:r>
              <a:rPr lang="ar-EG" sz="2400" dirty="0"/>
              <a:t> وقد جاء هذا الفصل في ثلاثة أجزاء  </a:t>
            </a:r>
            <a:r>
              <a:rPr lang="ar-EG" sz="2400" b="1" dirty="0"/>
              <a:t>وقد أورد في الجزء الأول</a:t>
            </a:r>
            <a:r>
              <a:rPr lang="ar-EG" sz="2400" dirty="0"/>
              <a:t> توليته العرش دون متاعب، والحرب مع المدن الإيطالية والأتراك السلاحقه في آسيا الصغرى.</a:t>
            </a:r>
            <a:endParaRPr lang="en-US" sz="2400" dirty="0"/>
          </a:p>
          <a:p>
            <a:pPr algn="ctr" rtl="1"/>
            <a:r>
              <a:rPr lang="ar-EG" sz="2400" b="1" dirty="0"/>
              <a:t>وفي الجزء الثاني</a:t>
            </a:r>
            <a:r>
              <a:rPr lang="ar-EG" sz="2400" dirty="0"/>
              <a:t> فقد سجل فيه حروب الإمبراطورية في البلقان وبعض أحداث الحملة الصليبية الثالثة، </a:t>
            </a:r>
            <a:r>
              <a:rPr lang="ar-EG" sz="2400" b="1" dirty="0"/>
              <a:t>وفي الجزء الثالث</a:t>
            </a:r>
            <a:r>
              <a:rPr lang="ar-EG" sz="2400" dirty="0"/>
              <a:t> ذكر معاهرة الإمبراطور لملك صقلية وحروب الإمبراطور مع البلغار وإغتصاب الكسيوس الثالث للعرش البيظنطي بعدما قبض علي أخيه وشمل الصفحات من 197 :248.</a:t>
            </a:r>
            <a:endParaRPr lang="en-US" sz="2400" dirty="0"/>
          </a:p>
        </p:txBody>
      </p:sp>
    </p:spTree>
    <p:extLst>
      <p:ext uri="{BB962C8B-B14F-4D97-AF65-F5344CB8AC3E}">
        <p14:creationId xmlns:p14="http://schemas.microsoft.com/office/powerpoint/2010/main" val="1416524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228600" y="-152400"/>
            <a:ext cx="9067800" cy="68580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EG" sz="2800" b="1" dirty="0"/>
              <a:t>وفيما يتعلق بالفصل السادس                    </a:t>
            </a:r>
            <a:r>
              <a:rPr lang="en-US" sz="2800" b="1" dirty="0"/>
              <a:t>The Reign </a:t>
            </a:r>
            <a:r>
              <a:rPr lang="en-US" sz="2800" b="1" dirty="0" err="1"/>
              <a:t>Alexion</a:t>
            </a:r>
            <a:r>
              <a:rPr lang="en-US" sz="2800" b="1" dirty="0"/>
              <a:t> </a:t>
            </a:r>
            <a:r>
              <a:rPr lang="en-US" sz="2800" b="1" dirty="0" err="1"/>
              <a:t>Angelos</a:t>
            </a:r>
            <a:endParaRPr lang="en-US" sz="2800" dirty="0"/>
          </a:p>
          <a:p>
            <a:pPr algn="ctr" rtl="1"/>
            <a:r>
              <a:rPr lang="ar-EG" sz="2800" dirty="0"/>
              <a:t> فقد تناول أحداث عصر الإمبراطور الكسيوس الثالث أنجيلوس 1195- 1203 وقد ورد هذا الفصل في جزءين، </a:t>
            </a:r>
            <a:r>
              <a:rPr lang="ar-EG" sz="2800" b="1" dirty="0"/>
              <a:t>وجاء في الجزء الأول</a:t>
            </a:r>
            <a:r>
              <a:rPr lang="ar-EG" sz="2800" dirty="0"/>
              <a:t> قيام الإمبراطور بإغداق الأموال علي من ساعدوه للوصول إلي العرش، وفشل الإمبراطور في الحروب مع البلغار، والعلاقات مع صنوه، والحروب في البلقان والهدنه مع سلاحقة الروم وخصص له الصفحات من 249: 276.</a:t>
            </a:r>
            <a:endParaRPr lang="en-US" sz="2800" dirty="0"/>
          </a:p>
          <a:p>
            <a:pPr algn="ctr" rtl="1"/>
            <a:r>
              <a:rPr lang="ar-EG" sz="2800" b="1" dirty="0"/>
              <a:t>أما الجزء الثاني</a:t>
            </a:r>
            <a:r>
              <a:rPr lang="ar-EG" sz="2800" dirty="0"/>
              <a:t> فقد أورد توجه الإمبراطور البيزنطي إلي سالونيك، والحرب مع البلغار والسلاحقه، وفرار الإمبراطور السابق من سجنه ثم إستيلاء الصليبيين علي مدينة زارا وأخيراً الصراع علي العرش.</a:t>
            </a:r>
            <a:endParaRPr lang="en-US" sz="2800" dirty="0"/>
          </a:p>
          <a:p>
            <a:pPr algn="ctr" rtl="1"/>
            <a:r>
              <a:rPr lang="ar-EG" sz="2800" b="1" dirty="0"/>
              <a:t>وشمل الصفحات من 277: 300.</a:t>
            </a:r>
            <a:endParaRPr lang="en-US" sz="2800" dirty="0"/>
          </a:p>
        </p:txBody>
      </p:sp>
    </p:spTree>
    <p:extLst>
      <p:ext uri="{BB962C8B-B14F-4D97-AF65-F5344CB8AC3E}">
        <p14:creationId xmlns:p14="http://schemas.microsoft.com/office/powerpoint/2010/main" val="3421607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381000" y="-152400"/>
            <a:ext cx="9220200"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EG" sz="2800" b="1" dirty="0"/>
              <a:t>واختص الفصل السابع </a:t>
            </a:r>
            <a:endParaRPr lang="en-US" sz="2800" dirty="0"/>
          </a:p>
          <a:p>
            <a:pPr algn="ctr" rtl="1"/>
            <a:r>
              <a:rPr lang="ar-EG" sz="2800" b="1" dirty="0"/>
              <a:t>  </a:t>
            </a:r>
            <a:r>
              <a:rPr lang="en-US" sz="2800" b="1" dirty="0"/>
              <a:t>The second reign of </a:t>
            </a:r>
            <a:r>
              <a:rPr lang="en-US" sz="2800" b="1" dirty="0" err="1"/>
              <a:t>Iss</a:t>
            </a:r>
            <a:r>
              <a:rPr lang="en-US" sz="2800" b="1" dirty="0"/>
              <a:t> </a:t>
            </a:r>
            <a:r>
              <a:rPr lang="en-US" sz="2800" b="1" dirty="0" err="1"/>
              <a:t>AAkios</a:t>
            </a:r>
            <a:r>
              <a:rPr lang="en-US" sz="2800" b="1" dirty="0"/>
              <a:t> </a:t>
            </a:r>
            <a:r>
              <a:rPr lang="en-US" sz="2800" b="1" dirty="0" err="1"/>
              <a:t>Angilos</a:t>
            </a:r>
            <a:r>
              <a:rPr lang="en-US" sz="2800" b="1" dirty="0"/>
              <a:t> to </a:t>
            </a:r>
            <a:r>
              <a:rPr lang="en-US" sz="2800" b="1" dirty="0" err="1"/>
              <a:t>gether</a:t>
            </a:r>
            <a:r>
              <a:rPr lang="en-US" sz="2800" b="1" dirty="0"/>
              <a:t> </a:t>
            </a:r>
            <a:r>
              <a:rPr lang="en-US" sz="2800" b="1" dirty="0" err="1"/>
              <a:t>withhis</a:t>
            </a:r>
            <a:r>
              <a:rPr lang="en-US" sz="2800" b="1" dirty="0"/>
              <a:t> son </a:t>
            </a:r>
            <a:r>
              <a:rPr lang="en-US" sz="2800" b="1" dirty="0" err="1"/>
              <a:t>Alexios</a:t>
            </a:r>
            <a:endParaRPr lang="en-US" sz="2800" dirty="0"/>
          </a:p>
          <a:p>
            <a:pPr algn="ctr" rtl="1"/>
            <a:r>
              <a:rPr lang="ar-EG" sz="2800" dirty="0"/>
              <a:t>ذكر أحداث عودة الإمبراطور إسحق الثاني أنجيلوس وص ابنه الكسيوس لوش بيزنطه 1203- 1204 وفي هذا الفصل تناول المؤرخ أحداث الحملة الصليبية الرابعة وقيام الصليبيين بزعامة البنادقة بحصار مدينة القسطنطينية. </a:t>
            </a:r>
            <a:endParaRPr lang="en-US" sz="2800" dirty="0"/>
          </a:p>
          <a:p>
            <a:pPr algn="ctr" rtl="1"/>
            <a:r>
              <a:rPr lang="ar-EG" sz="2800" dirty="0"/>
              <a:t>وشمل الصفحات من 300: 310.</a:t>
            </a:r>
            <a:endParaRPr lang="en-US" sz="2800" dirty="0"/>
          </a:p>
          <a:p>
            <a:pPr algn="ctr" rtl="1"/>
            <a:r>
              <a:rPr lang="ar-EG" sz="2800" b="1" dirty="0"/>
              <a:t>أما الفصل الثامن                                       </a:t>
            </a:r>
            <a:r>
              <a:rPr lang="en-US" sz="2800" b="1" dirty="0"/>
              <a:t>The Reign of </a:t>
            </a:r>
            <a:r>
              <a:rPr lang="en-US" sz="2800" b="1" dirty="0" err="1"/>
              <a:t>Alxios</a:t>
            </a:r>
            <a:r>
              <a:rPr lang="en-US" sz="2800" b="1" dirty="0"/>
              <a:t> </a:t>
            </a:r>
            <a:r>
              <a:rPr lang="en-US" sz="2800" b="1" dirty="0" err="1"/>
              <a:t>Doukas</a:t>
            </a:r>
            <a:endParaRPr lang="en-US" sz="2800" dirty="0"/>
          </a:p>
          <a:p>
            <a:pPr algn="ctr" rtl="1"/>
            <a:r>
              <a:rPr lang="ar-EG" sz="2800" dirty="0"/>
              <a:t>فذكر حكم الإمبراطور الكسيوس دوقاس وفيه أكمل المؤرخ نيقتاس حصار مدينة القسطنطينية حتى سقوطها في أيدي الصليبيين من 311: 320.</a:t>
            </a:r>
            <a:endParaRPr lang="en-US" sz="2800" dirty="0"/>
          </a:p>
        </p:txBody>
      </p:sp>
    </p:spTree>
    <p:extLst>
      <p:ext uri="{BB962C8B-B14F-4D97-AF65-F5344CB8AC3E}">
        <p14:creationId xmlns:p14="http://schemas.microsoft.com/office/powerpoint/2010/main" val="2316491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09600" y="914400"/>
            <a:ext cx="7671955" cy="51054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EG" sz="2800" b="1" dirty="0"/>
              <a:t>وفي الفصل التاسع</a:t>
            </a:r>
            <a:r>
              <a:rPr lang="ar-EG" sz="2800" dirty="0"/>
              <a:t> سجل نيقتاس الأحداث التي أعقبت سقوط القسطنطينية ونهب المدينة وحروب اللاتين في البلقان ومصرع الإمبراطور اللاتيني بلدوين الأول، </a:t>
            </a:r>
            <a:r>
              <a:rPr lang="ar-EG" sz="2800" b="1" dirty="0"/>
              <a:t>وشمل الصفحات من 321: 356.</a:t>
            </a:r>
            <a:endParaRPr lang="en-US" sz="2800" dirty="0"/>
          </a:p>
          <a:p>
            <a:pPr algn="ctr" rtl="1"/>
            <a:r>
              <a:rPr lang="ar-EG" sz="2800" b="1" dirty="0"/>
              <a:t>وفي الفصل العاشر والأخير</a:t>
            </a:r>
            <a:r>
              <a:rPr lang="ar-EG" sz="2800" dirty="0"/>
              <a:t> تناول فيه الآثار </a:t>
            </a:r>
            <a:r>
              <a:rPr lang="ar-EG" sz="2800" dirty="0" smtClean="0"/>
              <a:t>والن</a:t>
            </a:r>
            <a:r>
              <a:rPr lang="ar-SA" sz="2800" smtClean="0"/>
              <a:t>ف</a:t>
            </a:r>
            <a:r>
              <a:rPr lang="ar-EG" sz="2800" smtClean="0"/>
              <a:t>ائس </a:t>
            </a:r>
            <a:r>
              <a:rPr lang="ar-EG" sz="2800" dirty="0"/>
              <a:t>التي استولى عليها الصليبيون من مدينة القسطنطينية ومنها النسر والخيول الأربعة البرونزية وغير ذلك.</a:t>
            </a:r>
            <a:endParaRPr lang="en-US" sz="2800" dirty="0"/>
          </a:p>
        </p:txBody>
      </p:sp>
    </p:spTree>
    <p:extLst>
      <p:ext uri="{BB962C8B-B14F-4D97-AF65-F5344CB8AC3E}">
        <p14:creationId xmlns:p14="http://schemas.microsoft.com/office/powerpoint/2010/main" val="366297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7400"/>
            <a:ext cx="6512511" cy="23622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marL="0" indent="0" algn="ctr" rtl="1">
              <a:buNone/>
            </a:pPr>
            <a:r>
              <a:rPr lang="ar-SA" sz="5400" b="1" dirty="0" smtClean="0">
                <a:effectLst>
                  <a:outerShdw blurRad="38100" dist="38100" dir="2700000" algn="tl">
                    <a:srgbClr val="000000">
                      <a:alpha val="43137"/>
                    </a:srgbClr>
                  </a:outerShdw>
                </a:effectLst>
                <a:latin typeface="Simplified Arabic" pitchFamily="18" charset="-78"/>
                <a:cs typeface="Simplified Arabic" pitchFamily="18" charset="-78"/>
              </a:rPr>
              <a:t>الكتابة التاريخية في بيزنطة</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r>
              <a:rPr lang="ar-EG" b="1" dirty="0"/>
              <a:t>نيقتاس خونياتس</a:t>
            </a:r>
            <a:r>
              <a:rPr lang="ar-EG" b="1" dirty="0" smtClean="0"/>
              <a:t>..</a:t>
            </a:r>
            <a:endParaRPr lang="en-US" dirty="0"/>
          </a:p>
        </p:txBody>
      </p:sp>
      <p:sp>
        <p:nvSpPr>
          <p:cNvPr id="3" name="Content Placeholder 2"/>
          <p:cNvSpPr>
            <a:spLocks noGrp="1"/>
          </p:cNvSpPr>
          <p:nvPr>
            <p:ph idx="1"/>
          </p:nvPr>
        </p:nvSpPr>
        <p:spPr>
          <a:xfrm>
            <a:off x="457200" y="1600200"/>
            <a:ext cx="8229600" cy="48006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EG" dirty="0"/>
              <a:t>ولد هذا المؤرخ في أواسط القرن الثاني عشر الميلادي في مدينة خونيه </a:t>
            </a:r>
            <a:r>
              <a:rPr lang="en-US" dirty="0" err="1"/>
              <a:t>Chonea</a:t>
            </a:r>
            <a:r>
              <a:rPr lang="ar-EG" dirty="0"/>
              <a:t> (1) أو خوناي </a:t>
            </a:r>
            <a:r>
              <a:rPr lang="en-US" dirty="0" err="1"/>
              <a:t>chonai</a:t>
            </a:r>
            <a:r>
              <a:rPr lang="ar-EG" dirty="0"/>
              <a:t>، تقريبا عام 1155م. ببلده تقع في آسيا الصغرى علي الحدود البيزنطية السلجوقية (2) لذلك إقترن اسمه بمسقط رأسه.(3)</a:t>
            </a:r>
            <a:endParaRPr lang="en-US" dirty="0"/>
          </a:p>
          <a:p>
            <a:pPr marL="0" indent="0" algn="r">
              <a:buNone/>
            </a:pPr>
            <a:r>
              <a:rPr lang="ar-EG" dirty="0"/>
              <a:t>وعندما بلغ التاسعة من عمره انتقل إلي القسطنطينية عاصمة الإمبراطورية البيزنطية(4) حيث أرسله والده إلي هناك لدراسة النحو والخطابه والشعر والسياسة والقانون(5) تحت إشراف أخيه الأكبر ميخائيل خونياتس الذي أصبح مطراناً لمدينة أثينة فيما بعد.</a:t>
            </a:r>
            <a:endParaRPr lang="en-US" dirty="0"/>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228600"/>
            <a:ext cx="8763000" cy="64008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EG" sz="2800" dirty="0"/>
              <a:t>-الوظائف التي تقلدها:</a:t>
            </a:r>
            <a:endParaRPr lang="en-US" sz="2800" dirty="0"/>
          </a:p>
          <a:p>
            <a:pPr algn="r" rtl="1"/>
            <a:r>
              <a:rPr lang="ar-EG" sz="2800" dirty="0"/>
              <a:t>لقد تقلد نيكتاس </a:t>
            </a:r>
            <a:r>
              <a:rPr lang="en-US" sz="2800" dirty="0" err="1"/>
              <a:t>Nicetas</a:t>
            </a:r>
            <a:r>
              <a:rPr lang="ar-EG" sz="2800" dirty="0"/>
              <a:t> عدداً من الوظائف الهامة كان أولها أنه عمل حاجباً في البلاط البيزنطي في أواخر عهد الإمبراطور مانويل، ثم أصبح عضواً في الساتو. كما عمل قاضياً وتدرج في منصبه حتى أصبح كبير الحجاب في عهد الإمبراطور إسحق الثاني أنجيلوس، ثم عين حاكما لثيم فيليبوليس الواقع في البلقان، وعندما سقطت القسطنطينية عام 1204 لجأ نيقتاس إلي إقليم بثينه </a:t>
            </a:r>
            <a:r>
              <a:rPr lang="en-US" sz="2800" dirty="0"/>
              <a:t>Bithynia</a:t>
            </a:r>
            <a:r>
              <a:rPr lang="ar-EG" sz="2800" dirty="0"/>
              <a:t> في آسيا الصغرى، ودخل في خدمة الإمبراطور البيزنطي ثيودور الأول لاسكاريس (1204- 1222) الذي أقام حكومة في نيقية حيث إنتهت حياة نيقتاس في تاريخ غير معروف.</a:t>
            </a:r>
            <a:endParaRPr lang="en-US" sz="2800" dirty="0"/>
          </a:p>
        </p:txBody>
      </p:sp>
    </p:spTree>
    <p:extLst>
      <p:ext uri="{BB962C8B-B14F-4D97-AF65-F5344CB8AC3E}">
        <p14:creationId xmlns:p14="http://schemas.microsoft.com/office/powerpoint/2010/main" val="30442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457200" y="533400"/>
            <a:ext cx="8153400" cy="6019800"/>
          </a:xfrm>
          <a:prstGeom prst="flowChartPunchedCard">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EG" sz="2400" dirty="0"/>
              <a:t>أهمية الكتاب (كتاب التاريخ).</a:t>
            </a:r>
            <a:endParaRPr lang="en-US" sz="2400" dirty="0"/>
          </a:p>
          <a:p>
            <a:pPr algn="ctr" rtl="1"/>
            <a:r>
              <a:rPr lang="ar-EG" sz="2400" dirty="0"/>
              <a:t>وكتاب التاريخ الذي تركه لنا نيقتاس هوالمؤلف البيزنطي الوحيد الذي تناول فيه الفترة الممتدة من عام 1118م- 1206 وذيله بملحق صغير تناول فيه تماثيل القسطنطينية التي أتلفها اللاتين عام 1204م عندما استولوا علي العاصمة البيزنطية.</a:t>
            </a:r>
            <a:endParaRPr lang="en-US" sz="2400" dirty="0"/>
          </a:p>
          <a:p>
            <a:pPr algn="ctr" rtl="1"/>
            <a:r>
              <a:rPr lang="ar-EG" sz="2400" dirty="0"/>
              <a:t>وللمؤرخ بعض المؤلفات الأخرى تتعلق بالمجالات الدينية والشعرية والخطابية والمهم أن كتاب التاريخ     </a:t>
            </a:r>
            <a:r>
              <a:rPr lang="en-US" sz="2400" dirty="0" err="1"/>
              <a:t>Ocity</a:t>
            </a:r>
            <a:r>
              <a:rPr lang="en-US" sz="2400" dirty="0"/>
              <a:t> of Byzantium </a:t>
            </a:r>
            <a:r>
              <a:rPr lang="ar-EG" sz="2400" dirty="0"/>
              <a:t>يعتبر من أعمدة المصادر التاريخية البيزنطية عن حكم مانويل الأول.</a:t>
            </a:r>
            <a:endParaRPr lang="en-US" sz="2400" dirty="0"/>
          </a:p>
          <a:p>
            <a:pPr algn="ctr" rtl="1"/>
            <a:r>
              <a:rPr lang="ar-EG" sz="2400" dirty="0"/>
              <a:t>ولم يشير نيقتاس  إلي المصادر التي استقى منها مادته التاريخية، ولكن من الواضح أن المناصب التي تقلدها هذا المؤرخ قد مكنته من الإتصال بكبار الشخصيات الذين كانوا يحركون الأحداث كالقادة العسكرين ورجال البلاط. (7)</a:t>
            </a:r>
            <a:endParaRPr lang="en-US" sz="2400" dirty="0"/>
          </a:p>
          <a:p>
            <a:pPr algn="ctr" rtl="1"/>
            <a:r>
              <a:rPr lang="ar-EG" sz="2400" dirty="0"/>
              <a:t>وقد كتب نيقتاس بعد الحملة الصليبية الرابعة، وقد كان مؤرخا ناقداً لعصره.</a:t>
            </a:r>
            <a:endParaRPr lang="en-US" sz="2400" dirty="0"/>
          </a:p>
        </p:txBody>
      </p:sp>
    </p:spTree>
    <p:extLst>
      <p:ext uri="{BB962C8B-B14F-4D97-AF65-F5344CB8AC3E}">
        <p14:creationId xmlns:p14="http://schemas.microsoft.com/office/powerpoint/2010/main" val="155554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48491" y="69272"/>
            <a:ext cx="8534400" cy="6407727"/>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EG" sz="3200" b="1" dirty="0"/>
              <a:t>-ظروف الفترة التي عاش فيها</a:t>
            </a:r>
            <a:endParaRPr lang="en-US" sz="3200" dirty="0"/>
          </a:p>
          <a:p>
            <a:pPr algn="ctr" rtl="1"/>
            <a:r>
              <a:rPr lang="ar-EG" sz="3200" dirty="0"/>
              <a:t>تمثل تلك الفترة التي عاش فيها نيقتاس بداية أفول نجم الإمبراطورية البيزنطية ودخولها في مرحلة إحتضار طويل. ففي تلك الفترة التي حكم فيها مانويل الأول، هزم البيزنطيون علي يد السلاجقه عام 1176، وأصابتهم الهزائم المتعاقبة في فترة أسرة أنجيلوس علي يد البلغار وانتهاءاً بإحتلال الحملة الصليبية الرابعة للقسطنطينية عام 1204 وانقسمت الدولة البيزنطية إلي ثلاث ممالك.</a:t>
            </a:r>
            <a:endParaRPr lang="en-US" sz="3200" dirty="0"/>
          </a:p>
        </p:txBody>
      </p:sp>
    </p:spTree>
    <p:extLst>
      <p:ext uri="{BB962C8B-B14F-4D97-AF65-F5344CB8AC3E}">
        <p14:creationId xmlns:p14="http://schemas.microsoft.com/office/powerpoint/2010/main" val="357532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304800"/>
            <a:ext cx="8686800" cy="63246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EG" sz="3200" b="1" dirty="0"/>
              <a:t>-محتوى الكتاب</a:t>
            </a:r>
            <a:endParaRPr lang="en-US" sz="3200" dirty="0"/>
          </a:p>
          <a:p>
            <a:pPr algn="ctr" rtl="1"/>
            <a:r>
              <a:rPr lang="ar-EG" sz="3200" dirty="0"/>
              <a:t>يقع كتاب التاريخ في 10 فصول بعضها صغير والبعض الأخر كبير، أي متفاوته، كما أن هناك بعض الفصول منقسمة إلي أجزاء صغيرة كالفصل الثاني الذي ينقسم إلي سبعة أجزاء، وأيضاً نجد الفصلين الرابع والسادس كل منهما يقع في جزءين، كذلك نجد الفصل الخامس الذي يقع في ثلاثة أجزاء.</a:t>
            </a:r>
            <a:endParaRPr lang="en-US" sz="3200" dirty="0"/>
          </a:p>
        </p:txBody>
      </p:sp>
    </p:spTree>
    <p:extLst>
      <p:ext uri="{BB962C8B-B14F-4D97-AF65-F5344CB8AC3E}">
        <p14:creationId xmlns:p14="http://schemas.microsoft.com/office/powerpoint/2010/main" val="410454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304800" y="381000"/>
            <a:ext cx="8458200" cy="5867400"/>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EG" sz="3200" b="1" dirty="0"/>
              <a:t>وفي الفصل الأول بعنوان      </a:t>
            </a:r>
            <a:r>
              <a:rPr lang="en-US" sz="3200" b="1" dirty="0"/>
              <a:t>The reign of John </a:t>
            </a:r>
            <a:r>
              <a:rPr lang="en-US" sz="3200" b="1" dirty="0" err="1"/>
              <a:t>Komnenos</a:t>
            </a:r>
            <a:endParaRPr lang="en-US" sz="3200" dirty="0"/>
          </a:p>
          <a:p>
            <a:pPr algn="ctr" rtl="1"/>
            <a:r>
              <a:rPr lang="ar-EG" sz="3200" dirty="0"/>
              <a:t>تناول فيه عهد الإمبراطور يوحنا كومنين 1118-1142. وشمل الصفحات من 5: 28، وقد سجل الأحداث بصورة مختصرة. وقد بدأ بالحديث عن تأمين الإمبراطور لعرش الإمبراطورية والحرب علي الصرب في عام 1123م. وعلي هنغاريا 1127م، وحروب الإمبراطورية مع الأتراك السلاحقة في آسيا الصغرى منذ عام 1134 وما بعدها. كما سجل حملة الإمبراطور يوحنا علي قيليقية وأنطاكية في شمال الشام قم وفاته في المنطقة 1143م.</a:t>
            </a:r>
            <a:endParaRPr lang="en-US" sz="3200" dirty="0"/>
          </a:p>
        </p:txBody>
      </p:sp>
    </p:spTree>
    <p:extLst>
      <p:ext uri="{BB962C8B-B14F-4D97-AF65-F5344CB8AC3E}">
        <p14:creationId xmlns:p14="http://schemas.microsoft.com/office/powerpoint/2010/main" val="63795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651164" y="914400"/>
            <a:ext cx="7696200" cy="5029200"/>
          </a:xfrm>
          <a:prstGeom prst="flowChartPunchedCard">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EG" sz="2800" b="1" dirty="0"/>
              <a:t>أما الفصل الثاني تحت عنوان         </a:t>
            </a:r>
            <a:r>
              <a:rPr lang="en-US" sz="2800" b="1" dirty="0"/>
              <a:t>The Reign of </a:t>
            </a:r>
            <a:r>
              <a:rPr lang="en-US" sz="2800" b="1" dirty="0" err="1"/>
              <a:t>manuel</a:t>
            </a:r>
            <a:r>
              <a:rPr lang="en-US" sz="2800" b="1" dirty="0"/>
              <a:t> </a:t>
            </a:r>
            <a:r>
              <a:rPr lang="en-US" sz="2800" b="1" dirty="0" err="1"/>
              <a:t>Komnenos</a:t>
            </a:r>
            <a:r>
              <a:rPr lang="ar-EG" sz="2800" b="1" dirty="0"/>
              <a:t>  </a:t>
            </a:r>
            <a:endParaRPr lang="en-US" sz="2800" dirty="0"/>
          </a:p>
          <a:p>
            <a:pPr algn="ctr" rtl="1"/>
            <a:r>
              <a:rPr lang="ar-EG" sz="2800" dirty="0"/>
              <a:t>فهو خصصه للحديث عن الإمبراطور مانويل الأول كومين 1143-1180، ويقع هذا الفصل في سبعة أجزاء.</a:t>
            </a:r>
            <a:endParaRPr lang="en-US" sz="2800" dirty="0"/>
          </a:p>
          <a:p>
            <a:pPr algn="ctr" rtl="1"/>
            <a:r>
              <a:rPr lang="ar-EG" sz="2800" b="1" dirty="0"/>
              <a:t>وذكر في الجزء الأول</a:t>
            </a:r>
            <a:r>
              <a:rPr lang="ar-EG" sz="2800" dirty="0"/>
              <a:t> بداية حكم الإمبراطور مانويل وتأمينه للعرش وحروب الإمبراطورية مع سلاحقه الروم وأحداث الحملة الصليبية الثانية واقتراب الملك الألماني بقواته الصليبية من القسطنطينية وعبوره إلي آسيا الصغرى، ثم تلاه الملك لويس السابع بقواته. وخصص له الصفحات من 29: 42.</a:t>
            </a:r>
            <a:endParaRPr lang="en-US" sz="2800" dirty="0"/>
          </a:p>
        </p:txBody>
      </p:sp>
    </p:spTree>
    <p:extLst>
      <p:ext uri="{BB962C8B-B14F-4D97-AF65-F5344CB8AC3E}">
        <p14:creationId xmlns:p14="http://schemas.microsoft.com/office/powerpoint/2010/main" val="1797631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1371</Words>
  <Application>Microsoft Office PowerPoint</Application>
  <PresentationFormat>On-screen Show (4:3)</PresentationFormat>
  <Paragraphs>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الكتابة التاريخية في بيزنطة</vt:lpstr>
      <vt:lpstr>نيقتاس خونياتس..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10</cp:revision>
  <dcterms:created xsi:type="dcterms:W3CDTF">2006-08-16T00:00:00Z</dcterms:created>
  <dcterms:modified xsi:type="dcterms:W3CDTF">2020-04-04T22:29:37Z</dcterms:modified>
</cp:coreProperties>
</file>