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8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3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7315200" cy="518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اسم المقرر 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مدارس التفسير التاريخي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كود المقرر: </a:t>
            </a:r>
            <a:r>
              <a:rPr lang="en-US" sz="2800" b="1" dirty="0"/>
              <a:t>043301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أستاذ 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المقرر : أد/ وديع فتحي عبدالله </a:t>
            </a: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دراسات عليا – دكتوراه </a:t>
            </a:r>
            <a:endParaRPr lang="ar-SA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قسم 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التاريخ </a:t>
            </a: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والآثار- شعبة العصور الوسطى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889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651164" y="914400"/>
            <a:ext cx="7696200" cy="5029200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/>
              <a:t>وقد سادت فكرة العناية الإلهية في معظم الحضارات الإنسانية منذ القدم بقدر دور الدين في هذه الحضارات ، فعلى سبيل المثال الحضارة المصرية القديمة .. فالواقع أن الديانة المصرية القديمة كان لها عظيم الأثر ليس في نفوس المصريين فحسب ، بل عظيم الأثر في العلوم والفنون والآثار ، وبالتالي أصبح تأثير الدين يشاهده واضحاً في كل نواحي نشاطه 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763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0"/>
            <a:ext cx="8915400" cy="655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400" b="1" dirty="0">
                <a:solidFill>
                  <a:schemeClr val="tx1"/>
                </a:solidFill>
              </a:rPr>
              <a:t>وقد بني إسرائيل ( اليهود ) فإن أفكارهم حول طبيعة التاريخ وموقفهم منه ، تُعبر عنه الكتب العبرانية المقدسة ، ومما يجدر ذكره أن اليهود كانوا على إهتمام بشئ أعمق من مجرد تسجيل الأحداث التاريخية ، إذ أن الشئ الأهم من وجهة نظرهم هو تفسير الأحداث وما يدخل تحت ذلك من علاقات ضمنية بالإله . فنظرة اليهود إلى التاريخ تقوم أساساً وفي أوسع شمول على المذهب التأليهي ..فالطريق إلى فهم التاريخ هو فكرة السيطرة الإلهية ، حيث إن بداية التاريخ البشري إنما ترجع إلى الله ، فهو الذي خلق الأرض بكل ما لها من خصائص تجعل التاريخ ممكناً على ظهرها . وانتقل اليهود إلى الإعتقاد بأنهم شعب الله المختار ، ولم يكن ذلك مجرد كبرياء أو فخر وإنما كان هذا الإعتقاد ذو فحوى دينية ، ففكرة اليهود عن التاريخ ليست ذات نزعة فردية ، فهي فكرة تدور حول " شعب الله المختار أولاً " ثم حول البشرية عامة ، وأن الملوك باعتبارهم نواب الله في الأرض عليهم العمل على زيادة رفاهية شعب الله المختار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625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66800" y="1143000"/>
            <a:ext cx="6400800" cy="464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 rtl="1">
              <a:buFont typeface="Arial" pitchFamily="34" charset="0"/>
              <a:buNone/>
            </a:pPr>
            <a:r>
              <a:rPr lang="ar-SA" sz="2800" b="1" dirty="0" smtClean="0"/>
              <a:t>وهكذا فإن العناية الإلهية عند اليهود مقصورة على شعب الله المختار ، وأحداث التاريخ عنهم لا تتكرر ولا تتعاقب ولكنها تتخذ مساراً مستقيماً لتستكمل هدف " يهوه" بالعودة إلى أرض الميعاد كما وعدهم ، وبالتالي فإن الدين اليهودي يقدم حصيلة ضخمة من التصورات التاريخية الموضوعة في إطار من العناية الإلهية بالمعنى الخاص كتدخل " يهوه " في وقائع التاريخ من أجل شعبه المختار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85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09600" y="914400"/>
            <a:ext cx="7671955" cy="51054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وبعد قيام المسيحية اتخذت نظرية العناية الإلهية طابعاً مسيحياً ، وحسب المفهوم الكنسي فإن النشاط الإنساني تُسيره دائماً العناية الإلهية ، وأن جميع أعمال الإنسان ما هي إلا أدوات في تنفيذ المشيئة الإلهية ، وعليه فإن عقلية العصور الوسطى الكنسية والكهنوتيه قد أعفت الإنسان من مهمة صنع تاريخه وترك الأمر كله لله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/>
            <a:endParaRPr lang="ar-S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506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0"/>
            <a:ext cx="8915400" cy="655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400" b="1" dirty="0">
                <a:solidFill>
                  <a:srgbClr val="0070C0"/>
                </a:solidFill>
                <a:cs typeface="+mj-cs"/>
              </a:rPr>
              <a:t>والجدير بالذكر أن المسيحية تُقدم التاريخ في صورة من الدراما المسرحية ، فالفصل الأول في المسرحيه هو " سقوط آدم " مما أعقبه من استمرار الخطيئة التي هي تباعد عند الله بين ذرية آدم . والفصل الثاني هو " دخول الله في التاريخ " متجسداً في صورة بشرية في يسوع المسيح ، وقد تضمن الفصل الثاني ما يلي :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  <a:p>
            <a:pPr lvl="0" algn="r" rtl="1"/>
            <a:r>
              <a:rPr lang="ar-SA" sz="2400" b="1" dirty="0">
                <a:solidFill>
                  <a:srgbClr val="0070C0"/>
                </a:solidFill>
                <a:cs typeface="+mj-cs"/>
              </a:rPr>
              <a:t>تأسيسه الكنيسة المسيحية بجمعه التلاميذ .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  <a:p>
            <a:pPr lvl="0" algn="r" rtl="1"/>
            <a:r>
              <a:rPr lang="ar-SA" sz="2400" b="1" dirty="0">
                <a:solidFill>
                  <a:srgbClr val="0070C0"/>
                </a:solidFill>
                <a:cs typeface="+mj-cs"/>
              </a:rPr>
              <a:t>تخليصه البشرية بوفاته على الصليب .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  <a:p>
            <a:pPr lvl="0" algn="r" rtl="1"/>
            <a:r>
              <a:rPr lang="ar-SA" sz="2400" b="1" dirty="0">
                <a:solidFill>
                  <a:srgbClr val="0070C0"/>
                </a:solidFill>
                <a:cs typeface="+mj-cs"/>
              </a:rPr>
              <a:t>بعثه وصعوده إلى السماء معطياً البشر تأكيداً على خلودهم .</a:t>
            </a:r>
            <a:endParaRPr lang="en-US" sz="2400" b="1" dirty="0">
              <a:solidFill>
                <a:srgbClr val="0070C0"/>
              </a:solidFill>
              <a:cs typeface="+mj-cs"/>
            </a:endParaRPr>
          </a:p>
          <a:p>
            <a:pPr algn="r" rtl="1"/>
            <a:r>
              <a:rPr lang="ar-SA" sz="2400" b="1" dirty="0">
                <a:solidFill>
                  <a:srgbClr val="0070C0"/>
                </a:solidFill>
                <a:cs typeface="+mj-cs"/>
              </a:rPr>
              <a:t>أما الفصل الثالث فهو تبشير العالم بالإنجيل تبشيراً مضى مع اتساع نطاق الكنيسة المسيحية _ ولا يزال هذا الفصل مستمراً . والفصل الرابع والأخير فهو عودة المسيح للمرة الثانية إلى العالم جالباً معه يوم الحساب ، وافتتاح مملكة السماء الموسومة بالكمال والمقرونة بإتمام البركات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66800" y="1143000"/>
            <a:ext cx="6400800" cy="464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 rtl="1">
              <a:buNone/>
            </a:pPr>
            <a:r>
              <a:rPr lang="ar-SA" sz="4000" b="1" dirty="0"/>
              <a:t>وباعتبار القديس أوغسطين ( 354 – 430 م ) أهم المفكرين في تاريخ المسيحية ، وبوصف كون معالجته للتاريخ المسيحي ذات قيمة خاصة وجهنا إليه هنا جزءاً خاصاً به وبرؤيته للتاريخ . </a:t>
            </a:r>
            <a:endParaRPr lang="en-US" sz="4000" b="1" dirty="0"/>
          </a:p>
          <a:p>
            <a:pPr marL="45720" indent="0" algn="r" rtl="1">
              <a:buFont typeface="Arial" pitchFamily="34" charset="0"/>
              <a:buNone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4962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0"/>
            <a:ext cx="8915400" cy="655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/>
              <a:t>فالتاريخ حسبما يرى القديس أوغسطين يدور حول أن الله في إطار التاريخ البشري هو العناية الإلهية ، فشئون التاريخ الأرضي يتولاها الواحد ويحكمها كما يشاء ، وأنه من غير الممكن الإعتقاد بأنه ترك ممالك البشر خارج قوانين العناية الإلهية ، وبالتالي فإن الممالك البشرية تقوم بفضل هذه العناية </a:t>
            </a:r>
            <a:r>
              <a:rPr lang="ar-SA" sz="2800" b="1" dirty="0" smtClean="0"/>
              <a:t>، </a:t>
            </a:r>
            <a:r>
              <a:rPr lang="ar-SA" sz="2800" b="1" dirty="0"/>
              <a:t>وهو بذلك ينكر أن يكون هذا الكون يتحرك هكذا بلا رعاية أو عناية أو بلا هدف وغاية ، وإلا سقط في الهاوية وجرى عليه الفساد ، ولكن هذا الكون مرتبط الصلة بالله من خلال عنايته به فهو يرعى كونه الذي خلقه </a:t>
            </a:r>
            <a:r>
              <a:rPr lang="ar-SA" sz="2800" b="1" dirty="0" smtClean="0"/>
              <a:t>.</a:t>
            </a:r>
            <a:endParaRPr lang="en-US" sz="2800" b="1" dirty="0"/>
          </a:p>
          <a:p>
            <a:pPr lvl="0" algn="r" rtl="1"/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652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228600" y="-152400"/>
            <a:ext cx="9067800" cy="68580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>
                <a:solidFill>
                  <a:srgbClr val="0070C0"/>
                </a:solidFill>
              </a:rPr>
              <a:t>ويذكر أوغسطين أن للتاريخ درساً مهماً ، فهو يكشف لنا عن الكوارث التي حلت بالرومان أيام الوثنية ، وأن كل الأحداث التاريخية هي ترجمة للإرادة الإلهية ، وذكر أنه لا يقبل من صفحات الماضي إلا ما ورد في الكتب المقدسة </a:t>
            </a:r>
            <a:r>
              <a:rPr lang="ar-SA" sz="2800" b="1" dirty="0" smtClean="0">
                <a:solidFill>
                  <a:srgbClr val="0070C0"/>
                </a:solidFill>
              </a:rPr>
              <a:t>.</a:t>
            </a:r>
          </a:p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كما أن أوغسطين رفض قبول نظرية التعاقب الدوري في التاريخ ، وذلك لأن الأحداث وفقاً لهذا الرأي تتكرر ، بينما اللاهوت المسيحي يجعل من صلب المسيح أهم واقعة تاريخية ، ومن ثم عارض القول بالتعاقب الدوري للتاريخ مؤكداً فردية الواقعة التاريخية ومن ثم استحالة تكرارها ، فصُلب المسيح من أجل البشر حاذثة فردية لا تتكرر بالنسبة له ولا بالنسبة لفرد </a:t>
            </a:r>
            <a:r>
              <a:rPr lang="ar-SA" sz="2800" b="1" dirty="0" smtClean="0">
                <a:solidFill>
                  <a:srgbClr val="FF0000"/>
                </a:solidFill>
              </a:rPr>
              <a:t>آخر. </a:t>
            </a:r>
            <a:r>
              <a:rPr lang="ar-SA" sz="2800" b="1" dirty="0">
                <a:solidFill>
                  <a:srgbClr val="FF0000"/>
                </a:solidFill>
              </a:rPr>
              <a:t>هكذا آمن أوغسطين بوجود العالم من جهة قوة عاقلة مدبره له أوجدته على هذا النحو من </a:t>
            </a:r>
            <a:r>
              <a:rPr lang="ar-SA" sz="2800" b="1" dirty="0" smtClean="0">
                <a:solidFill>
                  <a:srgbClr val="FF0000"/>
                </a:solidFill>
              </a:rPr>
              <a:t>التناسق. </a:t>
            </a:r>
            <a:endParaRPr lang="en-US" sz="2800" b="1" dirty="0">
              <a:solidFill>
                <a:srgbClr val="FF0000"/>
              </a:solidFill>
            </a:endParaRPr>
          </a:p>
          <a:p>
            <a:pPr algn="r" rtl="1"/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1607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381000" y="-152400"/>
            <a:ext cx="9220200" cy="6858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dirty="0"/>
              <a:t>فقد نظر أوغسطين إلى التاريخ بوصفه تعاملاً مع تاريخ خاص ، فهو يتخذ من العقيدة مصدراً لتفسير التاريخ ، كما يتخذ من التاريخ دليلاً على صدق العقيدة . فالقديس أوغسطين بوصفه رجل دين كان هدفه الدفاع عن العقيدة مع تقديم الأمثلة من التاريخ من أجل إثباتها ، بمعنى أخر أنه وظف التاريخ من أجل إثبات الحدث الديني العقائدي .. وبوصفه رجل دين نذر نفسه للدفاع عن العقيدة ، فقد وجد من الضروري دراسة تاريخ الفرق المعارضة من أجل أن يلم بالظروف التي أحاطت في ظهور هذه الفرق ، ولا شك أن العمل كمؤرخ له هدف فهو يحاول أن يدافع عن الرؤية الرسمية للدولة والعقيدة ، فضلاً عن التعامل مع تلك الفرق بوصفها منحرفة ، وبالتالي جاءت معالجته التاريخية لأصول تلك الفرق المعارضة من خلال الوثائق الرسمية والمحاكمات المتعلقة بهم من أجل تثبيت تلك الرؤية حتي يتحول التاريخ إلى جزء من اللاهوت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6491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09600" y="914400"/>
            <a:ext cx="7671955" cy="51054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/>
              <a:t>وهكذا فهذه أول محاولة من جانب أوغسطين تُعبر عن نظرة كلية للتاريخ وتفسير مسار وقائعه وأحداثه ، ومع ذلك يتعذر على أوغسطين أن يُعد من خلال محاولته هذه مؤسس فلسفة التاريخ ، وذلك لأنه قيد مفهوم العناية الإلهية تقييداً لم يتجاوز فيه أصول الإيمان المسيحي ، بل لقد ذهب البعض وذكر أن ما قدمه أوغسطين ليس فلسفة ولا تاريخاً وإنما مجرد لاهوت وقصص</a:t>
            </a:r>
            <a:endParaRPr lang="ar-SA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297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57400"/>
            <a:ext cx="6512511" cy="2362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ctr" rtl="1">
              <a:buNone/>
            </a:pPr>
            <a:r>
              <a:rPr lang="ar-SA" sz="5400" b="1" dirty="0">
                <a:effectLst/>
              </a:rPr>
              <a:t>مدارس التفسير التاريخى </a:t>
            </a:r>
            <a:r>
              <a:rPr lang="en-US" sz="5400" b="1" dirty="0">
                <a:effectLst/>
              </a:rPr>
              <a:t/>
            </a:r>
            <a:br>
              <a:rPr lang="en-US" sz="5400" b="1" dirty="0">
                <a:effectLst/>
              </a:rPr>
            </a:b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549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457200" y="381000"/>
            <a:ext cx="8382000" cy="59436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dirty="0"/>
              <a:t>والجدير بالذكر أن تلك النظرة اللاهوتيه في تفسير أحداث التاريخ استمرت حتى القرن الثامن عشر الميلادي وذلك حينما ظهرت النظرة العقلية والتي جاءت لتهدم فكرة العناية الإلهية وتحديدها لمسار التاريخ ، وتقدم رؤية تحليلية نقدية جديدة مؤداها أن الله خلق العالم ومنح الإنسان العقل ، وأن التاريخ لا يسير حسب مفهوم العناية الإلهية كما يقول اللاهوتيون وإنما يسير بمقتضى العقل البشري القادر على تحرير الإنسان من الجهل والخرافة وكان ذلك على يد فولتير ( 1694 – 1778م )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663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/>
              <a:t>ما هو المقصود بتفسير التاريخ </a:t>
            </a:r>
            <a:r>
              <a:rPr lang="ar-SA" b="1" dirty="0" smtClean="0"/>
              <a:t>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SA" dirty="0"/>
              <a:t>في البداية لا بد من معرفة ما المقصود بتفسير التاريخ ؟ الواقع لا بد من التمييز بين مصطلحي " </a:t>
            </a:r>
            <a:r>
              <a:rPr lang="ar-SA" b="1" dirty="0"/>
              <a:t>التعليل</a:t>
            </a:r>
            <a:r>
              <a:rPr lang="ar-SA" dirty="0"/>
              <a:t> " " </a:t>
            </a:r>
            <a:r>
              <a:rPr lang="ar-SA" b="1" dirty="0"/>
              <a:t>والتفسير</a:t>
            </a:r>
            <a:r>
              <a:rPr lang="ar-SA" dirty="0"/>
              <a:t> " .</a:t>
            </a:r>
            <a:endParaRPr lang="en-US" dirty="0"/>
          </a:p>
          <a:p>
            <a:pPr algn="r" rtl="1"/>
            <a:r>
              <a:rPr lang="ar-SA" dirty="0"/>
              <a:t> </a:t>
            </a:r>
            <a:r>
              <a:rPr lang="ar-SA" b="1" dirty="0"/>
              <a:t>فتعليل الحادثة التاريخية </a:t>
            </a:r>
            <a:r>
              <a:rPr lang="ar-SA" dirty="0"/>
              <a:t>يعني البحث عن علتها وأسباب حدوثها بهذا الشكل دون غيرها ، ومما يجدر ذكره أن مصطلح التعليل مرتبط بالأحداث والوقائع الجزئية أو الموضوعات التاريخية المحددة التي يتناولها المؤرخ 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9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228600"/>
            <a:ext cx="8534400" cy="5791200"/>
          </a:xfrm>
          <a:prstGeom prst="vertic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b="1" dirty="0">
                <a:cs typeface="+mj-cs"/>
              </a:rPr>
              <a:t>أما فيما يتعلق بمصطلح التفسير ، فالمقصود به تفسير التاريخ بمعناه العام والكلي أو فلسفته ، وهو بذلك أعم وأشمل ، ويعني امتلاك رؤية للفهم ، وتفسير وقائع التاريخ ، وفهم مسار حركته ، وقد تكون الرؤية دينية أو مثالية عقلية ، وقد تكون متصلة بعبادة الفرد أو البطولة ، وقد تكون اقتصادية ، وقد تكون مرتبطة بالحضارة ودوراتها . وقد تعني عملية التفسير إبراز العوامل المسيرة لحركة التاريخ .</a:t>
            </a:r>
            <a:endParaRPr lang="en-US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42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457200" y="533400"/>
            <a:ext cx="8153400" cy="6019800"/>
          </a:xfrm>
          <a:prstGeom prst="flowChartPunchedCar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dirty="0"/>
              <a:t>مجمل القول إذاً ، أن التعليل يوضح أسباب وعلل وقوع الحوادث ، بينما التفسير استنباط واستنتاج الحقائق الكلية التي تحدد مسار التاريخ . والواقع يجب أن نميز في مفهوم تفسير التاريخ بين مسألتين :</a:t>
            </a:r>
            <a:endParaRPr lang="en-US" sz="2800" dirty="0"/>
          </a:p>
          <a:p>
            <a:pPr algn="r" rtl="1"/>
            <a:r>
              <a:rPr lang="ar-SA" sz="2800" dirty="0"/>
              <a:t>الأولى : البحث عن المعنى في التاريخ .</a:t>
            </a:r>
            <a:endParaRPr lang="en-US" sz="2800" dirty="0"/>
          </a:p>
          <a:p>
            <a:pPr algn="r" rtl="1"/>
            <a:r>
              <a:rPr lang="ar-SA" sz="2800" dirty="0"/>
              <a:t>الثانية : البحث في معنى التاريخ .</a:t>
            </a:r>
            <a:endParaRPr lang="en-US" sz="2800" dirty="0"/>
          </a:p>
          <a:p>
            <a:pPr algn="r"/>
            <a:r>
              <a:rPr lang="ar-SA" sz="2800" b="1" dirty="0"/>
              <a:t>فالأولى</a:t>
            </a:r>
            <a:r>
              <a:rPr lang="ar-SA" sz="2800" dirty="0"/>
              <a:t> "  البحث عن المعنى في التاريخ " تعني أن يبحث المؤرخ في معنى حادث معين أو مجموعة حوادث في بيئة محددة ، كأن يسأل مثلاً عن أسباب الموجة الأولى من الفتوحات الإسلامية ، أو أسباب ودوافع الحروب الصليبية . أما بخصوص </a:t>
            </a:r>
            <a:r>
              <a:rPr lang="ar-SA" sz="2800" b="1" dirty="0"/>
              <a:t>المسألة الثانية </a:t>
            </a:r>
            <a:r>
              <a:rPr lang="ar-SA" sz="2800" dirty="0"/>
              <a:t>" البحث في معنى التاريخ " فهي تعني دراسة التاريخ ككل، وهو ما سعى إليه فلاسفة التاريخ في نظرياتهم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4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143000" y="990600"/>
            <a:ext cx="6477000" cy="4419600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والآن سوف نتعرض لمدارس التفسير التاريخي المختلفة ، للتعرف على محاولات الفلاسفة والمؤرخين في تفسير الأحداث والوقائع التاريخية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2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274511" cy="137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u="sng" dirty="0"/>
              <a:t>التفسير الديني للتاريخ ( نظرية العناية الإلهية </a:t>
            </a:r>
            <a:r>
              <a:rPr lang="ar-SA" b="1" u="sng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9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304800"/>
            <a:ext cx="8686800" cy="63246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dirty="0"/>
              <a:t>والجدير بالذكر أن التاريخ البشري لم يعرف فترة لم يكن للدين فيها تأثيراً على حياة الإنسان ، فجميع الأنظمة السياسية قامت منذ فجر التاريخ على معتقدات دينية، وأن الألهة هي التي لعبت الدور الأكبر في الحياة الإنسانية . ويرجع السبب في قوة الدين في كونه العامل الوحيد الذي تتوحد به مشاعر الأمة وأفكارها ، كما أن الدين سبباً في قيام الحضارات ، فقد شيد القدماء القصور والمعابد للآلهة ، كما أن الدين سبباً في تكوين وقيام الوحدات السياسية والدول الكبرى . والواقع أن قد اكتسبت بعض المدن مركزاً ممتازا بفضل شهرة آلهتها ، وأبرز الأمثلة على ذلك نرى الإله آمون في طيبة ، وكذلك شماس وسير في بابل ؛ وبالتالي كان للدين تأثيراً كبيراً في حياة الإنسان منذ فجر التاريخ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454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0"/>
            <a:ext cx="8763000" cy="64008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إن نظرية التفسير الديني أو العناية الإلهية يرى أصحابها أن وقائع التاريخ وأحداثه تخضع للمشيئة الإلهية التي شكلتها ، ومن ثم فلا مصادفة فيها ، حيث تُنكر هذه النظرية القول بالمصادفة وذلك لأنها لا تعني إلا العبث والفوضى . كذلك فالإيمان بالعناية الإلهية في التاريخ يقتضي إيماناً بالله ، ومن ثم فإنها ليست مجرد نظرية لكنها ترتقي وتسمو إلى مستوى الإعتقاد ، إذ لا بد من تدخل الإله حتى يُخطط للإنسان العاجز ، ولولا هذا التدخل الإلهي لأصبح التاريخ كومة مضطربه من عصور متراكمة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795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1501</Words>
  <Application>Microsoft Office PowerPoint</Application>
  <PresentationFormat>On-screen Show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مدارس التفسير التاريخى  </vt:lpstr>
      <vt:lpstr>ما هو المقصود بتفسير التاريخ ؟</vt:lpstr>
      <vt:lpstr>PowerPoint Presentation</vt:lpstr>
      <vt:lpstr>PowerPoint Presentation</vt:lpstr>
      <vt:lpstr>PowerPoint Presentation</vt:lpstr>
      <vt:lpstr>التفسير الديني للتاريخ ( نظرية العناية الإلهية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2006-08-16T00:00:00Z</dcterms:created>
  <dcterms:modified xsi:type="dcterms:W3CDTF">2020-03-23T10:36:53Z</dcterms:modified>
</cp:coreProperties>
</file>