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8" r:id="rId12"/>
    <p:sldId id="269" r:id="rId13"/>
    <p:sldId id="277" r:id="rId14"/>
    <p:sldId id="270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82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9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8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3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11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3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6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2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3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8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990600"/>
            <a:ext cx="7315200" cy="5181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200000"/>
              </a:lnSpc>
            </a:pPr>
            <a:r>
              <a:rPr lang="ar-SA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اسم المقرر </a:t>
            </a:r>
            <a:r>
              <a:rPr lang="ar-S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: مدارس التفسير التاريخي</a:t>
            </a:r>
          </a:p>
          <a:p>
            <a:pPr algn="ctr" rtl="1">
              <a:lnSpc>
                <a:spcPct val="20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كود المقرر: </a:t>
            </a:r>
            <a:r>
              <a:rPr lang="en-US" sz="2800" b="1" dirty="0"/>
              <a:t>043301</a:t>
            </a:r>
            <a:r>
              <a:rPr lang="ar-S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ctr" rtl="1">
              <a:lnSpc>
                <a:spcPct val="20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أستاذ المقرر : أد/ وديع فتحي عبدالله </a:t>
            </a:r>
          </a:p>
          <a:p>
            <a:pPr algn="ctr">
              <a:lnSpc>
                <a:spcPct val="20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دراسات عليا – دكتوراه </a:t>
            </a:r>
          </a:p>
          <a:p>
            <a:pPr algn="ctr" rtl="1">
              <a:lnSpc>
                <a:spcPct val="200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قسم : التاريخ </a:t>
            </a:r>
            <a:r>
              <a:rPr lang="ar-SA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والآثار- شعبة العصور الوسطى</a:t>
            </a:r>
            <a:r>
              <a:rPr lang="ar-SA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en-US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4889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Scroll 2"/>
          <p:cNvSpPr/>
          <p:nvPr/>
        </p:nvSpPr>
        <p:spPr>
          <a:xfrm>
            <a:off x="0" y="0"/>
            <a:ext cx="8915400" cy="6553200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sz="3600" dirty="0"/>
              <a:t>والجدير بالذكر أن المؤرخ في تناوله للتاريخ إنما يشبه القاضي ، مع الإختلاف في أن القاضي شهوده أحياء، بينما المؤرخ شهوده أموات ، لذلك فإن مهمة المؤرخ أصعب من القاضي لأن عليه أن يتعمق في الكتابات التاريخية ليخرج منها عن طريق التحليل والإستنباط أقرب ما يمكن إلى الحقيقة التاريخية قدر المستطاع</a:t>
            </a:r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6256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066800"/>
            <a:ext cx="8153400" cy="4800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r" rtl="1">
              <a:buNone/>
            </a:pPr>
            <a:r>
              <a:rPr lang="ar-SA" sz="4000" dirty="0"/>
              <a:t>على أية حال ، استقر الرأي على أن التاريخ علم بالمنهج ، أي أن موضوعه الأساسي وهو الإنسان لا يسمح بأن تكون له قوانين لها دقة قوانين العلوم ، ولكننا ندرسه بمناهج البحث العلمي من دراسة للمادة وتحليلها تحليلاً دقيقاً ، ثم استخلاص الحقائق . </a:t>
            </a:r>
            <a:endParaRPr lang="en-US" sz="4000" dirty="0"/>
          </a:p>
          <a:p>
            <a:pPr marL="45720" indent="0" algn="r" rtl="1">
              <a:buFont typeface="Arial" pitchFamily="34" charset="0"/>
              <a:buNone/>
            </a:pP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1859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609600" y="914400"/>
            <a:ext cx="7671955" cy="5105400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sz="3200" dirty="0"/>
              <a:t>وكان هذا الرأي الذي جال بخاطر (</a:t>
            </a:r>
            <a:r>
              <a:rPr lang="ar-SA" sz="3200" b="1" dirty="0">
                <a:solidFill>
                  <a:srgbClr val="FF0000"/>
                </a:solidFill>
              </a:rPr>
              <a:t>بيوري</a:t>
            </a:r>
            <a:r>
              <a:rPr lang="ar-SA" sz="3200" dirty="0"/>
              <a:t>) بكل وضوح عندما وصف التاريخ في العبارة الأخيرة من محاضرته الإفتتاحية يناير  1903 م عندما قال : " </a:t>
            </a:r>
            <a:r>
              <a:rPr lang="ar-SA" sz="3200" b="1" dirty="0"/>
              <a:t>ولكن لكي يذكر دائما ، أن التاريخ وإن كان يقدم مادة للتاريخ الأدبي أو للتأمل الفلسفي ، إلا أنه علم لا أكثر ولا أقل ". </a:t>
            </a:r>
            <a:r>
              <a:rPr lang="ar-SA" sz="3200" dirty="0"/>
              <a:t>وقد لقيت تلك العبارة قبولاً واسعاً .</a:t>
            </a:r>
            <a:endParaRPr lang="en-US" sz="3200" dirty="0"/>
          </a:p>
          <a:p>
            <a:pPr algn="r" rtl="1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3506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486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SA" dirty="0"/>
              <a:t>وقد سار في هذا الإتجاه </a:t>
            </a:r>
            <a:r>
              <a:rPr lang="ar-SA" b="1" dirty="0">
                <a:solidFill>
                  <a:srgbClr val="FF0000"/>
                </a:solidFill>
              </a:rPr>
              <a:t>المؤرخ البريطاني جورج ماكولي تريفليان </a:t>
            </a:r>
            <a:r>
              <a:rPr lang="ar-SA" dirty="0"/>
              <a:t>( 1876 – 1962 م) الذي كتب مقالة رائعة عن طبيعة علم التاريخ وحدوده ، خلاصتها أن التاريخ لا يمكن أن يكون علما دقيقاً كما هو الحال في العلوم الطبيعية ، ولكنه علم في حدود معينه هي الدقة في جمع المادة ، والدقة كذلك في الموازنة بين الأدلة 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54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0" y="0"/>
            <a:ext cx="8915400" cy="6553200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sz="2800" dirty="0"/>
              <a:t>ومن المؤكد أن التاريخ علمي في منهجه ، فإذا قلنا أن اثنين واثنين تساوي أربعة ، أو أن الهيدروجين والأكسجين إذا خلطا معا بنسب خاصة تحت ظروف خاصة فإنهما يكونان الماء ؛ فليس هناك من شك أنه في يوم 12 أكتوبر 1492 م نزل جماعة من البحارة بقيادة كريستوفر كولومبس على جزيرة واتلنج . وحقيقة هذه الحادثة تثبتها سلسلة من الوثائق اختبرت صحتها وقابليتها للتصديق بعناية كبيرة .</a:t>
            </a:r>
            <a:endParaRPr lang="en-US" sz="2800" dirty="0"/>
          </a:p>
          <a:p>
            <a:pPr algn="r" rt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8784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6019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SA" dirty="0"/>
              <a:t>كذلك أصر المؤرخ الفرنسي </a:t>
            </a:r>
            <a:r>
              <a:rPr lang="ar-SA" b="1" dirty="0">
                <a:solidFill>
                  <a:srgbClr val="FF0000"/>
                </a:solidFill>
              </a:rPr>
              <a:t>فوستل دي كولانج </a:t>
            </a:r>
            <a:r>
              <a:rPr lang="ar-SA" dirty="0"/>
              <a:t>( 1830 – 1889م) الذي يعتبر مؤسس المنهج العلمي في دراسة التاريخ على أن : </a:t>
            </a:r>
            <a:r>
              <a:rPr lang="ar-SA" b="1" dirty="0"/>
              <a:t>الوطنية فضيلة ، والتاريخ علم ، والإثنان يجب ألا نخلط بينهما</a:t>
            </a:r>
            <a:r>
              <a:rPr lang="ar-SA" dirty="0"/>
              <a:t> . كما قال في محاضرة ألقاها سنة 1862م : </a:t>
            </a:r>
            <a:r>
              <a:rPr lang="ar-SA" b="1" dirty="0"/>
              <a:t>أيها السادة أريد أن يكون واضحاً ومفهوماً أن التاريخ شئ أكثر من التسلية ، فالتاريخ علم وينبغي أن يكون كذلك ، وهدفه أعظم سمواً 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97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057400"/>
            <a:ext cx="6512511" cy="23622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SA" sz="5400" b="1" dirty="0" smtClean="0">
                <a:solidFill>
                  <a:srgbClr val="FF0000"/>
                </a:solidFill>
              </a:rPr>
              <a:t>مفهوم التاريخ عند </a:t>
            </a:r>
            <a:r>
              <a:rPr lang="ar-SA" sz="5400" b="1" dirty="0" smtClean="0">
                <a:solidFill>
                  <a:srgbClr val="FF0000"/>
                </a:solidFill>
              </a:rPr>
              <a:t>المؤرخين المحدثين بيوري </a:t>
            </a:r>
            <a:r>
              <a:rPr lang="ar-SA" sz="5400" b="1" dirty="0" smtClean="0">
                <a:solidFill>
                  <a:srgbClr val="FF0000"/>
                </a:solidFill>
              </a:rPr>
              <a:t>- هرنشو ورجال الأدب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354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5400" dirty="0"/>
              <a:t>إختلف بعض رجال العلم والتاريخ والأدب في وصف التاريخ بصفة العلم أو نفيها عنه أم أنه فن وأدب .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034598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76200" y="228600"/>
            <a:ext cx="8763000" cy="6400800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sz="3200" dirty="0"/>
              <a:t>فذكر بعض العلماء وعلى رأسهم </a:t>
            </a:r>
            <a:r>
              <a:rPr lang="ar-SA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وليم ستانلي جيفونز </a:t>
            </a:r>
            <a:r>
              <a:rPr lang="ar-SA" sz="3200" dirty="0"/>
              <a:t>( 1835 – 1882 م) أن التاريخ لا يمكن أن يكون علماً من العلوم ؛ وذلك لأن الوقائع والأحداث التاريخية لا يمكن أن تخضع لما تخضع له العلوم من الفحص والتجربة والإختبار والمعاينة والمشاهدة ، وبذلك لا يمكن استخلاص قوانين علمية يقينية ثابته من التاريخ كما هو موجود في العلوم الأخرى مثل الكيمياء والفيزياء والطبيعة . وقد أيد هذا الرأي كارل بوبر في كتابه " </a:t>
            </a:r>
            <a:r>
              <a:rPr lang="ar-SA" sz="3200" b="1" dirty="0"/>
              <a:t>عقم المذهب التاريخي</a:t>
            </a:r>
            <a:r>
              <a:rPr lang="ar-SA" sz="3200" dirty="0"/>
              <a:t> " .</a:t>
            </a:r>
            <a:endParaRPr lang="en-US" sz="3200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42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ard 1"/>
          <p:cNvSpPr/>
          <p:nvPr/>
        </p:nvSpPr>
        <p:spPr>
          <a:xfrm>
            <a:off x="457200" y="533400"/>
            <a:ext cx="8153400" cy="6019800"/>
          </a:xfrm>
          <a:prstGeom prst="flowChartPunchedCar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sz="3600" dirty="0"/>
              <a:t>وفي سنة 1874م وقف </a:t>
            </a:r>
            <a:r>
              <a:rPr lang="ar-SA" sz="3600" b="1" dirty="0">
                <a:solidFill>
                  <a:srgbClr val="FF0000"/>
                </a:solidFill>
              </a:rPr>
              <a:t>ج.زيرفي</a:t>
            </a:r>
            <a:r>
              <a:rPr lang="ar-SA" sz="3600" dirty="0"/>
              <a:t> ( 1821 – 1892 م) يحاضر في الجمعية التاريخية الملكية بلندن ، فتحدث عن إخضاع جميع الظواهر التاريخية بواسطة منهج علمي دقيق لقوانين العلية " السببية " ، وصرح بكل وضوح بأن الدراسة العلمية للتاريخ مستحيلة .</a:t>
            </a:r>
            <a:endParaRPr lang="en-US" sz="3600" dirty="0"/>
          </a:p>
          <a:p>
            <a:pPr algn="r" rtl="1"/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5544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838200" y="381000"/>
            <a:ext cx="7162800" cy="5715000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ويرى بعض </a:t>
            </a:r>
            <a:r>
              <a:rPr lang="ar-S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رجال الأدب </a:t>
            </a:r>
            <a:r>
              <a:rPr lang="ar-SA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 التاريخ سواء كان علماً أم لم يكن ، فهو فن من الفنون ، وأن العلم لا يمكن أن يعطينا من الماضي سوى العظام المعروقة ، وأنه لا بد من الإستعانة بالخيال لكي تنشر تلك العظام وتعيد فيها الحياة ، ثم هي كذلك بحاجة إلى براعة الكاتب حتى تبرز في الثوب اللائق بها .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5323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76200" y="304800"/>
            <a:ext cx="8686800" cy="6324600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sz="2800" b="1" u="sng" dirty="0"/>
              <a:t>فمثلاً </a:t>
            </a:r>
            <a:r>
              <a:rPr lang="ar-SA" sz="2800" dirty="0"/>
              <a:t>لا يستطيع العلم الطبيعي أن يفسر لنا حريق موسكو في عهد نابليون بونابرت في سنة 1812 م إلا على أساس قوانين الإشتعال . ولا بد من تدخل المؤرخ لكي يشرح الأسباب والظروف السياسية والعسكرية التي أدت إلى ذلك الحريق . ولا بد من قلم المؤرخ أو قلم الأديب لكي يصف لنا الحريق وما تركه من الآثار . فكل من العلم الطبيعي والمؤرخ يشرح الحادثة بطريقته ، وكل منهما يكمل الآخر ، وكلاهما ضروري لتقدم المعرفة الإنسانية .   </a:t>
            </a:r>
            <a:endParaRPr lang="en-US" sz="2800" dirty="0"/>
          </a:p>
          <a:p>
            <a:pPr algn="r" rtl="1"/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4541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304800" y="381000"/>
            <a:ext cx="8458200" cy="5867400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200" dirty="0"/>
              <a:t>أما الفريق الذين نادى بأن التاريخ علم كان على رأسهم هرنشو في كتابه " </a:t>
            </a:r>
            <a:r>
              <a:rPr lang="ar-SA" sz="3200" b="1" dirty="0"/>
              <a:t>علم التاريخ </a:t>
            </a:r>
            <a:r>
              <a:rPr lang="ar-SA" sz="3200" dirty="0"/>
              <a:t>" حيث قال : " </a:t>
            </a:r>
            <a:r>
              <a:rPr lang="ar-SA" sz="3200" b="1" dirty="0"/>
              <a:t>إن للتاريخ وسائله التي تختلف عن العلوم الطبيعية ، فعلى الرغم من أننا لا يمكننا أن نستخلص من دراسة التاريخ قوانين علمية ثابته كما هو الحال في العلوم الطبيعية ، إلا أن هذا لا يجوز أن يجرده من صصفة العلم".</a:t>
            </a:r>
            <a:r>
              <a:rPr lang="ar-SA" sz="3200" dirty="0"/>
              <a:t> فهو يرى أن التاريخ ليس كعلم الفلك ( علم معاينة مباشرة ) ، ولا كالكيمياء ( علم تجربة واختبار ) ، ولكنه علم نقد وتحقيق 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7951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ard 1"/>
          <p:cNvSpPr/>
          <p:nvPr/>
        </p:nvSpPr>
        <p:spPr>
          <a:xfrm>
            <a:off x="651164" y="914400"/>
            <a:ext cx="7696200" cy="5029200"/>
          </a:xfrm>
          <a:prstGeom prst="flowChartPunchedCar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sz="3200" dirty="0"/>
              <a:t>وأورد ان أقرب العلوم الطبيعية لعلم التاريخ هو علم الجيولوجيا ، فكل من المؤرخ والجيولوجي يدرس آثار الماضي ، لكي يمكن أن يستخلص الحقائق عن الماضي والحاضر على حد سواء ، بل ويزيد عمل المؤرخ عن عمل الجيولوجي من حيث قيام المؤرخ بدراسة وتفسير العامل البشري والفكري والعاطفي حتى يقترب بقدر المستطاع من الحقيقة التاريخية . ودلل هرنشو بأن علم الظواهر الجوية لا يأتي بنتائج يقينية ، ومع ذلك لم ينف عنه أحد صفة العلم . </a:t>
            </a:r>
            <a:endParaRPr lang="en-US" sz="3200" dirty="0"/>
          </a:p>
          <a:p>
            <a:pPr algn="r" rtl="1"/>
            <a:endParaRPr lang="en-US" sz="32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7631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832</Words>
  <Application>Microsoft Office PowerPoint</Application>
  <PresentationFormat>On-screen Show (4:3)</PresentationFormat>
  <Paragraphs>19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مفهوم التاريخ عند المؤرخين المحدثين بيوري - هرنشو ورجال الأدب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وقد سار في هذا الإتجاه المؤرخ البريطاني جورج ماكولي تريفليان ( 1876 – 1962 م) الذي كتب مقالة رائعة عن طبيعة علم التاريخ وحدوده ، خلاصتها أن التاريخ لا يمكن أن يكون علما دقيقاً كما هو الحال في العلوم الطبيعية ، ولكنه علم في حدود معينه هي الدقة في جمع المادة ، والدقة كذلك في الموازنة بين الأدلة . </vt:lpstr>
      <vt:lpstr>PowerPoint Presentation</vt:lpstr>
      <vt:lpstr>كذلك أصر المؤرخ الفرنسي فوستل دي كولانج ( 1830 – 1889م) الذي يعتبر مؤسس المنهج العلمي في دراسة التاريخ على أن : الوطنية فضيلة ، والتاريخ علم ، والإثنان يجب ألا نخلط بينهما . كما قال في محاضرة ألقاها سنة 1862م : أيها السادة أريد أن يكون واضحاً ومفهوماً أن التاريخ شئ أكثر من التسلية ، فالتاريخ علم وينبغي أن يكون كذلك ، وهدفه أعظم سمواً 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14</cp:revision>
  <dcterms:created xsi:type="dcterms:W3CDTF">2006-08-16T00:00:00Z</dcterms:created>
  <dcterms:modified xsi:type="dcterms:W3CDTF">2020-03-24T16:50:26Z</dcterms:modified>
</cp:coreProperties>
</file>