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02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EG" sz="2400" dirty="0" smtClean="0"/>
              <a:t>محاضرات في العلاقات الدولية</a:t>
            </a:r>
            <a:br>
              <a:rPr lang="ar-EG" sz="2400" dirty="0" smtClean="0"/>
            </a:br>
            <a:r>
              <a:rPr lang="ar-EG" sz="2400" dirty="0" smtClean="0"/>
              <a:t>الفرقة الرابعة ( شعبة عامة )</a:t>
            </a:r>
            <a:br>
              <a:rPr lang="ar-EG" sz="2400" dirty="0" smtClean="0"/>
            </a:br>
            <a:r>
              <a:rPr lang="ar-EG" sz="2400" dirty="0" smtClean="0"/>
              <a:t>قسم التاريخ و الأثار </a:t>
            </a: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د.مروة علي حسين </a:t>
            </a:r>
            <a:endParaRPr lang="ar-EG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2000" b="1" u="sng" dirty="0" smtClean="0"/>
              <a:t>المحاضرة 1/1 بعنوان الأحلاف العسكرية في التاريخ المعاصر :</a:t>
            </a:r>
          </a:p>
          <a:p>
            <a:pPr marL="0" indent="0" algn="r" rtl="1">
              <a:buNone/>
            </a:pPr>
            <a:r>
              <a:rPr lang="ar-EG" sz="2000" b="1" u="sng" dirty="0" smtClean="0"/>
              <a:t>حلف بغداد :</a:t>
            </a:r>
          </a:p>
          <a:p>
            <a:pPr marL="0" indent="0" algn="r" rtl="1">
              <a:buNone/>
            </a:pPr>
            <a:r>
              <a:rPr lang="ar-EG" sz="2000" b="1" dirty="0" smtClean="0"/>
              <a:t>كانت بداية التفكير في هذا الحلف عام 1951 , بسبب إقام الدول الغربية علي إلغاء معاهدة التحالف و الدفاع المشترك مع بريطانيا في عام 1936 , و ذلك بهدف إقامة تحالف عسكري جماعي للدفاع عن الشرق الأوسط , و قابلت مصر هذا المشروع بالرفض الشديد لخوفها من سيطرة الغرب علي قناة السويس .</a:t>
            </a:r>
          </a:p>
          <a:p>
            <a:pPr marL="0" indent="0" algn="r" rtl="1">
              <a:buNone/>
            </a:pPr>
            <a:r>
              <a:rPr lang="ar-EG" sz="2000" b="1" dirty="0" smtClean="0"/>
              <a:t>- و عن ظهور هذا الحلف و الأعضاء الداخلة فيه و موقف الولايات المتحدة منه .</a:t>
            </a:r>
          </a:p>
          <a:p>
            <a:pPr marL="0" indent="0" algn="r" rtl="1">
              <a:buNone/>
            </a:pPr>
            <a:r>
              <a:rPr lang="ar-EG" sz="2000" b="1" u="sng" dirty="0" smtClean="0"/>
              <a:t>- حلف وارسو :</a:t>
            </a:r>
          </a:p>
          <a:p>
            <a:pPr marL="0" indent="0" algn="r" rtl="1">
              <a:buNone/>
            </a:pPr>
            <a:r>
              <a:rPr lang="ar-EG" sz="2000" b="1" dirty="0" smtClean="0"/>
              <a:t>- تأسس هذا الحلف عام 1955 , إثر الصراع بين الكتلة الشرقية و الغربية , الأمر الذي جعل الكتلة الغربية وفي مقدمتها الأتحاد السوفيتي تأسيس هذا الحلف لمواجهة حلف شمال الأطلنطي .</a:t>
            </a:r>
            <a:endParaRPr lang="ar-EG" sz="2000" b="1" dirty="0"/>
          </a:p>
          <a:p>
            <a:pPr marL="0" indent="0" algn="r" rtl="1">
              <a:buNone/>
            </a:pPr>
            <a:r>
              <a:rPr lang="ar-EG" sz="2000" b="1" dirty="0" smtClean="0"/>
              <a:t>و قد  ضم هذا الحلفي في عضويته الأتحاد السوفيتي ,ألبانيا , بلغاريا , المانيا الشرقية , بولندا , و رومانيا , و المجر , و انسحبت البانيا منه عام 1968 . </a:t>
            </a:r>
          </a:p>
          <a:p>
            <a:pPr marL="0" indent="0" algn="r" rtl="1">
              <a:buNone/>
            </a:pPr>
            <a:r>
              <a:rPr lang="ar-EG" sz="2000" b="1" dirty="0" smtClean="0"/>
              <a:t>وقد قامت معاهدة وارسو علي مبدأ تحمل مسئولية القارة الأوروبية , و قد صوت هذه المعاهدة نصوص تنظم العمل بة .</a:t>
            </a:r>
          </a:p>
        </p:txBody>
      </p:sp>
    </p:spTree>
    <p:extLst>
      <p:ext uri="{BB962C8B-B14F-4D97-AF65-F5344CB8AC3E}">
        <p14:creationId xmlns:p14="http://schemas.microsoft.com/office/powerpoint/2010/main" val="397200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28600"/>
            <a:ext cx="6172200" cy="793961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EG" sz="2000" b="1" dirty="0" smtClean="0"/>
              <a:t>وأستمر الحلف  في عمله خلال فترة الحرب الباردة , ثم تعرض بعد ذلك للسقوط  و الأنهيار لعدة أسباب نتج عنها اتجاه الأنحاد السوفيتي إلي إقامة تحالفات و معاهدات مع كل من الصين و الهند .</a:t>
            </a:r>
          </a:p>
          <a:p>
            <a:pPr marL="0" indent="0">
              <a:buNone/>
            </a:pPr>
            <a:r>
              <a:rPr lang="ar-EG" sz="1800" b="1" u="sng" dirty="0" smtClean="0"/>
              <a:t>العلاقات الدولية من معاهدة و ستفاليا حتي نهاية الحرب العالمية الأولي :</a:t>
            </a:r>
          </a:p>
          <a:p>
            <a:pPr marL="0" indent="0">
              <a:buNone/>
            </a:pPr>
            <a:r>
              <a:rPr lang="ar-EG" sz="2000" b="1" dirty="0" smtClean="0"/>
              <a:t>-  تعد معاهدة وستفاليا عام 1648 نقطة تحول كبيرة في تاريخ العلاقات الدولية , حيث أنهت حرب الثلاثين عام</a:t>
            </a:r>
          </a:p>
          <a:p>
            <a:pPr marL="0" indent="0">
              <a:buNone/>
            </a:pPr>
            <a:r>
              <a:rPr lang="ar-EG" sz="2000" b="1" dirty="0" smtClean="0"/>
              <a:t> (1618-1648) تلك الحرب الدينية التي قامت في أوروبا بين الكنيسة الكاثوليكية و البروتستانية , و قد تبنت مبدأ السلام القائم علي توازن القوي و قد أصبح هذا التوازن الدولي لمثل خطة التي تسير بمقتضاها العلاقات الدولية حتي الحرب العالمية الأولي , و عن نصوص هذه المعاهدة و عندما حاولت فرنسا خرق بنود معاهدة وستفاليا , عارضتها الدول  و شنت عليها الحرب , و كانت نهاية هذه الحرب توقيع معاهدة أوترضت عام 1713 و التي كانت لها عدة نتائج في هذا الشأن .</a:t>
            </a:r>
          </a:p>
          <a:p>
            <a:pPr>
              <a:buFontTx/>
              <a:buChar char="-"/>
            </a:pPr>
            <a:r>
              <a:rPr lang="ar-EG" sz="2000" b="1" dirty="0" smtClean="0"/>
              <a:t>و في عام 1717 أنشي التحالف الثلاثي الذي جمع أنجلترا , وفرنسا , و هولندا , و في العام التالي انضمت النمسا إلي هذا التحالف و أصبح رباعيا.</a:t>
            </a:r>
          </a:p>
          <a:p>
            <a:pPr>
              <a:buFontTx/>
              <a:buChar char="-"/>
            </a:pPr>
            <a:r>
              <a:rPr lang="ar-EG" sz="2000" b="1" dirty="0" smtClean="0"/>
              <a:t>و في عام 1763 عقد صلح باريس بهدف أستقرار أحوال القارة الأوروبية عقب حرب السنوات السبع .</a:t>
            </a: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197883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304800"/>
            <a:ext cx="6172200" cy="7863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EG" sz="2000" b="1" dirty="0" smtClean="0"/>
              <a:t>- و كانت للثورة الفرنسية التي قامت عام 1789 تأثير كبير وواضح في وضع قواعد النظام الجمهوري , و حدوث تغييرات سياسية كبيرة .</a:t>
            </a:r>
          </a:p>
          <a:p>
            <a:pPr>
              <a:buFontTx/>
              <a:buChar char="-"/>
            </a:pPr>
            <a:r>
              <a:rPr lang="ar-EG" sz="2000" b="1" dirty="0" smtClean="0"/>
              <a:t>وفي 30 مايو عام 1814 تم عقد معاهدة باريس الأولي التي نصت علي عدة شروط كان الهدف منها إضعاف مكانة فرنسا .</a:t>
            </a:r>
          </a:p>
          <a:p>
            <a:pPr>
              <a:buFontTx/>
              <a:buChar char="-"/>
            </a:pPr>
            <a:r>
              <a:rPr lang="ar-EG" sz="2000" b="1" dirty="0" smtClean="0"/>
              <a:t>وفي عام 1815 عقد مؤتمر فيينا الذي ضم عدد كبير من الدول الأوربية , و كان له دور مهم في إقامة توازن دولي أوروبي منع سيطرة أي دولة علي القارة الأوروبية .</a:t>
            </a:r>
          </a:p>
          <a:p>
            <a:pPr>
              <a:buFontTx/>
              <a:buChar char="-"/>
            </a:pPr>
            <a:r>
              <a:rPr lang="ar-EG" sz="2000" b="1" dirty="0" smtClean="0"/>
              <a:t>تأسس حلف المقدس عام 1815 و ضم كل من روسيا و النمسا و بروسيا .</a:t>
            </a:r>
          </a:p>
          <a:p>
            <a:pPr>
              <a:buFontTx/>
              <a:buChar char="-"/>
            </a:pPr>
            <a:r>
              <a:rPr lang="ar-EG" sz="2000" b="1" dirty="0" smtClean="0"/>
              <a:t>أما الحلف الرباعي فقد تأسس في العام ذاته بزعامة بريطانيا و كل من روسيا و النمسا و بروسيا و كانت له عدة أهداف مهمة .</a:t>
            </a:r>
          </a:p>
          <a:p>
            <a:pPr>
              <a:buFontTx/>
              <a:buChar char="-"/>
            </a:pPr>
            <a:r>
              <a:rPr lang="ar-EG" sz="2000" b="1" dirty="0" smtClean="0"/>
              <a:t>و في العام ذاته وقعت دول الحلف الرباعي معاهدة باريس الثانية .</a:t>
            </a:r>
          </a:p>
          <a:p>
            <a:pPr>
              <a:buFontTx/>
              <a:buChar char="-"/>
            </a:pPr>
            <a:r>
              <a:rPr lang="ar-EG" sz="2000" b="1" dirty="0" smtClean="0"/>
              <a:t>وقد نتج عن هذه المعاهدات نظان جديد في أوروبا عرف بأسم </a:t>
            </a:r>
          </a:p>
          <a:p>
            <a:pPr>
              <a:buFontTx/>
              <a:buChar char="-"/>
            </a:pPr>
            <a:r>
              <a:rPr lang="ar-EG" sz="2000" b="1" dirty="0" smtClean="0"/>
              <a:t>( الأتحاد الأوروبي ) . </a:t>
            </a:r>
          </a:p>
          <a:p>
            <a:pPr>
              <a:buFontTx/>
              <a:buChar char="-"/>
            </a:pPr>
            <a:r>
              <a:rPr lang="ar-EG" sz="2000" b="1" dirty="0" smtClean="0"/>
              <a:t>وفي عام 1820 عقد مؤتمر تروبار , وفي العام التالي عقد مؤتمر أخر بأسم مؤتمر ليباخ .</a:t>
            </a: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342646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28600"/>
            <a:ext cx="6172200" cy="845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EG" sz="2000" b="1" u="sng" dirty="0" smtClean="0"/>
              <a:t>الموقف الدولي و المسألة الشرقية :</a:t>
            </a:r>
          </a:p>
          <a:p>
            <a:pPr marL="0" indent="0">
              <a:buNone/>
            </a:pPr>
            <a:r>
              <a:rPr lang="ar-EG" sz="2000" b="1" dirty="0" smtClean="0"/>
              <a:t>إتجه بسمارك المستشار الألماني إلي استخدام دولتي بريطانيا و النمسا , حيث تأكد أن ذلك يمكن ألمانيا من المحافظة علي تفوقها في أوروبا , ووجد أن أملاك الدولة العثمانية تحقق تنفيذ سياستها في التعويض عن أملاكها التي فقدتها , و لهاذا وجه روسيا و النمسا  لبنذل جهودهما في تقسيم البلقان و ذلك لانشغالهما عن محاربة ألمانيا , وقد نتج عن ذلك قيام حرب البلقان عام 1877 و عقد معاهدة سان استفانو التي حوت عدة بنود خاصة بالدولة العثمانية , وكذلك مؤتمر برلين عام 1878 الذي كانت له نتائج مهمة في كل من فرنسا و روسيا و كذلك بريطانيا .</a:t>
            </a:r>
          </a:p>
          <a:p>
            <a:pPr marL="0" indent="0">
              <a:buNone/>
            </a:pPr>
            <a:r>
              <a:rPr lang="ar-EG" sz="2000" b="1" u="sng" dirty="0" smtClean="0"/>
              <a:t>الحرب العالمية الأولي :</a:t>
            </a:r>
          </a:p>
          <a:p>
            <a:pPr marL="0" indent="0">
              <a:buNone/>
            </a:pPr>
            <a:r>
              <a:rPr lang="ar-EG" sz="2000" b="1" u="sng" dirty="0" smtClean="0"/>
              <a:t>مقدمات الحرب :</a:t>
            </a:r>
          </a:p>
          <a:p>
            <a:pPr>
              <a:buFontTx/>
              <a:buChar char="-"/>
            </a:pPr>
            <a:r>
              <a:rPr lang="ar-EG" sz="2000" b="1" dirty="0" smtClean="0"/>
              <a:t>تغير وضع ألمانيا السياسي .</a:t>
            </a:r>
          </a:p>
          <a:p>
            <a:pPr>
              <a:buFontTx/>
              <a:buChar char="-"/>
            </a:pPr>
            <a:r>
              <a:rPr lang="ar-EG" sz="2000" b="1" dirty="0" smtClean="0"/>
              <a:t>الوفاق الثلاثي بين كل من فرنسا و روسيا و بريطانيا , و الذي تطور إبان (1891-1907) .</a:t>
            </a:r>
          </a:p>
          <a:p>
            <a:pPr marL="0" indent="0">
              <a:buNone/>
            </a:pPr>
            <a:r>
              <a:rPr lang="ar-EG" sz="2000" b="1" u="sng" dirty="0" smtClean="0"/>
              <a:t>الحــــرب :</a:t>
            </a:r>
          </a:p>
          <a:p>
            <a:pPr marL="0" indent="0">
              <a:buNone/>
            </a:pPr>
            <a:r>
              <a:rPr lang="ar-EG" sz="2000" b="1" dirty="0" smtClean="0"/>
              <a:t>نشبت هذه الحرب في 30 يوليو عام 1914 , و بدأت بالاغارة علي الحدود بين النمسا و الصرب , و إبان تطور أحداث هذه الحرب نحلتها عدة دول .</a:t>
            </a:r>
          </a:p>
          <a:p>
            <a:pPr marL="0" indent="0">
              <a:buNone/>
            </a:pPr>
            <a:r>
              <a:rPr lang="ar-EG" sz="2000" b="1" u="sng" dirty="0"/>
              <a:t>نتائج الحرب :</a:t>
            </a:r>
          </a:p>
          <a:p>
            <a:pPr marL="0" indent="0">
              <a:buNone/>
            </a:pPr>
            <a:r>
              <a:rPr lang="ar-EG" sz="2000" b="1" dirty="0"/>
              <a:t>نتج عن هذه الحرب إختفاء بعض الدول الكبري مثل النمسا , روسيا , و الدولة العثمانية , و حلت محلها دول أخري مثل رومانيا , و </a:t>
            </a:r>
            <a:r>
              <a:rPr lang="ar-EG" sz="2000" b="1" dirty="0" smtClean="0"/>
              <a:t>بولونيا </a:t>
            </a:r>
            <a:r>
              <a:rPr lang="ar-EG" sz="2000" b="1" dirty="0"/>
              <a:t>, و غيرها .</a:t>
            </a:r>
          </a:p>
          <a:p>
            <a:pPr marL="0" indent="0">
              <a:buNone/>
            </a:pPr>
            <a:r>
              <a:rPr lang="ar-EG" sz="2000" b="1" dirty="0"/>
              <a:t>- كما نتج عنها عقد عدة معاهدات عرفت بأسم معاهدات الصلح في </a:t>
            </a:r>
            <a:r>
              <a:rPr lang="ar-EG" sz="2000" b="1" dirty="0" smtClean="0"/>
              <a:t>باريس عام </a:t>
            </a:r>
            <a:r>
              <a:rPr lang="ar-EG" sz="2000" b="1" dirty="0"/>
              <a:t>1919 , و من أبرزها معاهدة فرساي, سان جرمان , نزيا نون , سيفر , نابيي .</a:t>
            </a:r>
          </a:p>
          <a:p>
            <a:pPr marL="0" indent="0">
              <a:buNone/>
            </a:pP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2767325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767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محاضرات في العلاقات الدولية الفرقة الرابعة ( شعبة عامة ) قسم التاريخ و الأثار  د.مروة علي حسين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العلاقات الدولية الفرقة الرابعة ( شعبة عامة ) قسم التاريخ و الأثار </dc:title>
  <dc:creator>Nozom</dc:creator>
  <cp:lastModifiedBy>Nozom</cp:lastModifiedBy>
  <cp:revision>12</cp:revision>
  <dcterms:created xsi:type="dcterms:W3CDTF">2006-08-16T00:00:00Z</dcterms:created>
  <dcterms:modified xsi:type="dcterms:W3CDTF">2020-03-23T19:20:21Z</dcterms:modified>
</cp:coreProperties>
</file>