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7" d="100"/>
          <a:sy n="107" d="100"/>
        </p:scale>
        <p:origin x="-84"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5C4FDDD-2367-41F5-B4C3-853DD92D4A9C}" type="datetimeFigureOut">
              <a:rPr lang="ar-EG" smtClean="0"/>
              <a:t>29/07/1441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F63BCF3-4C55-413D-8D91-3589B15220F7}" type="slidenum">
              <a:rPr lang="ar-EG" smtClean="0"/>
              <a:t>‹#›</a:t>
            </a:fld>
            <a:endParaRPr lang="ar-EG"/>
          </a:p>
        </p:txBody>
      </p:sp>
    </p:spTree>
    <p:extLst>
      <p:ext uri="{BB962C8B-B14F-4D97-AF65-F5344CB8AC3E}">
        <p14:creationId xmlns:p14="http://schemas.microsoft.com/office/powerpoint/2010/main" val="29304751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BF63BCF3-4C55-413D-8D91-3589B15220F7}" type="slidenum">
              <a:rPr lang="ar-EG" smtClean="0"/>
              <a:t>1</a:t>
            </a:fld>
            <a:endParaRPr lang="ar-EG"/>
          </a:p>
        </p:txBody>
      </p:sp>
    </p:spTree>
    <p:extLst>
      <p:ext uri="{BB962C8B-B14F-4D97-AF65-F5344CB8AC3E}">
        <p14:creationId xmlns:p14="http://schemas.microsoft.com/office/powerpoint/2010/main" val="3705137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84784"/>
            <a:ext cx="7772400" cy="1470025"/>
          </a:xfrm>
        </p:spPr>
        <p:txBody>
          <a:bodyPr>
            <a:normAutofit fontScale="90000"/>
          </a:bodyPr>
          <a:lstStyle/>
          <a:p>
            <a:pPr algn="r">
              <a:defRPr/>
            </a:pPr>
            <a:r>
              <a:rPr lang="ar-SA" b="1" dirty="0">
                <a:solidFill>
                  <a:srgbClr val="000000"/>
                </a:solidFill>
                <a:effectLst>
                  <a:outerShdw blurRad="38100" dist="38100" dir="2700000" algn="tl">
                    <a:srgbClr val="000000">
                      <a:alpha val="43137"/>
                    </a:srgbClr>
                  </a:outerShdw>
                </a:effectLst>
              </a:rPr>
              <a:t>جامعــة بنهــا</a:t>
            </a:r>
            <a:br>
              <a:rPr lang="ar-SA" b="1" dirty="0">
                <a:solidFill>
                  <a:srgbClr val="000000"/>
                </a:solidFill>
                <a:effectLst>
                  <a:outerShdw blurRad="38100" dist="38100" dir="2700000" algn="tl">
                    <a:srgbClr val="000000">
                      <a:alpha val="43137"/>
                    </a:srgbClr>
                  </a:outerShdw>
                </a:effectLst>
              </a:rPr>
            </a:br>
            <a:r>
              <a:rPr lang="ar-SA" b="1" dirty="0">
                <a:solidFill>
                  <a:srgbClr val="000000"/>
                </a:solidFill>
                <a:effectLst>
                  <a:outerShdw blurRad="38100" dist="38100" dir="2700000" algn="tl">
                    <a:srgbClr val="000000">
                      <a:alpha val="43137"/>
                    </a:srgbClr>
                  </a:outerShdw>
                </a:effectLst>
              </a:rPr>
              <a:t>كليــة </a:t>
            </a:r>
            <a:r>
              <a:rPr lang="ar-EG" b="1" dirty="0" smtClean="0">
                <a:solidFill>
                  <a:srgbClr val="000000"/>
                </a:solidFill>
                <a:effectLst>
                  <a:outerShdw blurRad="38100" dist="38100" dir="2700000" algn="tl">
                    <a:srgbClr val="000000">
                      <a:alpha val="43137"/>
                    </a:srgbClr>
                  </a:outerShdw>
                </a:effectLst>
              </a:rPr>
              <a:t>التربية </a:t>
            </a:r>
            <a:r>
              <a:rPr lang="ar-SA" b="1" dirty="0">
                <a:solidFill>
                  <a:srgbClr val="000000"/>
                </a:solidFill>
                <a:effectLst>
                  <a:outerShdw blurRad="38100" dist="38100" dir="2700000" algn="tl">
                    <a:srgbClr val="000000">
                      <a:alpha val="43137"/>
                    </a:srgbClr>
                  </a:outerShdw>
                </a:effectLst>
              </a:rPr>
              <a:t/>
            </a:r>
            <a:br>
              <a:rPr lang="ar-SA" b="1" dirty="0">
                <a:solidFill>
                  <a:srgbClr val="000000"/>
                </a:solidFill>
                <a:effectLst>
                  <a:outerShdw blurRad="38100" dist="38100" dir="2700000" algn="tl">
                    <a:srgbClr val="000000">
                      <a:alpha val="43137"/>
                    </a:srgbClr>
                  </a:outerShdw>
                </a:effectLst>
              </a:rPr>
            </a:br>
            <a:r>
              <a:rPr lang="ar-SA" b="1" dirty="0">
                <a:solidFill>
                  <a:srgbClr val="000000"/>
                </a:solidFill>
                <a:effectLst>
                  <a:outerShdw blurRad="38100" dist="38100" dir="2700000" algn="tl">
                    <a:srgbClr val="000000">
                      <a:alpha val="43137"/>
                    </a:srgbClr>
                  </a:outerShdw>
                </a:effectLst>
              </a:rPr>
              <a:t>قسم </a:t>
            </a:r>
            <a:r>
              <a:rPr lang="ar-EG" b="1" dirty="0" smtClean="0">
                <a:solidFill>
                  <a:srgbClr val="000000"/>
                </a:solidFill>
                <a:effectLst>
                  <a:outerShdw blurRad="38100" dist="38100" dir="2700000" algn="tl">
                    <a:srgbClr val="000000">
                      <a:alpha val="43137"/>
                    </a:srgbClr>
                  </a:outerShdw>
                </a:effectLst>
              </a:rPr>
              <a:t>الدراسات الاجتماعية</a:t>
            </a:r>
            <a:r>
              <a:rPr lang="ar-SA" b="1" dirty="0" smtClean="0">
                <a:solidFill>
                  <a:srgbClr val="000000"/>
                </a:solidFill>
                <a:effectLst>
                  <a:outerShdw blurRad="38100" dist="38100" dir="2700000" algn="tl">
                    <a:srgbClr val="000000">
                      <a:alpha val="43137"/>
                    </a:srgbClr>
                  </a:outerShdw>
                </a:effectLst>
              </a:rPr>
              <a:t>/ </a:t>
            </a:r>
            <a:r>
              <a:rPr lang="ar-SA" b="1" dirty="0">
                <a:solidFill>
                  <a:srgbClr val="000000"/>
                </a:solidFill>
                <a:effectLst>
                  <a:outerShdw blurRad="38100" dist="38100" dir="2700000" algn="tl">
                    <a:srgbClr val="000000">
                      <a:alpha val="43137"/>
                    </a:srgbClr>
                  </a:outerShdw>
                </a:effectLst>
              </a:rPr>
              <a:t>الفرقــة الثالثـة</a:t>
            </a:r>
            <a:r>
              <a:rPr lang="ar-EG" b="1" dirty="0">
                <a:solidFill>
                  <a:srgbClr val="000000"/>
                </a:solidFill>
                <a:effectLst>
                  <a:outerShdw blurRad="38100" dist="38100" dir="2700000" algn="tl">
                    <a:srgbClr val="000000">
                      <a:alpha val="43137"/>
                    </a:srgbClr>
                  </a:outerShdw>
                </a:effectLst>
              </a:rPr>
              <a:t/>
            </a:r>
            <a:br>
              <a:rPr lang="ar-EG" b="1" dirty="0">
                <a:solidFill>
                  <a:srgbClr val="000000"/>
                </a:solidFill>
                <a:effectLst>
                  <a:outerShdw blurRad="38100" dist="38100" dir="2700000" algn="tl">
                    <a:srgbClr val="000000">
                      <a:alpha val="43137"/>
                    </a:srgbClr>
                  </a:outerShdw>
                </a:effectLst>
              </a:rPr>
            </a:br>
            <a:r>
              <a:rPr lang="ar-EG" b="1" dirty="0">
                <a:solidFill>
                  <a:srgbClr val="000000"/>
                </a:solidFill>
                <a:effectLst>
                  <a:outerShdw blurRad="38100" dist="38100" dir="2700000" algn="tl">
                    <a:srgbClr val="000000">
                      <a:alpha val="43137"/>
                    </a:srgbClr>
                  </a:outerShdw>
                </a:effectLst>
              </a:rPr>
              <a:t>( </a:t>
            </a:r>
            <a:r>
              <a:rPr lang="ar-EG" b="1" smtClean="0">
                <a:solidFill>
                  <a:srgbClr val="000000"/>
                </a:solidFill>
                <a:effectLst>
                  <a:outerShdw blurRad="38100" dist="38100" dir="2700000" algn="tl">
                    <a:srgbClr val="000000">
                      <a:alpha val="43137"/>
                    </a:srgbClr>
                  </a:outerShdw>
                </a:effectLst>
              </a:rPr>
              <a:t>ت.أ)</a:t>
            </a:r>
            <a:r>
              <a:rPr lang="en-US" b="1" dirty="0">
                <a:solidFill>
                  <a:srgbClr val="000000"/>
                </a:solidFill>
                <a:effectLst>
                  <a:outerShdw blurRad="38100" dist="38100" dir="2700000" algn="tl">
                    <a:srgbClr val="000000">
                      <a:alpha val="43137"/>
                    </a:srgbClr>
                  </a:outerShdw>
                </a:effectLst>
              </a:rPr>
              <a:t/>
            </a:r>
            <a:br>
              <a:rPr lang="en-US" b="1" dirty="0">
                <a:solidFill>
                  <a:srgbClr val="000000"/>
                </a:solidFill>
                <a:effectLst>
                  <a:outerShdw blurRad="38100" dist="38100" dir="2700000" algn="tl">
                    <a:srgbClr val="000000">
                      <a:alpha val="43137"/>
                    </a:srgbClr>
                  </a:outerShdw>
                </a:effectLst>
              </a:rPr>
            </a:br>
            <a:endParaRPr lang="ar-EG" dirty="0"/>
          </a:p>
        </p:txBody>
      </p:sp>
      <p:sp>
        <p:nvSpPr>
          <p:cNvPr id="3" name="عنوان فرعي 2"/>
          <p:cNvSpPr>
            <a:spLocks noGrp="1"/>
          </p:cNvSpPr>
          <p:nvPr>
            <p:ph type="subTitle" idx="1"/>
          </p:nvPr>
        </p:nvSpPr>
        <p:spPr/>
        <p:txBody>
          <a:bodyPr>
            <a:normAutofit fontScale="77500" lnSpcReduction="20000"/>
          </a:bodyPr>
          <a:lstStyle/>
          <a:p>
            <a:r>
              <a:rPr lang="ar-SA" sz="4400" dirty="0">
                <a:effectLst>
                  <a:outerShdw blurRad="38100" dist="38100" dir="2700000" algn="tl">
                    <a:srgbClr val="000000">
                      <a:alpha val="43137"/>
                    </a:srgbClr>
                  </a:outerShdw>
                </a:effectLst>
              </a:rPr>
              <a:t>تــاريــخ مصــر </a:t>
            </a:r>
            <a:r>
              <a:rPr lang="ar-EG" sz="4400" dirty="0">
                <a:effectLst>
                  <a:outerShdw blurRad="38100" dist="38100" dir="2700000" algn="tl">
                    <a:srgbClr val="000000">
                      <a:alpha val="43137"/>
                    </a:srgbClr>
                  </a:outerShdw>
                </a:effectLst>
              </a:rPr>
              <a:t>الإسلامية</a:t>
            </a:r>
            <a:r>
              <a:rPr lang="ar-SA" sz="8800" dirty="0">
                <a:effectLst>
                  <a:outerShdw blurRad="38100" dist="38100" dir="2700000" algn="tl">
                    <a:srgbClr val="000000">
                      <a:alpha val="43137"/>
                    </a:srgbClr>
                  </a:outerShdw>
                </a:effectLst>
              </a:rPr>
              <a:t/>
            </a:r>
            <a:br>
              <a:rPr lang="ar-SA" sz="8800" dirty="0">
                <a:effectLst>
                  <a:outerShdw blurRad="38100" dist="38100" dir="2700000" algn="tl">
                    <a:srgbClr val="000000">
                      <a:alpha val="43137"/>
                    </a:srgbClr>
                  </a:outerShdw>
                </a:effectLst>
              </a:rPr>
            </a:br>
            <a:r>
              <a:rPr lang="ar-SA" dirty="0">
                <a:effectLst>
                  <a:outerShdw blurRad="38100" dist="38100" dir="2700000" algn="tl">
                    <a:srgbClr val="000000">
                      <a:alpha val="43137"/>
                    </a:srgbClr>
                  </a:outerShdw>
                </a:effectLst>
              </a:rPr>
              <a:t>الفصــل الـدراســي </a:t>
            </a:r>
            <a:r>
              <a:rPr lang="ar-EG" dirty="0">
                <a:effectLst>
                  <a:outerShdw blurRad="38100" dist="38100" dir="2700000" algn="tl">
                    <a:srgbClr val="000000">
                      <a:alpha val="43137"/>
                    </a:srgbClr>
                  </a:outerShdw>
                </a:effectLst>
              </a:rPr>
              <a:t>الثاني</a:t>
            </a:r>
            <a:r>
              <a:rPr lang="ar-SA" dirty="0">
                <a:effectLst>
                  <a:outerShdw blurRad="38100" dist="38100" dir="2700000" algn="tl">
                    <a:srgbClr val="000000">
                      <a:alpha val="43137"/>
                    </a:srgbClr>
                  </a:outerShdw>
                </a:effectLst>
              </a:rPr>
              <a:t/>
            </a:r>
            <a:br>
              <a:rPr lang="ar-SA" dirty="0">
                <a:effectLst>
                  <a:outerShdw blurRad="38100" dist="38100" dir="2700000" algn="tl">
                    <a:srgbClr val="000000">
                      <a:alpha val="43137"/>
                    </a:srgbClr>
                  </a:outerShdw>
                </a:effectLst>
              </a:rPr>
            </a:br>
            <a:r>
              <a:rPr lang="ar-SA" dirty="0">
                <a:effectLst>
                  <a:outerShdw blurRad="38100" dist="38100" dir="2700000" algn="tl">
                    <a:srgbClr val="000000">
                      <a:alpha val="43137"/>
                    </a:srgbClr>
                  </a:outerShdw>
                </a:effectLst>
              </a:rPr>
              <a:t>العام الجامعي 20</a:t>
            </a:r>
            <a:r>
              <a:rPr lang="ar-EG" dirty="0">
                <a:effectLst>
                  <a:outerShdw blurRad="38100" dist="38100" dir="2700000" algn="tl">
                    <a:srgbClr val="000000">
                      <a:alpha val="43137"/>
                    </a:srgbClr>
                  </a:outerShdw>
                </a:effectLst>
              </a:rPr>
              <a:t>19</a:t>
            </a:r>
            <a:r>
              <a:rPr lang="ar-SA" dirty="0">
                <a:effectLst>
                  <a:outerShdw blurRad="38100" dist="38100" dir="2700000" algn="tl">
                    <a:srgbClr val="000000">
                      <a:alpha val="43137"/>
                    </a:srgbClr>
                  </a:outerShdw>
                </a:effectLst>
              </a:rPr>
              <a:t> ــــ 20</a:t>
            </a:r>
            <a:r>
              <a:rPr lang="ar-EG" dirty="0">
                <a:effectLst>
                  <a:outerShdw blurRad="38100" dist="38100" dir="2700000" algn="tl">
                    <a:srgbClr val="000000">
                      <a:alpha val="43137"/>
                    </a:srgbClr>
                  </a:outerShdw>
                </a:effectLst>
              </a:rPr>
              <a:t>20</a:t>
            </a:r>
            <a:r>
              <a:rPr lang="ar-SA" dirty="0">
                <a:effectLst>
                  <a:outerShdw blurRad="38100" dist="38100" dir="2700000" algn="tl">
                    <a:srgbClr val="000000">
                      <a:alpha val="43137"/>
                    </a:srgbClr>
                  </a:outerShdw>
                </a:effectLst>
              </a:rPr>
              <a:t> م</a:t>
            </a:r>
            <a:br>
              <a:rPr lang="ar-SA" dirty="0">
                <a:effectLst>
                  <a:outerShdw blurRad="38100" dist="38100" dir="2700000" algn="tl">
                    <a:srgbClr val="000000">
                      <a:alpha val="43137"/>
                    </a:srgbClr>
                  </a:outerShdw>
                </a:effectLst>
              </a:rPr>
            </a:br>
            <a:r>
              <a:rPr lang="ar-SA" dirty="0">
                <a:effectLst>
                  <a:outerShdw blurRad="38100" dist="38100" dir="2700000" algn="tl">
                    <a:srgbClr val="000000">
                      <a:alpha val="43137"/>
                    </a:srgbClr>
                  </a:outerShdw>
                </a:effectLst>
              </a:rPr>
              <a:t/>
            </a:r>
            <a:br>
              <a:rPr lang="ar-SA" dirty="0">
                <a:effectLst>
                  <a:outerShdw blurRad="38100" dist="38100" dir="2700000" algn="tl">
                    <a:srgbClr val="000000">
                      <a:alpha val="43137"/>
                    </a:srgbClr>
                  </a:outerShdw>
                </a:effectLst>
              </a:rPr>
            </a:br>
            <a:r>
              <a:rPr lang="ar-EG" dirty="0" smtClean="0">
                <a:effectLst>
                  <a:outerShdw blurRad="38100" dist="38100" dir="2700000" algn="tl">
                    <a:srgbClr val="000000">
                      <a:alpha val="43137"/>
                    </a:srgbClr>
                  </a:outerShdw>
                </a:effectLst>
              </a:rPr>
              <a:t>د/ أيمن ابراهيم</a:t>
            </a:r>
            <a:endParaRPr lang="ar-EG" dirty="0"/>
          </a:p>
        </p:txBody>
      </p:sp>
      <p:pic>
        <p:nvPicPr>
          <p:cNvPr id="4" name="Picture 3" descr="download.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2656"/>
            <a:ext cx="1944688" cy="136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830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ln w="11430"/>
                <a:solidFill>
                  <a:schemeClr val="bg1"/>
                </a:solidFill>
                <a:effectLst>
                  <a:outerShdw blurRad="80000" dist="40000" dir="5040000" algn="tl">
                    <a:srgbClr val="000000">
                      <a:alpha val="30000"/>
                    </a:srgbClr>
                  </a:outerShdw>
                </a:effectLst>
              </a:rPr>
              <a:t>مصر في عصر الولاة</a:t>
            </a:r>
            <a:br>
              <a:rPr lang="ar-SA" dirty="0">
                <a:ln w="11430"/>
                <a:solidFill>
                  <a:schemeClr val="bg1"/>
                </a:solidFill>
                <a:effectLst>
                  <a:outerShdw blurRad="80000" dist="40000" dir="5040000" algn="tl">
                    <a:srgbClr val="000000">
                      <a:alpha val="30000"/>
                    </a:srgbClr>
                  </a:outerShdw>
                </a:effectLst>
              </a:rPr>
            </a:br>
            <a:r>
              <a:rPr lang="ar-SA" dirty="0">
                <a:ln w="11430"/>
                <a:solidFill>
                  <a:schemeClr val="bg1"/>
                </a:solidFill>
                <a:effectLst>
                  <a:outerShdw blurRad="80000" dist="40000" dir="5040000" algn="tl">
                    <a:srgbClr val="000000">
                      <a:alpha val="30000"/>
                    </a:srgbClr>
                  </a:outerShdw>
                </a:effectLst>
              </a:rPr>
              <a:t>21 ــ 254 هـــ</a:t>
            </a:r>
            <a:endParaRPr lang="ar-EG" dirty="0"/>
          </a:p>
        </p:txBody>
      </p:sp>
      <p:sp>
        <p:nvSpPr>
          <p:cNvPr id="3" name="عنصر نائب للمحتوى 2"/>
          <p:cNvSpPr>
            <a:spLocks noGrp="1"/>
          </p:cNvSpPr>
          <p:nvPr>
            <p:ph idx="1"/>
          </p:nvPr>
        </p:nvSpPr>
        <p:spPr/>
        <p:txBody>
          <a:bodyPr/>
          <a:lstStyle/>
          <a:p>
            <a:r>
              <a:rPr lang="ar-SA" b="1" dirty="0">
                <a:ln w="11430"/>
                <a:solidFill>
                  <a:schemeClr val="bg1"/>
                </a:solidFill>
                <a:effectLst>
                  <a:outerShdw blurRad="80000" dist="40000" dir="5040000" algn="tl">
                    <a:srgbClr val="000000">
                      <a:alpha val="30000"/>
                    </a:srgbClr>
                  </a:outerShdw>
                </a:effectLst>
              </a:rPr>
              <a:t>كافأ الخليفة عمر بن الخطاب القائد عمرو بن العاص بتعيينه والياً على مصر ليبدأ عصر الولاة ، ووضع عمرو بن العاص سياسة أساسها كسب محبة الشعب المصري والتأليف بين العرب الفاتحين وأهالي البلاد ومنح الأهالي حرية ممارسة شعائرهم الدينية .</a:t>
            </a:r>
          </a:p>
          <a:p>
            <a:endParaRPr lang="ar-EG" dirty="0"/>
          </a:p>
        </p:txBody>
      </p:sp>
    </p:spTree>
    <p:extLst>
      <p:ext uri="{BB962C8B-B14F-4D97-AF65-F5344CB8AC3E}">
        <p14:creationId xmlns:p14="http://schemas.microsoft.com/office/powerpoint/2010/main" val="484641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lstStyle/>
          <a:p>
            <a:r>
              <a:rPr lang="ar-SA" b="1" dirty="0">
                <a:solidFill>
                  <a:schemeClr val="bg1"/>
                </a:solidFill>
                <a:effectLst>
                  <a:outerShdw blurRad="38100" dist="38100" dir="2700000" algn="tl">
                    <a:srgbClr val="000000">
                      <a:alpha val="43137"/>
                    </a:srgbClr>
                  </a:outerShdw>
                </a:effectLst>
              </a:rPr>
              <a:t> ظل عمرو بن العاص في ولاية مصر حتى تم عزله من قبل الخليفة عثمان بن عفان وعين بدلاً منه عبد الله بن سعد بن أبي السرح .</a:t>
            </a:r>
            <a:endParaRPr lang="ar-EG" dirty="0"/>
          </a:p>
        </p:txBody>
      </p:sp>
    </p:spTree>
    <p:extLst>
      <p:ext uri="{BB962C8B-B14F-4D97-AF65-F5344CB8AC3E}">
        <p14:creationId xmlns:p14="http://schemas.microsoft.com/office/powerpoint/2010/main" val="162923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lstStyle/>
          <a:p>
            <a:r>
              <a:rPr lang="ar-SA" b="1" dirty="0">
                <a:solidFill>
                  <a:schemeClr val="bg1"/>
                </a:solidFill>
                <a:effectLst>
                  <a:outerShdw blurRad="38100" dist="38100" dir="2700000" algn="tl">
                    <a:srgbClr val="000000">
                      <a:alpha val="43137"/>
                    </a:srgbClr>
                  </a:outerShdw>
                </a:effectLst>
              </a:rPr>
              <a:t>ألمت الفتنة بدولة الخلافة في عصر الخليفة عثمان بن عفان رضي الله عنه وتطورت الأحداث إلى استشهاد الخليفة عثمان بن عفان عام 35 هــ وآلت الخلافة إلى علي بن أبي طالب رضي الله عنه ورفض معاوية بن أبي سفيان أن يبايعه ونشب الخلاف بينهما ودخلت مصر في دائرة ذلك الخلاف .</a:t>
            </a:r>
            <a:endParaRPr lang="en-US" b="1" dirty="0">
              <a:solidFill>
                <a:schemeClr val="bg1"/>
              </a:solidFill>
              <a:effectLst>
                <a:outerShdw blurRad="38100" dist="38100" dir="2700000" algn="tl">
                  <a:srgbClr val="000000">
                    <a:alpha val="43137"/>
                  </a:srgbClr>
                </a:outerShdw>
              </a:effectLst>
            </a:endParaRPr>
          </a:p>
          <a:p>
            <a:endParaRPr lang="ar-EG" dirty="0"/>
          </a:p>
        </p:txBody>
      </p:sp>
    </p:spTree>
    <p:extLst>
      <p:ext uri="{BB962C8B-B14F-4D97-AF65-F5344CB8AC3E}">
        <p14:creationId xmlns:p14="http://schemas.microsoft.com/office/powerpoint/2010/main" val="694092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lstStyle/>
          <a:p>
            <a:r>
              <a:rPr lang="ar-SA" b="1" dirty="0">
                <a:solidFill>
                  <a:schemeClr val="bg1"/>
                </a:solidFill>
                <a:effectLst>
                  <a:outerShdw blurRad="38100" dist="38100" dir="2700000" algn="tl">
                    <a:srgbClr val="000000">
                      <a:alpha val="43137"/>
                    </a:srgbClr>
                  </a:outerShdw>
                </a:effectLst>
              </a:rPr>
              <a:t>نجح معاوية بن أبي سفيان في ضم مصر لدائرة نفوذه وترك حكمها لعمرو بن العاص عام 38 هــ ، ومنحه معاوية سلطة مطلقة في إدارة البلاد وتوفي عمرو بن العاص عام 43هــ .</a:t>
            </a:r>
            <a:endParaRPr lang="en-US" b="1" dirty="0">
              <a:solidFill>
                <a:schemeClr val="bg1"/>
              </a:solidFill>
              <a:effectLst>
                <a:outerShdw blurRad="38100" dist="38100" dir="2700000" algn="tl">
                  <a:srgbClr val="000000">
                    <a:alpha val="43137"/>
                  </a:srgbClr>
                </a:outerShdw>
              </a:effectLst>
            </a:endParaRPr>
          </a:p>
          <a:p>
            <a:endParaRPr lang="ar-EG" dirty="0"/>
          </a:p>
        </p:txBody>
      </p:sp>
    </p:spTree>
    <p:extLst>
      <p:ext uri="{BB962C8B-B14F-4D97-AF65-F5344CB8AC3E}">
        <p14:creationId xmlns:p14="http://schemas.microsoft.com/office/powerpoint/2010/main" val="2449604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lstStyle/>
          <a:p>
            <a:r>
              <a:rPr lang="ar-SA" b="1" dirty="0">
                <a:solidFill>
                  <a:schemeClr val="bg1"/>
                </a:solidFill>
                <a:effectLst>
                  <a:outerShdw blurRad="38100" dist="38100" dir="2700000" algn="tl">
                    <a:srgbClr val="000000">
                      <a:alpha val="43137"/>
                    </a:srgbClr>
                  </a:outerShdw>
                </a:effectLst>
              </a:rPr>
              <a:t> أعلن عبد الله بن الزبير الثورة ببلاد الحجاز على الدولة الأموية ، وبايعه أهل الحجاز بالخلافة ودخلت مصر في طاعته وعين عليها عبد الرحمن بن </a:t>
            </a:r>
            <a:r>
              <a:rPr lang="ar-SA" b="1" dirty="0" err="1">
                <a:solidFill>
                  <a:schemeClr val="bg1"/>
                </a:solidFill>
                <a:effectLst>
                  <a:outerShdw blurRad="38100" dist="38100" dir="2700000" algn="tl">
                    <a:srgbClr val="000000">
                      <a:alpha val="43137"/>
                    </a:srgbClr>
                  </a:outerShdw>
                </a:effectLst>
              </a:rPr>
              <a:t>جحدم</a:t>
            </a:r>
            <a:r>
              <a:rPr lang="ar-SA" b="1" dirty="0">
                <a:solidFill>
                  <a:schemeClr val="bg1"/>
                </a:solidFill>
                <a:effectLst>
                  <a:outerShdw blurRad="38100" dist="38100" dir="2700000" algn="tl">
                    <a:srgbClr val="000000">
                      <a:alpha val="43137"/>
                    </a:srgbClr>
                  </a:outerShdw>
                </a:effectLst>
              </a:rPr>
              <a:t> الفهري .</a:t>
            </a:r>
            <a:endParaRPr lang="ar-EG" dirty="0"/>
          </a:p>
        </p:txBody>
      </p:sp>
    </p:spTree>
    <p:extLst>
      <p:ext uri="{BB962C8B-B14F-4D97-AF65-F5344CB8AC3E}">
        <p14:creationId xmlns:p14="http://schemas.microsoft.com/office/powerpoint/2010/main" val="355994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lstStyle/>
          <a:p>
            <a:r>
              <a:rPr lang="ar-SA" b="1" dirty="0">
                <a:solidFill>
                  <a:schemeClr val="bg1"/>
                </a:solidFill>
                <a:effectLst>
                  <a:outerShdw blurRad="38100" dist="38100" dir="2700000" algn="tl">
                    <a:srgbClr val="000000">
                      <a:alpha val="43137"/>
                    </a:srgbClr>
                  </a:outerShdw>
                </a:effectLst>
              </a:rPr>
              <a:t>اجتمع بنو أمية على مروان بن الحكم خليفة ونجح مروان في انتزاع مصر من يد عبد الله بن الزبير وأعادها للدولة الأموية وعين عليها ابنه عبد العزيز بن مروان عام 65 هـ وظل يحكمها حتى وفاته عام 86 هــ .</a:t>
            </a:r>
            <a:endParaRPr lang="en-US" b="1">
              <a:solidFill>
                <a:schemeClr val="bg1"/>
              </a:solidFill>
              <a:effectLst>
                <a:outerShdw blurRad="38100" dist="38100" dir="2700000" algn="tl">
                  <a:srgbClr val="000000">
                    <a:alpha val="43137"/>
                  </a:srgbClr>
                </a:outerShdw>
              </a:effectLst>
            </a:endParaRPr>
          </a:p>
          <a:p>
            <a:endParaRPr lang="ar-EG"/>
          </a:p>
        </p:txBody>
      </p:sp>
    </p:spTree>
    <p:extLst>
      <p:ext uri="{BB962C8B-B14F-4D97-AF65-F5344CB8AC3E}">
        <p14:creationId xmlns:p14="http://schemas.microsoft.com/office/powerpoint/2010/main" val="415855612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231</Words>
  <Application>Microsoft Office PowerPoint</Application>
  <PresentationFormat>عرض على الشاشة (3:4)‏</PresentationFormat>
  <Paragraphs>10</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جامعــة بنهــا كليــة التربية  قسم الدراسات الاجتماعية/ الفرقــة الثالثـة ( ت.أ) </vt:lpstr>
      <vt:lpstr>مصر في عصر الولاة 21 ــ 254 هـــ</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جامعــة بنهــا كليــة الآداب  قسم الجغرافيا/ الفرقــة الثالثـة ( الشعبة العامة ) </dc:title>
  <dc:creator>dr_ayman</dc:creator>
  <cp:lastModifiedBy>dr_ayman</cp:lastModifiedBy>
  <cp:revision>6</cp:revision>
  <dcterms:created xsi:type="dcterms:W3CDTF">2020-03-23T09:34:35Z</dcterms:created>
  <dcterms:modified xsi:type="dcterms:W3CDTF">2020-03-23T10:26:17Z</dcterms:modified>
</cp:coreProperties>
</file>