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78" r:id="rId1"/>
  </p:sldMasterIdLst>
  <p:sldIdLst>
    <p:sldId id="256" r:id="rId2"/>
    <p:sldId id="351" r:id="rId3"/>
    <p:sldId id="352" r:id="rId4"/>
    <p:sldId id="353" r:id="rId5"/>
    <p:sldId id="354" r:id="rId6"/>
    <p:sldId id="355" r:id="rId7"/>
    <p:sldId id="356" r:id="rId8"/>
    <p:sldId id="357" r:id="rId9"/>
    <p:sldId id="358" r:id="rId10"/>
    <p:sldId id="359" r:id="rId11"/>
    <p:sldId id="360" r:id="rId12"/>
    <p:sldId id="361" r:id="rId13"/>
  </p:sldIdLst>
  <p:sldSz cx="12192000" cy="6858000"/>
  <p:notesSz cx="6858000" cy="9144000"/>
  <p:defaultTextStyle>
    <a:defPPr>
      <a:defRPr lang="en-US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7304" autoAdjust="0"/>
    <p:restoredTop sz="94660"/>
  </p:normalViewPr>
  <p:slideViewPr>
    <p:cSldViewPr snapToGrid="0">
      <p:cViewPr varScale="1">
        <p:scale>
          <a:sx n="83" d="100"/>
          <a:sy n="83" d="100"/>
        </p:scale>
        <p:origin x="-90" y="-76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914400" y="2130430"/>
            <a:ext cx="103632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78442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71567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11785600" y="274643"/>
            <a:ext cx="36576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12800" y="274643"/>
            <a:ext cx="107696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1371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53513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963084" y="4406905"/>
            <a:ext cx="103632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04781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128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229600" y="1600205"/>
            <a:ext cx="7213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967256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93370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9337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3264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25851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75298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3" y="273050"/>
            <a:ext cx="4011084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766733" y="273055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3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072955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EG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77602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EG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609600" y="1600205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EG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737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1E2E9CF-463C-4C08-8E82-4914D4C65BEF}" type="datetimeFigureOut">
              <a:rPr lang="en-US" smtClean="0"/>
              <a:t>3/30/2020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165600" y="6356355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609600" y="6356355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886D055-59CC-4E3C-8371-0B9E6690145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38625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  <p:sldLayoutId id="2147483783" r:id="rId5"/>
    <p:sldLayoutId id="2147483784" r:id="rId6"/>
    <p:sldLayoutId id="2147483785" r:id="rId7"/>
    <p:sldLayoutId id="2147483786" r:id="rId8"/>
    <p:sldLayoutId id="2147483787" r:id="rId9"/>
    <p:sldLayoutId id="2147483788" r:id="rId10"/>
    <p:sldLayoutId id="214748378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EG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725199"/>
            <a:ext cx="9144000" cy="2387600"/>
          </a:xfrm>
        </p:spPr>
        <p:txBody>
          <a:bodyPr/>
          <a:lstStyle/>
          <a:p>
            <a:r>
              <a:rPr lang="ar-EG" dirty="0" smtClean="0"/>
              <a:t>محاضرات</a:t>
            </a:r>
            <a:endParaRPr lang="en-US" dirty="0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ar-EG" dirty="0" smtClean="0"/>
              <a:t>نصوص تاريخية بلغة عربية </a:t>
            </a:r>
          </a:p>
          <a:p>
            <a:r>
              <a:rPr lang="ar-EG" dirty="0" smtClean="0"/>
              <a:t>مقرر اختياري</a:t>
            </a:r>
            <a:endParaRPr lang="en-US" dirty="0"/>
          </a:p>
        </p:txBody>
      </p:sp>
      <p:sp>
        <p:nvSpPr>
          <p:cNvPr id="4" name="مستطيل 3"/>
          <p:cNvSpPr/>
          <p:nvPr/>
        </p:nvSpPr>
        <p:spPr>
          <a:xfrm flipH="1">
            <a:off x="8044874" y="445770"/>
            <a:ext cx="3522286" cy="1634489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ar-EG" sz="3200" dirty="0" smtClean="0"/>
              <a:t>جامعة بنها </a:t>
            </a:r>
          </a:p>
          <a:p>
            <a:pPr algn="ctr"/>
            <a:r>
              <a:rPr lang="ar-EG" sz="3200" dirty="0" smtClean="0"/>
              <a:t>كلية التربية </a:t>
            </a:r>
          </a:p>
          <a:p>
            <a:pPr algn="ctr"/>
            <a:r>
              <a:rPr lang="ar-EG" sz="3200" dirty="0" smtClean="0"/>
              <a:t>الفرقة الثالثة تاريخ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94451331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المساعدة كانت من </a:t>
            </a:r>
            <a:r>
              <a:rPr lang="ar-EG" b="1" dirty="0" err="1"/>
              <a:t>الثيم</a:t>
            </a:r>
            <a:r>
              <a:rPr lang="ar-EG" b="1" dirty="0"/>
              <a:t> </a:t>
            </a:r>
            <a:r>
              <a:rPr lang="ar-EG" b="1" dirty="0" err="1"/>
              <a:t>البوكلاري</a:t>
            </a:r>
            <a:r>
              <a:rPr lang="ar-EG" b="1" dirty="0"/>
              <a:t> تحت قيادة </a:t>
            </a:r>
            <a:r>
              <a:rPr lang="ar-EG" b="1" dirty="0" err="1"/>
              <a:t>ستراتيجوسها</a:t>
            </a:r>
            <a:r>
              <a:rPr lang="ar-EG" b="1" dirty="0"/>
              <a:t> </a:t>
            </a:r>
            <a:r>
              <a:rPr lang="ar-EG" b="1" dirty="0" err="1"/>
              <a:t>تاتزاتيس</a:t>
            </a:r>
            <a:r>
              <a:rPr lang="ar-EG" b="1" dirty="0"/>
              <a:t> . أما عن كيفية الوصول إلى هذا الرأي ، فقد سبقت الإشارة إلى أن </a:t>
            </a:r>
            <a:r>
              <a:rPr lang="ar-EG" b="1" dirty="0" err="1"/>
              <a:t>ثيم</a:t>
            </a:r>
            <a:r>
              <a:rPr lang="ar-EG" b="1" dirty="0"/>
              <a:t> </a:t>
            </a:r>
            <a:r>
              <a:rPr lang="ar-EG" b="1" dirty="0" err="1"/>
              <a:t>تراقسيون</a:t>
            </a:r>
            <a:r>
              <a:rPr lang="ar-EG" b="1" dirty="0"/>
              <a:t> بقيادة ميخائيل </a:t>
            </a:r>
            <a:r>
              <a:rPr lang="ar-EG" b="1" dirty="0" err="1"/>
              <a:t>لاخانودراكون</a:t>
            </a:r>
            <a:r>
              <a:rPr lang="ar-EG" b="1" dirty="0"/>
              <a:t> قد لقي هزيمة على يدي يحيى البرمكي . ثم لقي </a:t>
            </a:r>
            <a:r>
              <a:rPr lang="ar-EG" b="1" dirty="0" err="1"/>
              <a:t>ثيم</a:t>
            </a:r>
            <a:r>
              <a:rPr lang="ar-EG" b="1" dirty="0"/>
              <a:t> </a:t>
            </a:r>
            <a:r>
              <a:rPr lang="ar-EG" b="1" dirty="0" err="1"/>
              <a:t>الأوبسيكيون</a:t>
            </a:r>
            <a:r>
              <a:rPr lang="ar-EG" b="1" dirty="0"/>
              <a:t> هزيمة على يد يزيد الشيباني لذلك فمن المستبعد ان يكون هذان </a:t>
            </a:r>
            <a:r>
              <a:rPr lang="ar-EG" b="1" dirty="0" err="1"/>
              <a:t>الثيمان</a:t>
            </a:r>
            <a:r>
              <a:rPr lang="ar-EG" b="1" dirty="0"/>
              <a:t> قد قاما بمثل هذه المناورة ، وبما أن </a:t>
            </a:r>
            <a:r>
              <a:rPr lang="ar-EG" b="1" dirty="0" err="1"/>
              <a:t>الثيم</a:t>
            </a:r>
            <a:r>
              <a:rPr lang="ar-EG" b="1" dirty="0"/>
              <a:t> الأرمني بعيد إلى حد ما إلى الشرق بحيث لا تتوافر له السرعة المطلوبة لإتمام هذا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5222530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التطويق فيتبقى </a:t>
            </a:r>
            <a:r>
              <a:rPr lang="ar-EG" b="1" dirty="0" err="1"/>
              <a:t>ثيما</a:t>
            </a:r>
            <a:r>
              <a:rPr lang="ar-EG" b="1" dirty="0"/>
              <a:t> الأناضول </a:t>
            </a:r>
            <a:r>
              <a:rPr lang="ar-EG" b="1" dirty="0" err="1"/>
              <a:t>والبوكلاري</a:t>
            </a:r>
            <a:r>
              <a:rPr lang="ar-EG" b="1" dirty="0"/>
              <a:t> ، وقد أشرنا إلى أن </a:t>
            </a:r>
            <a:r>
              <a:rPr lang="ar-EG" b="1" dirty="0" err="1"/>
              <a:t>ثيم</a:t>
            </a:r>
            <a:r>
              <a:rPr lang="ar-EG" b="1" dirty="0"/>
              <a:t> الأناضول قد اشتبك مع قوة من جيش هارون بقيادة الربيع بن يونس في </a:t>
            </a:r>
            <a:r>
              <a:rPr lang="ar-EG" b="1" dirty="0" err="1"/>
              <a:t>ناكوليا</a:t>
            </a:r>
            <a:r>
              <a:rPr lang="ar-EG" b="1" dirty="0"/>
              <a:t> . واستمر هذا </a:t>
            </a:r>
            <a:r>
              <a:rPr lang="ar-EG" b="1" dirty="0" err="1"/>
              <a:t>الثيم</a:t>
            </a:r>
            <a:r>
              <a:rPr lang="ar-EG" b="1" dirty="0"/>
              <a:t> في حالة حرب استمر الربيع كمؤخرة للجيش كما أشرنا . </a:t>
            </a:r>
            <a:endParaRPr lang="en-US" dirty="0"/>
          </a:p>
          <a:p>
            <a:r>
              <a:rPr lang="ar-EG" b="1" dirty="0"/>
              <a:t>     من هذا التحليل نستنتج أن جيشا من </a:t>
            </a:r>
            <a:r>
              <a:rPr lang="ar-EG" b="1" dirty="0" err="1"/>
              <a:t>الثيم</a:t>
            </a:r>
            <a:r>
              <a:rPr lang="ar-EG" b="1" dirty="0"/>
              <a:t> </a:t>
            </a:r>
            <a:r>
              <a:rPr lang="ar-EG" b="1" dirty="0" err="1"/>
              <a:t>البوكلاري</a:t>
            </a:r>
            <a:r>
              <a:rPr lang="ar-EG" b="1" dirty="0"/>
              <a:t> بقيادة </a:t>
            </a:r>
            <a:r>
              <a:rPr lang="ar-EG" b="1" dirty="0" err="1"/>
              <a:t>تاتزاتيس</a:t>
            </a:r>
            <a:r>
              <a:rPr lang="ar-EG" b="1" dirty="0"/>
              <a:t> هو الذي أوقع هارون في مصيدة الحصار ، مما جعل موقفه سيئا للغاية . </a:t>
            </a:r>
            <a:endParaRPr lang="en-US" dirty="0"/>
          </a:p>
          <a:p>
            <a:r>
              <a:rPr lang="ar-EG" b="1" dirty="0"/>
              <a:t>     وفي ظل هذا الوضع أصبح للجيش البيزنطي الكلمة العليا ، كما بات ضروريا للعباسيين أن يفكروا جديا في كيفية الخروج من هذا المأزق .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0225458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 وتشير المصادر اليونانية إلى أن </a:t>
            </a:r>
            <a:r>
              <a:rPr lang="ar-EG" b="1" dirty="0" err="1"/>
              <a:t>تاتزاتيس</a:t>
            </a:r>
            <a:r>
              <a:rPr lang="ar-EG" b="1" dirty="0"/>
              <a:t> قائد </a:t>
            </a:r>
            <a:r>
              <a:rPr lang="ar-EG" b="1" dirty="0" err="1"/>
              <a:t>الثيم</a:t>
            </a:r>
            <a:r>
              <a:rPr lang="ar-EG" b="1" dirty="0"/>
              <a:t> </a:t>
            </a:r>
            <a:r>
              <a:rPr lang="ar-EG" b="1" dirty="0" err="1"/>
              <a:t>البوكلاري</a:t>
            </a:r>
            <a:r>
              <a:rPr lang="ar-EG" b="1" dirty="0"/>
              <a:t> ارتكب خيانة في حق الجيش البيزنطي قلبت الأوضاع رأسا على عقب ، فلم يفقد البيزنطيون تفوقهم أو فرصة إملاء شروطهم على هارون فحسب بل فقدوا أيضا أبرز قادتهم ، فقد استخدم العرب ذكاءهم للخلاص من هذا الحصار ، واستمالوا القائد </a:t>
            </a:r>
            <a:r>
              <a:rPr lang="ar-EG" b="1" dirty="0" err="1"/>
              <a:t>تاتزاتيس</a:t>
            </a:r>
            <a:r>
              <a:rPr lang="ar-EG" b="1" dirty="0"/>
              <a:t> الذي وضع لهم خطة لذلك . وقد مرت الخطة بالمراحل التالية : طلب هارون التفاوض مع البيزنطيين ، وتم توصيل هذا المطلب إلى القادة الإمبراطوريين الموجودين في ميدان المعركة ،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80163894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/>
              <a:t>الفصل الأول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 smtClean="0"/>
              <a:t>نصوص </a:t>
            </a:r>
            <a:r>
              <a:rPr lang="ar-EG" b="1" dirty="0"/>
              <a:t>متعلقة</a:t>
            </a:r>
            <a:endParaRPr lang="en-US" dirty="0"/>
          </a:p>
          <a:p>
            <a:r>
              <a:rPr lang="ar-EG" b="1" dirty="0"/>
              <a:t>بالصراع الإسلامي البيزنطي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76988357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EG" b="1" dirty="0"/>
              <a:t>توغل الأمير هارون الرشيد في الأراضي البيزنطية عام 165هـ / 782م </a:t>
            </a:r>
            <a:r>
              <a:rPr lang="en-US" dirty="0"/>
              <a:t/>
            </a:r>
            <a:br>
              <a:rPr lang="en-US" dirty="0"/>
            </a:br>
            <a:endParaRPr lang="ar-EG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u="sng" dirty="0" smtClean="0"/>
              <a:t>نقلاً </a:t>
            </a:r>
            <a:r>
              <a:rPr lang="ar-EG" b="1" u="sng" dirty="0"/>
              <a:t>عن </a:t>
            </a:r>
            <a:endParaRPr lang="en-US" dirty="0"/>
          </a:p>
          <a:p>
            <a:r>
              <a:rPr lang="ar-EG" b="1" dirty="0"/>
              <a:t>الطبري</a:t>
            </a:r>
            <a:endParaRPr lang="en-US" dirty="0"/>
          </a:p>
          <a:p>
            <a:r>
              <a:rPr lang="ar-EG" b="1" dirty="0"/>
              <a:t>ابن الأثير</a:t>
            </a:r>
            <a:endParaRPr lang="en-US" dirty="0"/>
          </a:p>
          <a:p>
            <a:r>
              <a:rPr lang="ar-EG" b="1" dirty="0"/>
              <a:t>ابن خلدون</a:t>
            </a:r>
            <a:endParaRPr lang="en-US" dirty="0"/>
          </a:p>
          <a:p>
            <a:r>
              <a:rPr lang="ar-EG" b="1" dirty="0"/>
              <a:t>اليعقوبي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72234606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ar-EG" b="1" dirty="0"/>
              <a:t> بعد أن استكمل الخليفة المهدي استعداداته الكبيرة ، تحركت القوات الإسلامية في 17 من جمادى الآخرة 165هـ / 9 فبراير 782م بقيادة هارون ، الذي عبر بوابات </a:t>
            </a:r>
            <a:r>
              <a:rPr lang="ar-EG" b="1" dirty="0" err="1"/>
              <a:t>قيليقيا</a:t>
            </a:r>
            <a:r>
              <a:rPr lang="ar-EG" b="1" dirty="0"/>
              <a:t> ، وتوغل داخل الحدود البيزنطية ، ثم هاجم قلعة ماجدة ، وهي أولى القلاع على الحدود السورية ، وتتميز باحتوائها على مخازن للقمح تحت الأرض .</a:t>
            </a:r>
            <a:endParaRPr lang="en-US" dirty="0"/>
          </a:p>
          <a:p>
            <a:r>
              <a:rPr lang="ar-EG" b="1" dirty="0"/>
              <a:t>     ثم توغل هارون إلى </a:t>
            </a:r>
            <a:r>
              <a:rPr lang="ar-EG" b="1" dirty="0" err="1"/>
              <a:t>فريجيا</a:t>
            </a:r>
            <a:r>
              <a:rPr lang="ar-EG" b="1" dirty="0"/>
              <a:t> في </a:t>
            </a:r>
            <a:r>
              <a:rPr lang="ar-EG" b="1" dirty="0" err="1"/>
              <a:t>ثيم</a:t>
            </a:r>
            <a:r>
              <a:rPr lang="ar-EG" b="1" dirty="0"/>
              <a:t> الأناضول ، حيث ترك القائد الربيع ومعه الجيش لحصار </a:t>
            </a:r>
            <a:r>
              <a:rPr lang="ar-EG" b="1" dirty="0" err="1"/>
              <a:t>ناكوليا</a:t>
            </a:r>
            <a:r>
              <a:rPr lang="ar-EG" b="1" dirty="0"/>
              <a:t> </a:t>
            </a:r>
            <a:r>
              <a:rPr lang="en-US" b="1" dirty="0" err="1"/>
              <a:t>Nacolea</a:t>
            </a:r>
            <a:r>
              <a:rPr lang="en-US" b="1" dirty="0"/>
              <a:t> </a:t>
            </a:r>
            <a:r>
              <a:rPr lang="ar-EG" b="1" dirty="0"/>
              <a:t> واستمر هارون في السير ، مستهدفا السيطرة على المناطق الاستراتيجية التي يدخلها ، جاعلا الربيع بمثابة المؤخرة لجيشه حين أخذ طريقه في التوغل حماية لظهره . </a:t>
            </a:r>
            <a:endParaRPr lang="en-US" dirty="0"/>
          </a:p>
          <a:p>
            <a:r>
              <a:rPr lang="ar-EG" b="1" dirty="0"/>
              <a:t>ولم تفطن بيزنطة إلى الهدف الأصلي لهذه الحملة ، خاصة أن الجيش العباسي قد صبغ تحركاته بالمفاجأة وسرعة المناورة ، وإمعانا في إرباك البيزنطيين ، وتشتيت مقاومتهم وانتباههم ، قام العباسيون بتنظيم هجوم فرعي أخر غير الهجوم الذي قام به الربيع . فقد أرسل يحيى البرمكي على رأس قوة نحو </a:t>
            </a:r>
            <a:r>
              <a:rPr lang="ar-EG" b="1" dirty="0" err="1"/>
              <a:t>ثيم</a:t>
            </a:r>
            <a:r>
              <a:rPr lang="ar-EG" b="1" dirty="0"/>
              <a:t> </a:t>
            </a:r>
            <a:r>
              <a:rPr lang="ar-EG" b="1" dirty="0" err="1"/>
              <a:t>تراقسيان</a:t>
            </a:r>
            <a:r>
              <a:rPr lang="ar-EG" b="1" dirty="0"/>
              <a:t> ، حيث وقع صدام بين هذه القوة وبين جيش هذا </a:t>
            </a:r>
            <a:r>
              <a:rPr lang="ar-EG" b="1" dirty="0" err="1"/>
              <a:t>الثيم</a:t>
            </a:r>
            <a:r>
              <a:rPr lang="ar-EG" b="1" dirty="0"/>
              <a:t> بقيادة ميخائيل </a:t>
            </a:r>
            <a:r>
              <a:rPr lang="ar-EG" b="1" dirty="0" err="1"/>
              <a:t>لاخانودراكون</a:t>
            </a:r>
            <a:r>
              <a:rPr lang="ar-EG" b="1" dirty="0"/>
              <a:t> ، في معركة طاحنة دارت رحاها في موقع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23760916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ar-EG" b="1" dirty="0"/>
              <a:t>يسمى </a:t>
            </a:r>
            <a:r>
              <a:rPr lang="ar-EG" b="1" dirty="0" err="1"/>
              <a:t>دارينو</a:t>
            </a:r>
            <a:r>
              <a:rPr lang="ar-EG" b="1" dirty="0"/>
              <a:t> </a:t>
            </a:r>
            <a:r>
              <a:rPr lang="en-US" b="1" dirty="0" err="1"/>
              <a:t>Dareno</a:t>
            </a:r>
            <a:r>
              <a:rPr lang="en-US" b="1" dirty="0"/>
              <a:t> </a:t>
            </a:r>
            <a:r>
              <a:rPr lang="ar-EG" b="1" dirty="0"/>
              <a:t> على الحدود الشرقية </a:t>
            </a:r>
            <a:r>
              <a:rPr lang="ar-EG" b="1" dirty="0" err="1"/>
              <a:t>للثيم</a:t>
            </a:r>
            <a:r>
              <a:rPr lang="ar-EG" b="1" dirty="0"/>
              <a:t> . وقد منى </a:t>
            </a:r>
            <a:r>
              <a:rPr lang="ar-EG" b="1" dirty="0" err="1"/>
              <a:t>التراقيسيون</a:t>
            </a:r>
            <a:r>
              <a:rPr lang="ar-EG" b="1" dirty="0"/>
              <a:t> بهزيمة فادحة وخسائر كبيرة بلغت نصف تعداد الجيش ، الذي كان يتألف من ثلاثين ألف مقاتل وفقا لما جاء على لسان المؤرخ البيزنطي </a:t>
            </a:r>
            <a:r>
              <a:rPr lang="ar-EG" b="1" dirty="0" err="1"/>
              <a:t>ثيوفان</a:t>
            </a:r>
            <a:r>
              <a:rPr lang="ar-EG" b="1" dirty="0"/>
              <a:t> . </a:t>
            </a:r>
            <a:endParaRPr lang="en-US" dirty="0"/>
          </a:p>
          <a:p>
            <a:r>
              <a:rPr lang="ar-EG" b="1" dirty="0"/>
              <a:t>     واصل هارون تقدمه ومعه القوة الرئيسية للجيش بعد أن اتضحت الرؤية للبيزنطيين وفطنوا إلى أن القسطنطينية كانت هدف هذه الحملة سالكا طريقه صوب العاصمة ، فدخل أراضي </a:t>
            </a:r>
            <a:r>
              <a:rPr lang="ar-EG" b="1" dirty="0" err="1"/>
              <a:t>ثيم</a:t>
            </a:r>
            <a:r>
              <a:rPr lang="ar-EG" b="1" dirty="0"/>
              <a:t> </a:t>
            </a:r>
            <a:r>
              <a:rPr lang="ar-EG" b="1" dirty="0" err="1"/>
              <a:t>الأويسيكيون</a:t>
            </a:r>
            <a:r>
              <a:rPr lang="ar-EG" b="1" dirty="0"/>
              <a:t> ، رغم محاولة كونت هذا </a:t>
            </a:r>
            <a:r>
              <a:rPr lang="ar-EG" b="1" dirty="0" err="1"/>
              <a:t>الثيم</a:t>
            </a:r>
            <a:r>
              <a:rPr lang="ar-EG" b="1" dirty="0"/>
              <a:t> وفق هذا الزحف فقد حاول الكونت </a:t>
            </a:r>
            <a:r>
              <a:rPr lang="ar-EG" b="1" dirty="0" err="1"/>
              <a:t>نيكيتاس</a:t>
            </a:r>
            <a:r>
              <a:rPr lang="ar-EG" b="1" dirty="0"/>
              <a:t> </a:t>
            </a:r>
            <a:r>
              <a:rPr lang="en-US" b="1" dirty="0" err="1"/>
              <a:t>Nicetas</a:t>
            </a:r>
            <a:r>
              <a:rPr lang="en-US" b="1" dirty="0"/>
              <a:t> </a:t>
            </a:r>
            <a:r>
              <a:rPr lang="ar-EG" b="1" dirty="0"/>
              <a:t> مقاومة العباسيين ، وحدثت معركة بين الطرفين ، وخرج احد قادة هارون ويسمى يزيد بن الشيباني لملاقاة الكونت الذي هزم ، وتمكن يزيد من الاستيلاء على معسكر قيادة </a:t>
            </a:r>
            <a:r>
              <a:rPr lang="ar-EG" b="1" dirty="0" err="1"/>
              <a:t>الثيم</a:t>
            </a:r>
            <a:r>
              <a:rPr lang="ar-EG" b="1" dirty="0"/>
              <a:t> ، واستمر الزحف العباسي بقيادة هارون . </a:t>
            </a:r>
            <a:endParaRPr lang="en-US" dirty="0"/>
          </a:p>
          <a:p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761232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EG" b="1" dirty="0"/>
              <a:t> أمام هذا التوغل العربي في قلب آسيا الصغرى ، وفشل </a:t>
            </a:r>
            <a:r>
              <a:rPr lang="ar-EG" b="1" dirty="0" err="1"/>
              <a:t>ثيم</a:t>
            </a:r>
            <a:r>
              <a:rPr lang="ar-EG" b="1" dirty="0"/>
              <a:t> </a:t>
            </a:r>
            <a:r>
              <a:rPr lang="ar-EG" b="1" dirty="0" err="1"/>
              <a:t>الأوبيسيكيون</a:t>
            </a:r>
            <a:r>
              <a:rPr lang="ar-EG" b="1" dirty="0"/>
              <a:t> في وقفه ، اضطرت إيرين الوصية على العرش إلى أن تدفع بالفرق العسكرية المخصصة أصلا للدفاع عن العاصمة ، وهي المعروف باسم </a:t>
            </a:r>
            <a:r>
              <a:rPr lang="ar-EG" b="1" dirty="0" err="1"/>
              <a:t>التجماتا</a:t>
            </a:r>
            <a:r>
              <a:rPr lang="ar-EG" b="1" dirty="0"/>
              <a:t> الإمبراطورية </a:t>
            </a:r>
            <a:r>
              <a:rPr lang="en-US" b="1" dirty="0"/>
              <a:t>Imperial Tagmata </a:t>
            </a:r>
            <a:r>
              <a:rPr lang="ar-EG" b="1" dirty="0"/>
              <a:t> في محاولة لمواجهة هذا الخطر الزاحف ، فأرسلت أنطونيو </a:t>
            </a:r>
            <a:r>
              <a:rPr lang="ar-EG" b="1" dirty="0" err="1"/>
              <a:t>الدومستيقي</a:t>
            </a:r>
            <a:r>
              <a:rPr lang="ar-EG" b="1" dirty="0"/>
              <a:t> بقواته بحرا من القسطنطينية إلى نهر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1563027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Low"/>
            <a:r>
              <a:rPr lang="ar-EG" b="1" dirty="0" err="1">
                <a:latin typeface="Times New Roman"/>
                <a:ea typeface="SimSun"/>
                <a:cs typeface="Simplified Arabic"/>
              </a:rPr>
              <a:t>السنجاريوس</a:t>
            </a:r>
            <a:r>
              <a:rPr lang="ar-EG" b="1" dirty="0">
                <a:latin typeface="Times New Roman"/>
                <a:ea typeface="SimSun"/>
                <a:cs typeface="Simplified Arabic"/>
              </a:rPr>
              <a:t> . وتمكن هذا القائد من الاستيلاء على بحيرة </a:t>
            </a:r>
            <a:r>
              <a:rPr lang="ar-EG" b="1" dirty="0" err="1">
                <a:latin typeface="Times New Roman"/>
                <a:ea typeface="SimSun"/>
                <a:cs typeface="Simplified Arabic"/>
              </a:rPr>
              <a:t>بانيس</a:t>
            </a:r>
            <a:r>
              <a:rPr lang="ar-EG" b="1" dirty="0">
                <a:latin typeface="Times New Roman"/>
                <a:ea typeface="SimSun"/>
                <a:cs typeface="Simplified Arabic"/>
              </a:rPr>
              <a:t> </a:t>
            </a:r>
            <a:r>
              <a:rPr lang="en-US" b="1" dirty="0">
                <a:latin typeface="Times New Roman"/>
                <a:ea typeface="SimSun"/>
                <a:cs typeface="Simplified Arabic"/>
              </a:rPr>
              <a:t>Banes </a:t>
            </a:r>
            <a:r>
              <a:rPr lang="ar-EG" b="1" dirty="0">
                <a:latin typeface="Times New Roman"/>
                <a:ea typeface="SimSun"/>
                <a:cs typeface="Simplified Arabic"/>
              </a:rPr>
              <a:t> المطلة على هذا النهر ، وكذلك على المنطقة الجبلية الواقعة شرقي </a:t>
            </a:r>
            <a:r>
              <a:rPr lang="ar-EG" b="1" dirty="0" err="1">
                <a:latin typeface="Times New Roman"/>
                <a:ea typeface="SimSun"/>
                <a:cs typeface="Simplified Arabic"/>
              </a:rPr>
              <a:t>نيقوميديا</a:t>
            </a:r>
            <a:r>
              <a:rPr lang="ar-EG" b="1" dirty="0">
                <a:latin typeface="Times New Roman"/>
                <a:ea typeface="SimSun"/>
                <a:cs typeface="Simplified Arabic"/>
              </a:rPr>
              <a:t> . وقد أقام أنطونيو في هذه المناطق مركزا دفاعيا قويا ، كان بمثابة خط الدفاع الأخير لحماية الطرق المؤدية للقسطنطينية . </a:t>
            </a:r>
            <a:endParaRPr lang="en-US" sz="2000" dirty="0">
              <a:latin typeface="Times New Roman"/>
              <a:ea typeface="SimSun"/>
            </a:endParaRPr>
          </a:p>
        </p:txBody>
      </p:sp>
    </p:spTree>
    <p:extLst>
      <p:ext uri="{BB962C8B-B14F-4D97-AF65-F5344CB8AC3E}">
        <p14:creationId xmlns:p14="http://schemas.microsoft.com/office/powerpoint/2010/main" val="412834593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/>
              <a:t> وتابع هارون خط سيره بعد أن هزم الكونت </a:t>
            </a:r>
            <a:r>
              <a:rPr lang="ar-EG" b="1" dirty="0" err="1"/>
              <a:t>نيكيتاس</a:t>
            </a:r>
            <a:r>
              <a:rPr lang="ar-EG" b="1" dirty="0"/>
              <a:t> وسار بمحاذاة وادي نهر </a:t>
            </a:r>
            <a:r>
              <a:rPr lang="ar-EG" b="1" dirty="0" err="1"/>
              <a:t>سانجاريوس</a:t>
            </a:r>
            <a:r>
              <a:rPr lang="ar-EG" b="1" dirty="0"/>
              <a:t> المطل على ساحل البحر الأسود ، وأصبح وجها لوجه مع قوات أنطونيو </a:t>
            </a:r>
            <a:r>
              <a:rPr lang="ar-EG" b="1" dirty="0" err="1"/>
              <a:t>الدومستيقي</a:t>
            </a:r>
            <a:r>
              <a:rPr lang="ar-EG" b="1" dirty="0"/>
              <a:t> ، الذي نجح في سد الطريق أمام هارون ووقف تقدمه . وقبل أن يشرع العباسيون في مواجهة هذا الوضع الجديد ، سواء بالمراوغة أو حتى بالتراجع ، قام قسم من الجيش البيزنطي بتطويق القوات العباسية من الجنوب والجنوب الشرقي . وهكذا أصبح هارون محاصرا بين الجبل الموجود بالقرب من </a:t>
            </a:r>
            <a:r>
              <a:rPr lang="ar-EG" b="1" dirty="0" err="1"/>
              <a:t>نيقوميديا</a:t>
            </a:r>
            <a:r>
              <a:rPr lang="ar-EG" b="1" dirty="0"/>
              <a:t> من الشمال ، وبين نهر </a:t>
            </a:r>
            <a:r>
              <a:rPr lang="ar-EG" b="1" dirty="0" err="1"/>
              <a:t>سانجاريوس</a:t>
            </a:r>
            <a:r>
              <a:rPr lang="ar-EG" b="1" dirty="0"/>
              <a:t> من الجنوب ، بينما استكملت القوات البيزنطية حصار جيش هارون من الغرب ثم من الجنوب الشرقي هذا بالإضافة إلى أن البيزنطيين سيطروا على كل طرق ووسائل الهرب ، بعد أن أصبح هارون وجيشه رهن الحصار بين الجبل والنهر .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4284983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EG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EG" b="1" dirty="0"/>
              <a:t> ولابد من التعرض لقدرة أنطونيو في وقف زحف هارون ، وكيف أنه سد عليه الطرق ، وكذلك كيفية التنسيق والتعاون بين مختلف الجيوش البيزنطية ، الأمر الذي أحكم الحصار حول الجيش العباسي من الجنوب ومن الجنوب الشرقي . </a:t>
            </a:r>
            <a:endParaRPr lang="en-US" dirty="0"/>
          </a:p>
          <a:p>
            <a:r>
              <a:rPr lang="ar-EG" b="1" dirty="0"/>
              <a:t>    والحقيقة أنه ما كان يمكن لأنطونيو أن يقوم بهذه العملية الحربة كاملة بدون مساعدة ، إذ لابد أن يكون حدث تعاون وتنسيق مع قوة بيزنطية أخرى كانت تتابع تحركات الجيش العباسي . وفي اللحظة المناسبة ، حينما توقف هارون في مواجهة أنطونيو ، قامت القوة البيزنطية بتطويق هارون من جهات أخرى غير تلك التي طوقها أنطونيو . والحقيقة أن المصادر لم تحدد هوية القوة التي ساعدت القائد أنطونيو ، والأرجح أن هذه </a:t>
            </a:r>
            <a:endParaRPr lang="ar-EG" dirty="0"/>
          </a:p>
        </p:txBody>
      </p:sp>
    </p:spTree>
    <p:extLst>
      <p:ext uri="{BB962C8B-B14F-4D97-AF65-F5344CB8AC3E}">
        <p14:creationId xmlns:p14="http://schemas.microsoft.com/office/powerpoint/2010/main" val="1364805051"/>
      </p:ext>
    </p:extLst>
  </p:cSld>
  <p:clrMapOvr>
    <a:masterClrMapping/>
  </p:clrMapOvr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135</TotalTime>
  <Words>911</Words>
  <Application>Microsoft Office PowerPoint</Application>
  <PresentationFormat>مخصص</PresentationFormat>
  <Paragraphs>30</Paragraphs>
  <Slides>12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12</vt:i4>
      </vt:variant>
    </vt:vector>
  </HeadingPairs>
  <TitlesOfParts>
    <vt:vector size="13" baseType="lpstr">
      <vt:lpstr>نسق Office</vt:lpstr>
      <vt:lpstr>محاضرات</vt:lpstr>
      <vt:lpstr>الفصل الأول </vt:lpstr>
      <vt:lpstr>توغل الأمير هارون الرشيد في الأراضي البيزنطية عام 165هـ / 782م 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محاضرات</dc:title>
  <dc:creator>Windows User</dc:creator>
  <cp:lastModifiedBy>dr_ayman</cp:lastModifiedBy>
  <cp:revision>59</cp:revision>
  <dcterms:created xsi:type="dcterms:W3CDTF">2019-03-07T08:20:26Z</dcterms:created>
  <dcterms:modified xsi:type="dcterms:W3CDTF">2020-03-30T14:10:27Z</dcterms:modified>
</cp:coreProperties>
</file>