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7" d="100"/>
          <a:sy n="87" d="100"/>
        </p:scale>
        <p:origin x="-65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B8ABB09-4A1D-463E-8065-109CC2B7EFAA}" type="datetimeFigureOut">
              <a:rPr lang="ar-SA" smtClean="0"/>
              <a:pPr/>
              <a:t>17/06/1439</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17/06/1439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1B8ABB09-4A1D-463E-8065-109CC2B7EFAA}" type="datetimeFigureOut">
              <a:rPr lang="ar-SA" smtClean="0"/>
              <a:pPr/>
              <a:t>17/06/1439</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17/06/1439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pPr/>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B8ABB09-4A1D-463E-8065-109CC2B7EFAA}" type="datetimeFigureOut">
              <a:rPr lang="ar-SA" smtClean="0"/>
              <a:pPr/>
              <a:t>17/06/1439</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B34F065-1154-456A-91E3-76DE8E75E17B}" type="slidenum">
              <a:rPr lang="ar-SA" smtClean="0"/>
              <a:pPr/>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1B8ABB09-4A1D-463E-8065-109CC2B7EFAA}" type="datetimeFigureOut">
              <a:rPr lang="ar-SA" smtClean="0"/>
              <a:pPr/>
              <a:t>17/06/1439</a:t>
            </a:fld>
            <a:endParaRPr lang="ar-SA"/>
          </a:p>
        </p:txBody>
      </p:sp>
      <p:sp>
        <p:nvSpPr>
          <p:cNvPr id="10" name="عنصر نائب لرقم الشريحة 9"/>
          <p:cNvSpPr>
            <a:spLocks noGrp="1"/>
          </p:cNvSpPr>
          <p:nvPr>
            <p:ph type="sldNum" sz="quarter" idx="16"/>
          </p:nvPr>
        </p:nvSpPr>
        <p:spPr/>
        <p:txBody>
          <a:bodyPr rtlCol="0"/>
          <a:lstStyle/>
          <a:p>
            <a:fld id="{0B34F065-1154-456A-91E3-76DE8E75E17B}" type="slidenum">
              <a:rPr lang="ar-SA" smtClean="0"/>
              <a:pPr/>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1B8ABB09-4A1D-463E-8065-109CC2B7EFAA}" type="datetimeFigureOut">
              <a:rPr lang="ar-SA" smtClean="0"/>
              <a:pPr/>
              <a:t>17/06/1439</a:t>
            </a:fld>
            <a:endParaRPr lang="ar-SA"/>
          </a:p>
        </p:txBody>
      </p:sp>
      <p:sp>
        <p:nvSpPr>
          <p:cNvPr id="12" name="عنصر نائب لرقم الشريحة 11"/>
          <p:cNvSpPr>
            <a:spLocks noGrp="1"/>
          </p:cNvSpPr>
          <p:nvPr>
            <p:ph type="sldNum" sz="quarter" idx="16"/>
          </p:nvPr>
        </p:nvSpPr>
        <p:spPr/>
        <p:txBody>
          <a:bodyPr rtlCol="0"/>
          <a:lstStyle/>
          <a:p>
            <a:fld id="{0B34F065-1154-456A-91E3-76DE8E75E17B}" type="slidenum">
              <a:rPr lang="ar-SA" smtClean="0"/>
              <a:pPr/>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17/06/1439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17/06/1439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17/06/1439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pPr/>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1B8ABB09-4A1D-463E-8065-109CC2B7EFAA}" type="datetimeFigureOut">
              <a:rPr lang="ar-SA" smtClean="0"/>
              <a:pPr/>
              <a:t>17/06/1439</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0B34F065-1154-456A-91E3-76DE8E75E17B}" type="slidenum">
              <a:rPr lang="ar-SA" smtClean="0"/>
              <a:pPr/>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B8ABB09-4A1D-463E-8065-109CC2B7EFAA}" type="datetimeFigureOut">
              <a:rPr lang="ar-SA" smtClean="0"/>
              <a:pPr/>
              <a:t>17/06/1439</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eg/imgres?imgurl=http://www.egy-mhe.gov.eg/logo_univs/banha.jpg&amp;imgrefurl=http://www.egy-mhe.gov.eg/univ_map.asp&amp;usg=__jlY3cD1o8-XJYoYuTuFsgLjFhnU=&amp;h=1602&amp;w=2346&amp;sz=534&amp;hl=ar&amp;start=2&amp;tbnid=0ycbrkCYz9ZGxM:&amp;tbnh=102&amp;tbnw=150&amp;prev=/images?q=%D8%B4%D8%B9%D8%A7%D8%B1+%D8%AC%D8%A7%D9%85%D8%B9%D8%A9+%D8%A8%D9%86%D9%87%D8%A7&amp;gbv=2&amp;hl=ar&amp;sa=G" TargetMode="External"/><Relationship Id="rId1" Type="http://schemas.openxmlformats.org/officeDocument/2006/relationships/slideLayout" Target="../slideLayouts/slideLayout1.xml"/><Relationship Id="rId4" Type="http://schemas.openxmlformats.org/officeDocument/2006/relationships/image" Target="http://tbn3.google.com/images?q=tbn:0ycbrkCYz9ZGxM:http://www.egy-mhe.gov.eg/logo_univs/banha.jp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2204864"/>
            <a:ext cx="7772400" cy="2736304"/>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r"/>
            <a:r>
              <a:rPr lang="ar-EG" dirty="0" smtClean="0"/>
              <a:t>محاضرات في الحضارة الاسلامية </a:t>
            </a:r>
            <a:br>
              <a:rPr lang="ar-EG" dirty="0" smtClean="0"/>
            </a:br>
            <a:r>
              <a:rPr lang="ar-EG" dirty="0" smtClean="0"/>
              <a:t>الفرقة </a:t>
            </a:r>
            <a:r>
              <a:rPr lang="ar-EG" dirty="0" err="1" smtClean="0"/>
              <a:t>الرابعة </a:t>
            </a:r>
            <a:r>
              <a:rPr lang="ar-EG" dirty="0" smtClean="0"/>
              <a:t>– قسم التاريخ </a:t>
            </a:r>
            <a:br>
              <a:rPr lang="ar-EG" dirty="0" smtClean="0"/>
            </a:br>
            <a:r>
              <a:rPr lang="ar-EG" dirty="0" smtClean="0"/>
              <a:t>المحاضرة </a:t>
            </a:r>
            <a:r>
              <a:rPr lang="ar-EG" dirty="0" smtClean="0"/>
              <a:t>الثالثة </a:t>
            </a:r>
            <a:r>
              <a:rPr lang="ar-EG" dirty="0" smtClean="0"/>
              <a:t/>
            </a:r>
            <a:br>
              <a:rPr lang="ar-EG" dirty="0" smtClean="0"/>
            </a:br>
            <a:endParaRPr lang="ar-EG" dirty="0"/>
          </a:p>
        </p:txBody>
      </p:sp>
      <p:sp>
        <p:nvSpPr>
          <p:cNvPr id="3" name="عنوان فرعي 2"/>
          <p:cNvSpPr>
            <a:spLocks noGrp="1"/>
          </p:cNvSpPr>
          <p:nvPr>
            <p:ph type="subTitle" idx="1"/>
          </p:nvPr>
        </p:nvSpPr>
        <p:spPr/>
        <p:style>
          <a:lnRef idx="3">
            <a:schemeClr val="lt1"/>
          </a:lnRef>
          <a:fillRef idx="1">
            <a:schemeClr val="accent3"/>
          </a:fillRef>
          <a:effectRef idx="1">
            <a:schemeClr val="accent3"/>
          </a:effectRef>
          <a:fontRef idx="minor">
            <a:schemeClr val="lt1"/>
          </a:fontRef>
        </p:style>
        <p:txBody>
          <a:bodyPr/>
          <a:lstStyle/>
          <a:p>
            <a:pPr algn="r"/>
            <a:r>
              <a:rPr lang="ar-EG" dirty="0" smtClean="0"/>
              <a:t>النظام المالي </a:t>
            </a:r>
            <a:endParaRPr lang="ar-EG" dirty="0"/>
          </a:p>
        </p:txBody>
      </p:sp>
      <p:pic>
        <p:nvPicPr>
          <p:cNvPr id="4" name="Picture 2" descr="http://tbn3.google.com/images?q=tbn:0ycbrkCYz9ZGxM:http://www.egy-mhe.gov.eg/logo_univs/banha.jpg">
            <a:hlinkClick r:id="rId2"/>
          </p:cNvPr>
          <p:cNvPicPr/>
          <p:nvPr/>
        </p:nvPicPr>
        <p:blipFill>
          <a:blip r:embed="rId3" r:link="rId4" cstate="print"/>
          <a:srcRect/>
          <a:stretch>
            <a:fillRect/>
          </a:stretch>
        </p:blipFill>
        <p:spPr bwMode="auto">
          <a:xfrm>
            <a:off x="7020272" y="332656"/>
            <a:ext cx="1028700" cy="676275"/>
          </a:xfrm>
          <a:prstGeom prst="rect">
            <a:avLst/>
          </a:prstGeom>
          <a:noFill/>
          <a:ln w="9525">
            <a:noFill/>
            <a:miter lim="800000"/>
            <a:headEnd/>
            <a:tailEnd/>
          </a:ln>
        </p:spPr>
      </p:pic>
      <p:sp>
        <p:nvSpPr>
          <p:cNvPr id="5" name="Subtitle 2"/>
          <p:cNvSpPr txBox="1">
            <a:spLocks/>
          </p:cNvSpPr>
          <p:nvPr/>
        </p:nvSpPr>
        <p:spPr bwMode="auto">
          <a:xfrm>
            <a:off x="1331640" y="332656"/>
            <a:ext cx="2520280" cy="792088"/>
          </a:xfrm>
          <a:prstGeom prst="rect">
            <a:avLst/>
          </a:prstGeom>
          <a:ln>
            <a:noFill/>
            <a:headEnd/>
            <a:tailEnd/>
          </a:ln>
          <a:effectLst>
            <a:outerShdw blurRad="50800" dist="38100" dir="5400000" algn="t"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vert="horz" lIns="91440" tIns="45720" rIns="91440" bIns="45720" rtlCol="1" anchor="ctr">
            <a:normAutofit/>
          </a:bodyPr>
          <a:lstStyle>
            <a:defPPr>
              <a:defRPr lang="en-US"/>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r" defTabSz="914400" rtl="1" eaLnBrk="1" latinLnBrk="0" hangingPunct="1">
              <a:defRPr kern="1200">
                <a:solidFill>
                  <a:schemeClr val="lt1"/>
                </a:solidFill>
                <a:latin typeface="+mn-lt"/>
                <a:ea typeface="+mn-ea"/>
                <a:cs typeface="+mn-cs"/>
              </a:defRPr>
            </a:lvl6pPr>
            <a:lvl7pPr marL="2743200" algn="r" defTabSz="914400" rtl="1" eaLnBrk="1" latinLnBrk="0" hangingPunct="1">
              <a:defRPr kern="1200">
                <a:solidFill>
                  <a:schemeClr val="lt1"/>
                </a:solidFill>
                <a:latin typeface="+mn-lt"/>
                <a:ea typeface="+mn-ea"/>
                <a:cs typeface="+mn-cs"/>
              </a:defRPr>
            </a:lvl7pPr>
            <a:lvl8pPr marL="3200400" algn="r" defTabSz="914400" rtl="1" eaLnBrk="1" latinLnBrk="0" hangingPunct="1">
              <a:defRPr kern="1200">
                <a:solidFill>
                  <a:schemeClr val="lt1"/>
                </a:solidFill>
                <a:latin typeface="+mn-lt"/>
                <a:ea typeface="+mn-ea"/>
                <a:cs typeface="+mn-cs"/>
              </a:defRPr>
            </a:lvl8pPr>
            <a:lvl9pPr marL="3657600" algn="r" defTabSz="914400" rtl="1" eaLnBrk="1" latinLnBrk="0" hangingPunct="1">
              <a:defRPr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defRPr/>
            </a:pPr>
            <a:r>
              <a:rPr kumimoji="0" lang="ar-EG" sz="2600" b="0" i="0" u="none" strike="noStrike" kern="1200" cap="none" spc="0" normalizeH="0" baseline="0" noProof="0" smtClean="0">
                <a:ln>
                  <a:noFill/>
                </a:ln>
                <a:solidFill>
                  <a:srgbClr val="FFFF00"/>
                </a:solidFill>
                <a:effectLst/>
                <a:uLnTx/>
                <a:uFillTx/>
                <a:latin typeface="ae_AlMateen" pitchFamily="2" charset="-78"/>
                <a:ea typeface="+mn-ea"/>
                <a:cs typeface="ae_AlMateen" pitchFamily="2" charset="-78"/>
              </a:rPr>
              <a:t>كلية الأداب</a:t>
            </a:r>
            <a:endParaRPr kumimoji="0" lang="en-US" sz="2600" b="0" i="0" u="none" strike="noStrike" kern="1200" cap="none" spc="0" normalizeH="0" baseline="0" noProof="0" dirty="0">
              <a:ln>
                <a:noFill/>
              </a:ln>
              <a:solidFill>
                <a:srgbClr val="FFFF00"/>
              </a:solidFill>
              <a:effectLst/>
              <a:uLnTx/>
              <a:uFillTx/>
              <a:latin typeface="ae_AlMateen" pitchFamily="2" charset="-78"/>
              <a:ea typeface="+mn-ea"/>
              <a:cs typeface="ae_AlMateen"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normAutofit fontScale="92500"/>
          </a:bodyPr>
          <a:lstStyle/>
          <a:p>
            <a:r>
              <a:rPr lang="ar-EG" dirty="0" smtClean="0"/>
              <a:t>عليهم، نتيجة لحياء عثمان الشديد امتلك بن أمية الأموال </a:t>
            </a:r>
            <a:r>
              <a:rPr lang="ar-EG" dirty="0" err="1" smtClean="0"/>
              <a:t>الطائلة</a:t>
            </a:r>
            <a:r>
              <a:rPr lang="ar-EG" dirty="0" smtClean="0"/>
              <a:t> بعد أن كثرة الغنائم في عهد عثمان فنجد غنائم أفريقية سنة 28 هــ التي بلغت مليوني وخمسمائة دينار يعطى خمسها لمروان بن الحكم وزوجه أبنته، وهذا الخمس من حقوق بيت المال الأمر الذي ألب العديد من الناس على عثمان رحمه الله وأودى بمقتله في الفتنة الكبرى سنة </a:t>
            </a:r>
            <a:r>
              <a:rPr lang="ar-EG" dirty="0" err="1" smtClean="0"/>
              <a:t>35هـ.</a:t>
            </a:r>
            <a:endParaRPr lang="en-US" dirty="0" smtClean="0"/>
          </a:p>
          <a:p>
            <a:r>
              <a:rPr lang="ar-EG" dirty="0" smtClean="0"/>
              <a:t> وبعد تولى الإمام على بن أبي طالب الخلافة سنة </a:t>
            </a:r>
            <a:r>
              <a:rPr lang="ar-EG" dirty="0" err="1" smtClean="0"/>
              <a:t>35هـ</a:t>
            </a:r>
            <a:r>
              <a:rPr lang="ar-EG" dirty="0" smtClean="0"/>
              <a:t>، كانت الدولة الإسلامية في حالة فتنة وصراعات وانقسم المسلمون فيما بينهم، غير أن الثابت تاريخياً بأن الإمام على بن  طالب، كانت سياسة المالية أقرب إلي سياسة عمر بن الخطاب التي أقرها </a:t>
            </a:r>
            <a:r>
              <a:rPr lang="ar-EG" dirty="0" err="1" smtClean="0"/>
              <a:t>للمسلمين...</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u="sng" dirty="0" smtClean="0"/>
              <a:t>* أهم موارد بيت المال في الدولة الإسلامية:</a:t>
            </a:r>
            <a:r>
              <a:rPr lang="en-US" dirty="0" smtClean="0"/>
              <a:t/>
            </a:r>
            <a:br>
              <a:rPr lang="en-US" dirty="0" smtClean="0"/>
            </a:br>
            <a:r>
              <a:rPr lang="ar-EG" b="1" u="sng" dirty="0" smtClean="0"/>
              <a:t>(1) الزكاة:</a:t>
            </a:r>
            <a:r>
              <a:rPr lang="en-US" dirty="0" smtClean="0"/>
              <a:t/>
            </a:r>
            <a:br>
              <a:rPr lang="en-US" dirty="0" smtClean="0"/>
            </a:br>
            <a:endParaRPr lang="ar-EG" dirty="0"/>
          </a:p>
        </p:txBody>
      </p:sp>
      <p:sp>
        <p:nvSpPr>
          <p:cNvPr id="3" name="عنصر نائب للمحتوى 2"/>
          <p:cNvSpPr>
            <a:spLocks noGrp="1"/>
          </p:cNvSpPr>
          <p:nvPr>
            <p:ph sz="quarter" idx="1"/>
          </p:nvPr>
        </p:nvSpPr>
        <p:spPr/>
        <p:txBody>
          <a:bodyPr>
            <a:normAutofit fontScale="92500" lnSpcReduction="20000"/>
          </a:bodyPr>
          <a:lstStyle/>
          <a:p>
            <a:r>
              <a:rPr lang="ar-EG" b="1" u="sng" dirty="0" smtClean="0"/>
              <a:t>* أهم موارد بيت المال في الدولة الإسلامية:</a:t>
            </a:r>
            <a:endParaRPr lang="en-US" dirty="0" smtClean="0"/>
          </a:p>
          <a:p>
            <a:r>
              <a:rPr lang="ar-EG" b="1" u="sng" dirty="0" smtClean="0"/>
              <a:t>(1) الزكاة:</a:t>
            </a:r>
            <a:endParaRPr lang="en-US" dirty="0" smtClean="0"/>
          </a:p>
          <a:p>
            <a:r>
              <a:rPr lang="ar-EG" dirty="0" smtClean="0"/>
              <a:t>تعتبر الزكاة هي أول ضريبة فرضت في الإسلام على الأغنياء اتجاه الفقراء حتى لا يبقى في المجتمع فقير معدم وكانت في أول الأمر صدقة اختيارية غير محددة الأنصبة، فيقول الله عز </a:t>
            </a:r>
            <a:r>
              <a:rPr lang="ar-EG" dirty="0" err="1" smtClean="0"/>
              <a:t>وجل</a:t>
            </a:r>
            <a:r>
              <a:rPr lang="ar-EG" i="1" dirty="0" err="1" smtClean="0"/>
              <a:t> "</a:t>
            </a:r>
            <a:r>
              <a:rPr lang="ar-SA" i="1" dirty="0" smtClean="0"/>
              <a:t>خُذْ مِنْ أَمْوَالِهِمْ صَدَقَةً تُطَهِّرُهُمْ وَتُزَكِّيهِم </a:t>
            </a:r>
            <a:r>
              <a:rPr lang="ar-SA" i="1" dirty="0" err="1" smtClean="0"/>
              <a:t>بِهَا</a:t>
            </a:r>
            <a:r>
              <a:rPr lang="ar-SA" i="1" dirty="0" smtClean="0"/>
              <a:t> وَصَلِّ عَلَيْهِمْ إِنَّ صَلاَتَكَ سَكَنٌ لَّهُمْ" وقوله </a:t>
            </a:r>
            <a:r>
              <a:rPr lang="ar-SA" i="1" dirty="0" err="1" smtClean="0"/>
              <a:t>تعالى </a:t>
            </a:r>
            <a:r>
              <a:rPr lang="ar-SA" i="1" dirty="0" smtClean="0"/>
              <a:t>"وَالَّذِينَ فِي أَمْوَالِهِمْ حَقٌّ مَعْلُومٌ لِلسَّائِلِ </a:t>
            </a:r>
            <a:r>
              <a:rPr lang="ar-SA" i="1" dirty="0" err="1" smtClean="0"/>
              <a:t>وَالْمَحْرُومِ".</a:t>
            </a:r>
            <a:r>
              <a:rPr lang="ar-SA" i="1" dirty="0" smtClean="0"/>
              <a:t> </a:t>
            </a:r>
            <a:endParaRPr lang="en-US" dirty="0" smtClean="0"/>
          </a:p>
          <a:p>
            <a:r>
              <a:rPr lang="ar-SA" i="1" dirty="0" smtClean="0"/>
              <a:t>والزكاة مأخوذة من زكى </a:t>
            </a:r>
            <a:r>
              <a:rPr lang="ar-SA" i="1" dirty="0" err="1" smtClean="0"/>
              <a:t>أي </a:t>
            </a:r>
            <a:r>
              <a:rPr lang="ar-SA" i="1" dirty="0" smtClean="0"/>
              <a:t>"نمي" إذا أن الزكاة تنمو بالبركة، وتزداد وقيل أصلها الثناء الجميل وقيل أنها اشتقت من الطهارة أو التطهير، فهي حق جعله الله للمساكين.</a:t>
            </a:r>
            <a:endParaRPr lang="en-US" dirty="0" smtClean="0"/>
          </a:p>
          <a:p>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lstStyle/>
          <a:p>
            <a:r>
              <a:rPr lang="ar-SA" i="1" dirty="0" smtClean="0"/>
              <a:t>ويقول </a:t>
            </a:r>
            <a:r>
              <a:rPr lang="ar-SA" i="1" dirty="0" err="1" smtClean="0"/>
              <a:t>القرطبي </a:t>
            </a:r>
            <a:r>
              <a:rPr lang="ar-SA" i="1" dirty="0" smtClean="0"/>
              <a:t>"إنما الزكاة مأخوذة من زكاة الشيء يزكو إذا نمي، وازداد، يقال زكاة الزرع والماء يزكو إذا كثر وزاد، وقيل الزكاة مأخوذة من التطهير، فكأن الخارج من المال يطهر من تبعه </a:t>
            </a:r>
            <a:r>
              <a:rPr lang="ar-SA" i="1" dirty="0" err="1" smtClean="0"/>
              <a:t>وهوالحق</a:t>
            </a:r>
            <a:r>
              <a:rPr lang="ar-SA" i="1" dirty="0" smtClean="0"/>
              <a:t> الذي جعله الله للمساكين"</a:t>
            </a:r>
            <a:endParaRPr lang="en-US" dirty="0" smtClean="0"/>
          </a:p>
          <a:p>
            <a:r>
              <a:rPr lang="ar-SA" b="1" i="1" dirty="0" smtClean="0"/>
              <a:t>* ويشترط لإخراج الزكاة شرطان هما:</a:t>
            </a:r>
            <a:endParaRPr lang="en-US" dirty="0" smtClean="0"/>
          </a:p>
          <a:p>
            <a:pPr lvl="0"/>
            <a:r>
              <a:rPr lang="ar-SA" i="1" dirty="0" smtClean="0"/>
              <a:t>ملك النصاب الذي يختلف باختلاف الأنواع المذكورة.</a:t>
            </a:r>
            <a:endParaRPr lang="en-US" dirty="0" smtClean="0"/>
          </a:p>
          <a:p>
            <a:pPr lvl="0"/>
            <a:r>
              <a:rPr lang="ar-SA" i="1" dirty="0" smtClean="0"/>
              <a:t>مرور عام على ملكية هذه الأشياء ليطهر الغنى بالزكاة ماله الذي حفظه الله عليه أو أزاده له.</a:t>
            </a:r>
            <a:endParaRPr lang="en-US" dirty="0" smtClean="0"/>
          </a:p>
          <a:p>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normAutofit fontScale="77500" lnSpcReduction="20000"/>
          </a:bodyPr>
          <a:lstStyle/>
          <a:p>
            <a:r>
              <a:rPr lang="ar-SA" b="1" i="1" dirty="0" smtClean="0"/>
              <a:t>* وقد حدد الفقهاء أوجه الزكاة بقولهم:</a:t>
            </a:r>
            <a:endParaRPr lang="en-US" dirty="0" smtClean="0"/>
          </a:p>
          <a:p>
            <a:pPr lvl="0"/>
            <a:r>
              <a:rPr lang="ar-SA" b="1" i="1" u="sng" dirty="0" smtClean="0"/>
              <a:t>زكاة النقد</a:t>
            </a:r>
            <a:r>
              <a:rPr lang="ar-SA" i="1" dirty="0" smtClean="0"/>
              <a:t>: وتعنى الذهب والفضة والأوراق المالية المتداولة المقيدة مالاً سواء كانت نحاسية أو غيرها فكلها مال تجب فيه الزكاة، وحددوا نصاب </a:t>
            </a:r>
            <a:r>
              <a:rPr lang="ar-SA" i="1" dirty="0" err="1" smtClean="0"/>
              <a:t>الذهب </a:t>
            </a:r>
            <a:r>
              <a:rPr lang="ar-SA" i="1" dirty="0" smtClean="0"/>
              <a:t>(عشرون مثقالاً، والمثقال يساوى بالعملة </a:t>
            </a:r>
            <a:r>
              <a:rPr lang="ar-SA" i="1" dirty="0" err="1" smtClean="0"/>
              <a:t>المصرية </a:t>
            </a:r>
            <a:r>
              <a:rPr lang="ar-SA" i="1" dirty="0" smtClean="0"/>
              <a:t>(51 قرشاً تقريباً)، ونصاب </a:t>
            </a:r>
            <a:r>
              <a:rPr lang="ar-SA" i="1" dirty="0" err="1" smtClean="0"/>
              <a:t>الفضة </a:t>
            </a:r>
            <a:r>
              <a:rPr lang="ar-SA" i="1" dirty="0" smtClean="0"/>
              <a:t>(مائتا </a:t>
            </a:r>
            <a:r>
              <a:rPr lang="ar-SA" i="1" dirty="0" err="1" smtClean="0"/>
              <a:t>درهم </a:t>
            </a:r>
            <a:r>
              <a:rPr lang="ar-SA" i="1" dirty="0" smtClean="0"/>
              <a:t>(والدرهم يساوى أربعة قروش) وإذا بلغ هذا النصاب العام وجب على المالك لهذه الأموال من الذهب والفضة إخراج ربع العشر.</a:t>
            </a:r>
            <a:endParaRPr lang="en-US" dirty="0" smtClean="0"/>
          </a:p>
          <a:p>
            <a:pPr lvl="0"/>
            <a:r>
              <a:rPr lang="ar-SA" b="1" i="1" u="sng" dirty="0" smtClean="0"/>
              <a:t>زكاة </a:t>
            </a:r>
            <a:r>
              <a:rPr lang="ar-SA" b="1" i="1" u="sng" dirty="0" err="1" smtClean="0"/>
              <a:t>السوائم:</a:t>
            </a:r>
            <a:endParaRPr lang="en-US" dirty="0" smtClean="0"/>
          </a:p>
          <a:p>
            <a:r>
              <a:rPr lang="ar-SA" i="1" dirty="0" smtClean="0"/>
              <a:t>وهي الإبل والغنم، فأول نصاب الإبل خمس وفيها شاة، وهكذا  في كل خمس شاة، فإذا بلغت خمساً وعشرين ففيها بنت </a:t>
            </a:r>
            <a:r>
              <a:rPr lang="ar-SA" i="1" dirty="0" err="1" smtClean="0"/>
              <a:t>مخاض </a:t>
            </a:r>
            <a:r>
              <a:rPr lang="ar-SA" i="1" dirty="0" smtClean="0"/>
              <a:t>– هي ما أتمت السنتين ودخلت في الثالثة- أما زكاة البقر والجاموس ففي كل ثلاثين تبيع، وفي كل أربعين للمسنة، أما نصاب </a:t>
            </a:r>
            <a:r>
              <a:rPr lang="ar-SA" i="1" dirty="0" err="1" smtClean="0"/>
              <a:t>الغنم </a:t>
            </a:r>
            <a:r>
              <a:rPr lang="ar-SA" i="1" dirty="0" smtClean="0"/>
              <a:t>(ضأناً ومعزاً) فهي لكل أربعين شاة وفي كل مائة وإحدى وعشرين شاتان، ولا توجد زكاة على الخيل والبغال </a:t>
            </a:r>
            <a:r>
              <a:rPr lang="ar-SA" i="1" dirty="0" err="1" smtClean="0"/>
              <a:t>والحمير....</a:t>
            </a:r>
            <a:endParaRPr lang="en-US" dirty="0" smtClean="0"/>
          </a:p>
          <a:p>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lstStyle/>
          <a:p>
            <a:pPr lvl="0"/>
            <a:r>
              <a:rPr lang="ar-SA" b="1" i="1" u="sng" dirty="0" smtClean="0"/>
              <a:t>زكاة أموال التجارة:</a:t>
            </a:r>
            <a:endParaRPr lang="en-US" dirty="0" smtClean="0"/>
          </a:p>
          <a:p>
            <a:r>
              <a:rPr lang="ar-SA" i="1" dirty="0" smtClean="0"/>
              <a:t>وهي ما تعرف </a:t>
            </a:r>
            <a:r>
              <a:rPr lang="ar-SA" i="1" dirty="0" err="1" smtClean="0"/>
              <a:t>باسم </a:t>
            </a:r>
            <a:r>
              <a:rPr lang="ar-SA" i="1" dirty="0" smtClean="0"/>
              <a:t>(العروض) وهي على ما يقول الفقهاء، لكل شيء اشتراه الإنسان ونواه للتجارة، ومر عليه الحول فيقوم بدفع زكاته ربع العشر شريطة أن تبلغ قيمتها نصاباً من الذهب </a:t>
            </a:r>
            <a:r>
              <a:rPr lang="ar-SA" i="1" dirty="0" err="1" smtClean="0"/>
              <a:t>والفضة...</a:t>
            </a:r>
            <a:endParaRPr lang="en-US" dirty="0" smtClean="0"/>
          </a:p>
          <a:p>
            <a:endParaRPr lang="ar-E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normAutofit fontScale="77500" lnSpcReduction="20000"/>
          </a:bodyPr>
          <a:lstStyle/>
          <a:p>
            <a:pPr lvl="0"/>
            <a:r>
              <a:rPr lang="ar-SA" b="1" i="1" u="sng" dirty="0" smtClean="0"/>
              <a:t>زكاة المعدن والركائز:</a:t>
            </a:r>
            <a:r>
              <a:rPr lang="ar-SA" i="1" dirty="0" smtClean="0"/>
              <a:t> وهو أما معدن أو مال وجد تحت الأرض، مما ركزه الله في الأرض، مما لم يصنعه أحد من </a:t>
            </a:r>
            <a:r>
              <a:rPr lang="ar-SA" i="1" dirty="0" err="1" smtClean="0"/>
              <a:t>البشر </a:t>
            </a:r>
            <a:r>
              <a:rPr lang="ar-SA" i="1" dirty="0" smtClean="0"/>
              <a:t>– فالمال المدفون فيه الخمس، وأما ما وجد من معادن تحت الأرض فيأخذ عليها ربع العشر.</a:t>
            </a:r>
            <a:endParaRPr lang="en-US" dirty="0" smtClean="0"/>
          </a:p>
          <a:p>
            <a:pPr lvl="0"/>
            <a:r>
              <a:rPr lang="ar-SA" b="1" i="1" u="sng" dirty="0" smtClean="0"/>
              <a:t>زكاة الزرع والثمار:</a:t>
            </a:r>
            <a:endParaRPr lang="en-US" dirty="0" smtClean="0"/>
          </a:p>
          <a:p>
            <a:r>
              <a:rPr lang="ar-SA" i="1" dirty="0" smtClean="0"/>
              <a:t>وهنا يميز الفقهاء بين الأرض التي تسقى بالمطر، والأرض التي تسقى عن طريق المصارف حيث أوجبوا العشر للأرض التي تسقى بالمطر، ونصف العشر للأرض التي تسقى عن طريق المصارف ومضخات رفع الماء </a:t>
            </a:r>
            <a:r>
              <a:rPr lang="ar-SA" i="1" dirty="0" err="1" smtClean="0"/>
              <a:t>للأرض....</a:t>
            </a:r>
            <a:endParaRPr lang="en-US" dirty="0" smtClean="0"/>
          </a:p>
          <a:p>
            <a:r>
              <a:rPr lang="ar-EG" b="1" u="sng" dirty="0" smtClean="0"/>
              <a:t>* وعن أوجه أنفاق الزكاة:</a:t>
            </a:r>
            <a:endParaRPr lang="en-US" dirty="0" smtClean="0"/>
          </a:p>
          <a:p>
            <a:r>
              <a:rPr lang="ar-EG" dirty="0" smtClean="0"/>
              <a:t>فقد حددها الله عز وجل في قوله </a:t>
            </a:r>
            <a:r>
              <a:rPr lang="ar-EG" dirty="0" err="1" smtClean="0"/>
              <a:t>تعالى </a:t>
            </a:r>
            <a:r>
              <a:rPr lang="ar-EG" i="1" dirty="0" err="1" smtClean="0"/>
              <a:t>"</a:t>
            </a:r>
            <a:r>
              <a:rPr lang="ar-SA" i="1" dirty="0" smtClean="0"/>
              <a:t>إِنَّمَا الصَّدَقَاتُ لِلْفُقَرَاءِ</a:t>
            </a:r>
            <a:r>
              <a:rPr lang="ar-SA" dirty="0" smtClean="0"/>
              <a:t> وَالْمَسَاكِينِ وَالْعَامِلِينَ عَلَيْهَا وَالْمُؤَلَّفَةِ قُلُوبُهُمْ وَفِي الرِّقَابِ وَالْغَارِمِينَ وَفِي سَبِيلِ اللَّهِ وَابْنِ السَّبِيلِ فَرِيضَةً مِنَ اللَّهِ وَاللَّهُ عَلِيمٌ </a:t>
            </a:r>
            <a:r>
              <a:rPr lang="ar-SA" dirty="0" err="1" smtClean="0"/>
              <a:t>حَكِيمٌ".</a:t>
            </a:r>
            <a:endParaRPr lang="en-US" dirty="0" smtClean="0"/>
          </a:p>
          <a:p>
            <a:endParaRPr lang="ar-E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normAutofit fontScale="92500" lnSpcReduction="20000"/>
          </a:bodyPr>
          <a:lstStyle/>
          <a:p>
            <a:r>
              <a:rPr lang="ar-SA" dirty="0" smtClean="0"/>
              <a:t>* وقد كان للزكاة ديوان خاص </a:t>
            </a:r>
            <a:r>
              <a:rPr lang="ar-SA" dirty="0" err="1" smtClean="0"/>
              <a:t>بها</a:t>
            </a:r>
            <a:r>
              <a:rPr lang="ar-SA" dirty="0" smtClean="0"/>
              <a:t> في حاضرة الخلافة تتبعه فروع من سائر الولايات والبلدان حيث تم تقسيم بيت مال الزكاة </a:t>
            </a:r>
            <a:r>
              <a:rPr lang="ar-SA" b="1" dirty="0" smtClean="0"/>
              <a:t>إلي أربعة أقسام وهي:</a:t>
            </a:r>
            <a:endParaRPr lang="en-US" dirty="0" smtClean="0"/>
          </a:p>
          <a:p>
            <a:pPr lvl="0"/>
            <a:r>
              <a:rPr lang="ar-EG" b="1" dirty="0" smtClean="0"/>
              <a:t>بيت مال الزكاة:</a:t>
            </a:r>
            <a:r>
              <a:rPr lang="ar-EG" dirty="0" smtClean="0"/>
              <a:t> وتجبى حصيلتها بواسطة السعاه وتوزع على مصارفها حسب الحاجة إليها.</a:t>
            </a:r>
            <a:endParaRPr lang="en-US" dirty="0" smtClean="0"/>
          </a:p>
          <a:p>
            <a:pPr lvl="0"/>
            <a:r>
              <a:rPr lang="ar-EG" b="1" dirty="0" smtClean="0"/>
              <a:t>بيت مال الجزية والخراج:</a:t>
            </a:r>
            <a:r>
              <a:rPr lang="ar-EG" dirty="0" smtClean="0"/>
              <a:t> والجزية هي الضريبة التي تؤخذ من غير المسلمين، والخراج ضريبة الأرض الزراعية.</a:t>
            </a:r>
            <a:endParaRPr lang="en-US" dirty="0" smtClean="0"/>
          </a:p>
          <a:p>
            <a:pPr lvl="0"/>
            <a:r>
              <a:rPr lang="ar-EG" b="1" dirty="0" smtClean="0"/>
              <a:t>بيت مال الغنائم </a:t>
            </a:r>
            <a:r>
              <a:rPr lang="ar-EG" b="1" dirty="0" err="1" smtClean="0"/>
              <a:t>والركاز</a:t>
            </a:r>
            <a:r>
              <a:rPr lang="ar-EG" b="1" dirty="0" smtClean="0"/>
              <a:t>:</a:t>
            </a:r>
            <a:r>
              <a:rPr lang="ar-EG" dirty="0" smtClean="0"/>
              <a:t> ويصرف منه في المصارف المشروعة للزكاة.</a:t>
            </a:r>
            <a:endParaRPr lang="en-US" dirty="0" smtClean="0"/>
          </a:p>
          <a:p>
            <a:pPr lvl="0"/>
            <a:r>
              <a:rPr lang="ar-EG" b="1" dirty="0" smtClean="0"/>
              <a:t>بيت مال </a:t>
            </a:r>
            <a:r>
              <a:rPr lang="ar-EG" b="1" dirty="0" err="1" smtClean="0"/>
              <a:t>الضوائع</a:t>
            </a:r>
            <a:r>
              <a:rPr lang="ar-EG" b="1" dirty="0" smtClean="0"/>
              <a:t>:</a:t>
            </a:r>
            <a:r>
              <a:rPr lang="ar-EG" dirty="0" smtClean="0"/>
              <a:t> ويقصد </a:t>
            </a:r>
            <a:r>
              <a:rPr lang="ar-EG" dirty="0" err="1" smtClean="0"/>
              <a:t>بها</a:t>
            </a:r>
            <a:r>
              <a:rPr lang="ar-EG" dirty="0" smtClean="0"/>
              <a:t> الأموال التي لا يعرف لها مالك، ومنها الأموال التي لا وارث لها.</a:t>
            </a:r>
            <a:endParaRPr lang="en-US" dirty="0" smtClean="0"/>
          </a:p>
          <a:p>
            <a:endParaRPr lang="ar-E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lstStyle/>
          <a:p>
            <a:r>
              <a:rPr lang="ar-EG" b="1" dirty="0" smtClean="0"/>
              <a:t>* وقد فسر الفقهاء من تجوز عليهم الزكاة فقالوا:</a:t>
            </a:r>
            <a:endParaRPr lang="en-US" dirty="0" smtClean="0"/>
          </a:p>
          <a:p>
            <a:r>
              <a:rPr lang="ar-EG" b="1" u="sng" dirty="0" smtClean="0"/>
              <a:t>المؤلفة قلوبهم:</a:t>
            </a:r>
            <a:r>
              <a:rPr lang="ar-EG" u="sng" dirty="0" smtClean="0"/>
              <a:t> </a:t>
            </a:r>
            <a:r>
              <a:rPr lang="ar-EG" dirty="0" smtClean="0"/>
              <a:t>وهم الذين كانوا يقاومون الدين الإسلامي في بداية الدعوة، من الأقوياء واقتدت مرونة الإسلام استرضاءهم وتأليف قلوبهم النافرة بدفع سهم من الصدقة إليهم، ترغيباً لهم في اعتناق الدعوة، وقد ألغى هذا السهم في عهد الفاروق رضي الله عنه بموافقة علماء كبار </a:t>
            </a:r>
            <a:r>
              <a:rPr lang="ar-EG" dirty="0" err="1" smtClean="0"/>
              <a:t>الصحابة....</a:t>
            </a:r>
            <a:endParaRPr lang="en-US" dirty="0" smtClean="0"/>
          </a:p>
          <a:p>
            <a:r>
              <a:rPr lang="ar-EG" b="1" u="sng" dirty="0" smtClean="0"/>
              <a:t>* من هم في الرقاب:</a:t>
            </a:r>
            <a:endParaRPr lang="en-US" dirty="0" smtClean="0"/>
          </a:p>
          <a:p>
            <a:endParaRPr lang="ar-E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normAutofit lnSpcReduction="10000"/>
          </a:bodyPr>
          <a:lstStyle/>
          <a:p>
            <a:r>
              <a:rPr lang="ar-EG" dirty="0" smtClean="0"/>
              <a:t>ويقصد بهم العبيد الذين اتفقوا مع سادتهم على عتق رقابهم مقابل قدر من المال، وتحملت الدولة عنهم شيئا من وارد الزكاة لتحريرهم من العبودية.</a:t>
            </a:r>
            <a:endParaRPr lang="en-US" dirty="0" smtClean="0"/>
          </a:p>
          <a:p>
            <a:r>
              <a:rPr lang="ar-EG" b="1" u="sng" dirty="0" smtClean="0"/>
              <a:t>* والغارمون:</a:t>
            </a:r>
            <a:r>
              <a:rPr lang="ar-EG" dirty="0" smtClean="0"/>
              <a:t> وهم الفئة الذين عجزوا عن سداد ديونهم، فيصرف لهم من بيت المال ما يعينهم على الوفاء بديونهم.</a:t>
            </a:r>
            <a:endParaRPr lang="en-US" dirty="0" smtClean="0"/>
          </a:p>
          <a:p>
            <a:r>
              <a:rPr lang="ar-EG" b="1" u="sng" dirty="0" smtClean="0"/>
              <a:t>* وابن السبيل:</a:t>
            </a:r>
            <a:r>
              <a:rPr lang="ar-EG" dirty="0" smtClean="0"/>
              <a:t> ويقصد </a:t>
            </a:r>
            <a:r>
              <a:rPr lang="ar-EG" dirty="0" err="1" smtClean="0"/>
              <a:t>به</a:t>
            </a:r>
            <a:r>
              <a:rPr lang="ar-EG" dirty="0" smtClean="0"/>
              <a:t> المسافر ويعطى له من بيت مال المسلمين حتى لو كان من أثرياء قومه في بلده.</a:t>
            </a:r>
            <a:endParaRPr lang="en-US" dirty="0" smtClean="0"/>
          </a:p>
          <a:p>
            <a:r>
              <a:rPr lang="ar-EG" b="1" u="sng" dirty="0" smtClean="0"/>
              <a:t>* العاملين عليها:</a:t>
            </a:r>
            <a:r>
              <a:rPr lang="ar-EG" dirty="0" smtClean="0"/>
              <a:t> وهم جباة الزكاة فتصرف لهم الأجور من بيت مال المسلمين من الأموال الخاصة بالزكاة.</a:t>
            </a:r>
            <a:endParaRPr lang="en-US" dirty="0" smtClean="0"/>
          </a:p>
          <a:p>
            <a:endParaRPr lang="ar-E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u="sng" dirty="0" err="1" smtClean="0"/>
              <a:t>*</a:t>
            </a:r>
            <a:r>
              <a:rPr lang="ar-EG" b="1" u="sng" dirty="0" smtClean="0"/>
              <a:t>(2) الغنيمة:</a:t>
            </a:r>
            <a:r>
              <a:rPr lang="en-US" dirty="0" smtClean="0"/>
              <a:t/>
            </a:r>
            <a:br>
              <a:rPr lang="en-US" dirty="0" smtClean="0"/>
            </a:br>
            <a:endParaRPr lang="ar-EG" dirty="0"/>
          </a:p>
        </p:txBody>
      </p:sp>
      <p:sp>
        <p:nvSpPr>
          <p:cNvPr id="3" name="عنصر نائب للمحتوى 2"/>
          <p:cNvSpPr>
            <a:spLocks noGrp="1"/>
          </p:cNvSpPr>
          <p:nvPr>
            <p:ph sz="quarter" idx="1"/>
          </p:nvPr>
        </p:nvSpPr>
        <p:spPr/>
        <p:txBody>
          <a:bodyPr>
            <a:normAutofit fontScale="92500" lnSpcReduction="20000"/>
          </a:bodyPr>
          <a:lstStyle/>
          <a:p>
            <a:r>
              <a:rPr lang="ar-EG" b="1" u="sng" dirty="0" err="1" smtClean="0"/>
              <a:t>*</a:t>
            </a:r>
            <a:r>
              <a:rPr lang="ar-EG" b="1" u="sng" dirty="0" smtClean="0"/>
              <a:t>(2) الغنيمة:</a:t>
            </a:r>
            <a:endParaRPr lang="en-US" dirty="0" smtClean="0"/>
          </a:p>
          <a:p>
            <a:r>
              <a:rPr lang="ar-EG" dirty="0" smtClean="0"/>
              <a:t>وتعنى في </a:t>
            </a:r>
            <a:r>
              <a:rPr lang="ar-EG" dirty="0" err="1" smtClean="0"/>
              <a:t>اللغة </a:t>
            </a:r>
            <a:r>
              <a:rPr lang="ar-EG" dirty="0" smtClean="0"/>
              <a:t>(ما يناله الرجل من الجماعة)، وهي كل ما أصابه المسلمون من عساكر الكفار عن طريق الحرب، بمعنى ما ظفر </a:t>
            </a:r>
            <a:r>
              <a:rPr lang="ar-EG" dirty="0" err="1" smtClean="0"/>
              <a:t>به</a:t>
            </a:r>
            <a:r>
              <a:rPr lang="ar-EG" dirty="0" smtClean="0"/>
              <a:t> المؤمنون على وجه الغلبة والقهر، فبعد انتصار المسلمون يتم توزيع الغنيمة طبقاً لما أقرته الشريعة الإسلامية، كما في قوله </a:t>
            </a:r>
            <a:r>
              <a:rPr lang="ar-EG" dirty="0" err="1" smtClean="0"/>
              <a:t>تعال "</a:t>
            </a:r>
            <a:r>
              <a:rPr lang="ar-SA" i="1" dirty="0" smtClean="0"/>
              <a:t>وَاعْلَمُوا </a:t>
            </a:r>
            <a:r>
              <a:rPr lang="ar-SA" dirty="0" smtClean="0"/>
              <a:t>أَنَّمَا</a:t>
            </a:r>
            <a:r>
              <a:rPr lang="ar-SA" i="1" dirty="0" smtClean="0"/>
              <a:t> غَنِمْتُمْ مِنْ شَيْءٍ</a:t>
            </a:r>
            <a:r>
              <a:rPr lang="ar-SA" dirty="0" smtClean="0"/>
              <a:t> فَأَنَّ لِلَّهِ خُمُسَهُ وَلِلرَّسُولِ وَلِذِي الْقُرْبَىٰ وَالْيَتَامَىٰ وَالْمَسَاكِينِ وَابْنِ </a:t>
            </a:r>
            <a:r>
              <a:rPr lang="ar-SA" dirty="0" err="1" smtClean="0"/>
              <a:t>السبيل".</a:t>
            </a:r>
            <a:endParaRPr lang="en-US" dirty="0" smtClean="0"/>
          </a:p>
          <a:p>
            <a:r>
              <a:rPr lang="ar-SA" dirty="0" smtClean="0"/>
              <a:t>أما ما تبقى من شيء من الأخماس الأربعة فيكون ملكاً للغانمين،  وقد فاضل </a:t>
            </a:r>
            <a:r>
              <a:rPr lang="ar-SA" dirty="0" err="1" smtClean="0"/>
              <a:t>النبي </a:t>
            </a:r>
            <a:r>
              <a:rPr lang="ar-SA" dirty="0" smtClean="0"/>
              <a:t>(ص) بين الفارس والراجل، فقد يعطى الفارس ثلاثة أسهم والراجل سهماً واحداً، أو يعطى الفارس سهمين والراجل سهماً واحداً"</a:t>
            </a:r>
            <a:r>
              <a:rPr lang="ar-EG" dirty="0" err="1" smtClean="0"/>
              <a:t>.</a:t>
            </a:r>
            <a:endParaRPr lang="en-US" dirty="0" smtClean="0"/>
          </a:p>
          <a:p>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u="sng" dirty="0" smtClean="0"/>
              <a:t>* النظام المالي في الدولة الإسلامية</a:t>
            </a:r>
            <a:r>
              <a:rPr lang="en-US" dirty="0" smtClean="0"/>
              <a:t/>
            </a:r>
            <a:br>
              <a:rPr lang="en-US" dirty="0" smtClean="0"/>
            </a:br>
            <a:endParaRPr lang="ar-EG" dirty="0"/>
          </a:p>
        </p:txBody>
      </p:sp>
      <p:sp>
        <p:nvSpPr>
          <p:cNvPr id="3" name="عنصر نائب للمحتوى 2"/>
          <p:cNvSpPr>
            <a:spLocks noGrp="1"/>
          </p:cNvSpPr>
          <p:nvPr>
            <p:ph sz="quarter" idx="1"/>
          </p:nvPr>
        </p:nvSpPr>
        <p:spPr/>
        <p:txBody>
          <a:bodyPr>
            <a:normAutofit fontScale="85000" lnSpcReduction="20000"/>
          </a:bodyPr>
          <a:lstStyle/>
          <a:p>
            <a:r>
              <a:rPr lang="ar-EG" b="1" u="sng" dirty="0" smtClean="0"/>
              <a:t>* النظام المالي في الدولة الإسلامية</a:t>
            </a:r>
            <a:endParaRPr lang="en-US" dirty="0" smtClean="0"/>
          </a:p>
          <a:p>
            <a:r>
              <a:rPr lang="ar-EG" dirty="0" smtClean="0"/>
              <a:t>بعد أن نجح </a:t>
            </a:r>
            <a:r>
              <a:rPr lang="ar-EG" dirty="0" err="1" smtClean="0"/>
              <a:t>النبي ($</a:t>
            </a:r>
            <a:r>
              <a:rPr lang="ar-EG" dirty="0" smtClean="0"/>
              <a:t>) في تأسيس دولة الإسلام في المدينة، انطلقت تلك الدولة لتعم أرجاء شبه الجزيرة العربية، وخارجها، وكانت موارد بيت المال الذي أنشأه </a:t>
            </a:r>
            <a:r>
              <a:rPr lang="ar-EG" dirty="0" err="1" smtClean="0"/>
              <a:t>النبي ($</a:t>
            </a:r>
            <a:r>
              <a:rPr lang="ar-EG" dirty="0" smtClean="0"/>
              <a:t>) للمسلمين ينفق منه على الضعفاء والفقراء والمساكين، فقد حرص </a:t>
            </a:r>
            <a:r>
              <a:rPr lang="ar-EG" dirty="0" err="1" smtClean="0"/>
              <a:t>النبي ($</a:t>
            </a:r>
            <a:r>
              <a:rPr lang="ar-EG" dirty="0" smtClean="0"/>
              <a:t>) على إقامة العدل والمساواة بين المسلين لإزالة الفوارق الطبقية، وإزالة الحقد والكره من النفوس، فبعد أن هاجر المسلمون من مكة إلي المدينة تاركين </a:t>
            </a:r>
            <a:r>
              <a:rPr lang="ar-EG" dirty="0" err="1" smtClean="0"/>
              <a:t>دياراهم</a:t>
            </a:r>
            <a:r>
              <a:rPr lang="ar-EG" dirty="0" smtClean="0"/>
              <a:t> وأموالهم، عمل معظمهم في المدينة في الزراعة لتحصيل موارد رزقهم، وبعد أن فرض الله عز وجل الجهاد على المسلمين، تركوا الزراعة واتجهوا إلي القتال واعتمدوا على الغنائم التي يحصلون عليها من الحرب فشكلت الغنائم في البداية أكثر موارد المسلمين </a:t>
            </a:r>
            <a:r>
              <a:rPr lang="ar-EG" dirty="0" err="1" smtClean="0"/>
              <a:t>المالية...</a:t>
            </a:r>
            <a:endParaRPr lang="en-US" dirty="0" smtClean="0"/>
          </a:p>
          <a:p>
            <a:r>
              <a:rPr lang="ar-EG" dirty="0" smtClean="0"/>
              <a:t>* كما أوجب القرآن الكريم على المسلمين الزكاة لتطهير المال، فكان أول مورد للنظام المالي في الدولة الإسلامية وتبعه عدة موارد أخرى كالغنائم، والفيء، </a:t>
            </a:r>
            <a:r>
              <a:rPr lang="ar-EG" dirty="0" err="1" smtClean="0"/>
              <a:t>والجزية،</a:t>
            </a:r>
            <a:r>
              <a:rPr lang="ar-EG" dirty="0" smtClean="0"/>
              <a:t> </a:t>
            </a:r>
            <a:endParaRPr lang="ar-EG"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normAutofit fontScale="70000" lnSpcReduction="20000"/>
          </a:bodyPr>
          <a:lstStyle/>
          <a:p>
            <a:r>
              <a:rPr lang="ar-EG" b="1" dirty="0" smtClean="0"/>
              <a:t>والغنيمة تقسم إلي أربعة أقسام هما:</a:t>
            </a:r>
            <a:endParaRPr lang="en-US" dirty="0" smtClean="0"/>
          </a:p>
          <a:p>
            <a:r>
              <a:rPr lang="ar-EG" b="1" u="sng" dirty="0" smtClean="0"/>
              <a:t>1- الأسرى</a:t>
            </a:r>
            <a:r>
              <a:rPr lang="ar-EG" u="sng" dirty="0" smtClean="0"/>
              <a:t>: </a:t>
            </a:r>
            <a:r>
              <a:rPr lang="ar-EG" dirty="0" smtClean="0"/>
              <a:t>وهم الرجال المقاتلون من الكفار إذا أسرهم المسلمون أحياء، ويفوض أمرهم إلي الإمام أما أن يعفو عنهم أو يقتلهم أو يفدوا </a:t>
            </a:r>
            <a:r>
              <a:rPr lang="ar-EG" dirty="0" err="1" smtClean="0"/>
              <a:t>أنفسهم...</a:t>
            </a:r>
            <a:endParaRPr lang="en-US" dirty="0" smtClean="0"/>
          </a:p>
          <a:p>
            <a:r>
              <a:rPr lang="ar-EG" b="1" u="sng" dirty="0" smtClean="0"/>
              <a:t>2- السبي</a:t>
            </a:r>
            <a:r>
              <a:rPr lang="ar-EG" b="1" dirty="0" smtClean="0"/>
              <a:t>: </a:t>
            </a:r>
            <a:r>
              <a:rPr lang="ar-EG" dirty="0" smtClean="0"/>
              <a:t>ويقصد بهم النساء والأطفال الذين يقعون في الأسر، ولا يجوز أن يقتلوا إذا كانوا أهل كتاب، وإنما يقسمون في جملة الغنائم، وإن كانت النساء من قوم ليس لهم كتاب </a:t>
            </a:r>
            <a:r>
              <a:rPr lang="ar-EG" dirty="0" err="1" smtClean="0"/>
              <a:t>كالدهرية</a:t>
            </a:r>
            <a:r>
              <a:rPr lang="ar-EG" dirty="0" smtClean="0"/>
              <a:t> </a:t>
            </a:r>
            <a:r>
              <a:rPr lang="ar-EG" dirty="0" err="1" smtClean="0"/>
              <a:t>وعبدة</a:t>
            </a:r>
            <a:r>
              <a:rPr lang="ar-EG" dirty="0" smtClean="0"/>
              <a:t> الأوثان وامتنعن عن الدخول في الإسلام فإنهن يقتلن أو يسترققن، ويجوز قبول الفدية عنهم كأن يفدى مقابلهم أسرى من المسلمين </a:t>
            </a:r>
            <a:r>
              <a:rPr lang="ar-EG" dirty="0" err="1" smtClean="0"/>
              <a:t>وهكذا...</a:t>
            </a:r>
            <a:endParaRPr lang="en-US" dirty="0" smtClean="0"/>
          </a:p>
          <a:p>
            <a:r>
              <a:rPr lang="ar-EG" b="1" u="sng" dirty="0" smtClean="0"/>
              <a:t>3- الأراضي:</a:t>
            </a:r>
            <a:endParaRPr lang="en-US" dirty="0" smtClean="0"/>
          </a:p>
          <a:p>
            <a:r>
              <a:rPr lang="ar-EG" dirty="0" smtClean="0"/>
              <a:t>وهي الأرض التي نجح المسلمون في الاستيلاء عليها عنوة وقهراً وتركها أهلها نتيجة القتل أو الأسر فتكون تلك الأرض غنيمة للمسلمين، أما أن تقسم بينهم أو تصبح وقفاً </a:t>
            </a:r>
            <a:r>
              <a:rPr lang="ar-EG" dirty="0" err="1" smtClean="0"/>
              <a:t>للمسلمين....</a:t>
            </a:r>
            <a:endParaRPr lang="en-US" dirty="0" smtClean="0"/>
          </a:p>
          <a:p>
            <a:r>
              <a:rPr lang="ar-EG" b="1" u="sng" dirty="0" smtClean="0"/>
              <a:t>4- الأموال: </a:t>
            </a:r>
            <a:r>
              <a:rPr lang="ar-EG" dirty="0" smtClean="0"/>
              <a:t>ويقصد </a:t>
            </a:r>
            <a:r>
              <a:rPr lang="ar-EG" dirty="0" err="1" smtClean="0"/>
              <a:t>بها</a:t>
            </a:r>
            <a:r>
              <a:rPr lang="ar-EG" dirty="0" smtClean="0"/>
              <a:t> الأموال التي غنمها المسلمون من معاركهم وحروبهم من </a:t>
            </a:r>
            <a:endParaRPr lang="ar-E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normAutofit fontScale="92500" lnSpcReduction="10000"/>
          </a:bodyPr>
          <a:lstStyle/>
          <a:p>
            <a:r>
              <a:rPr lang="ar-EG" dirty="0" smtClean="0"/>
              <a:t>المشركين وكانت هذه الأموال تقسم بينهم طبقاً للشريعة ثم يدخل باقي تلك الأموال إلي بيت مال المسلمين لينفق في المصارف </a:t>
            </a:r>
            <a:r>
              <a:rPr lang="ar-EG" dirty="0" err="1" smtClean="0"/>
              <a:t>الشرعية....</a:t>
            </a:r>
            <a:endParaRPr lang="en-US" dirty="0" smtClean="0"/>
          </a:p>
          <a:p>
            <a:r>
              <a:rPr lang="ar-EG" dirty="0" smtClean="0"/>
              <a:t>* وما يجدر الإشارة إليه أن الغنيمة كانت توزع بعد انتهاء الحرب، وذلك حتى لا ينشغل المسلمون بالغنائم والأسلاب، فيلهوا عن تحقيق النصر، ونجد من غزوة أحد الدليل على هذا الأمر عندما خالف المسلمون والرماة فوق الجبل أوامر </a:t>
            </a:r>
            <a:r>
              <a:rPr lang="ar-EG" dirty="0" err="1" smtClean="0"/>
              <a:t>النبي </a:t>
            </a:r>
            <a:r>
              <a:rPr lang="ar-EG" dirty="0" smtClean="0"/>
              <a:t>(ص) وأوامر قائدهم عبد الله بن </a:t>
            </a:r>
            <a:r>
              <a:rPr lang="ar-EG" dirty="0" err="1" smtClean="0"/>
              <a:t>جبير</a:t>
            </a:r>
            <a:r>
              <a:rPr lang="ar-EG" dirty="0" smtClean="0"/>
              <a:t> ونزلوا لجمع الغنائم بعد هزيمة المشركين في أول المعركة فكانت النتيجة هزيمة المسمين يوم </a:t>
            </a:r>
            <a:r>
              <a:rPr lang="ar-EG" dirty="0" err="1" smtClean="0"/>
              <a:t>أحد....</a:t>
            </a:r>
            <a:endParaRPr lang="en-US" dirty="0" smtClean="0"/>
          </a:p>
          <a:p>
            <a:endParaRPr lang="ar-E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u="sng" dirty="0" smtClean="0"/>
              <a:t>(3) الفيء:</a:t>
            </a:r>
            <a:r>
              <a:rPr lang="en-US" dirty="0" smtClean="0"/>
              <a:t/>
            </a:r>
            <a:br>
              <a:rPr lang="en-US" dirty="0" smtClean="0"/>
            </a:br>
            <a:endParaRPr lang="ar-EG" dirty="0"/>
          </a:p>
        </p:txBody>
      </p:sp>
      <p:sp>
        <p:nvSpPr>
          <p:cNvPr id="3" name="عنصر نائب للمحتوى 2"/>
          <p:cNvSpPr>
            <a:spLocks noGrp="1"/>
          </p:cNvSpPr>
          <p:nvPr>
            <p:ph sz="quarter" idx="1"/>
          </p:nvPr>
        </p:nvSpPr>
        <p:spPr/>
        <p:txBody>
          <a:bodyPr>
            <a:normAutofit fontScale="92500" lnSpcReduction="10000"/>
          </a:bodyPr>
          <a:lstStyle/>
          <a:p>
            <a:r>
              <a:rPr lang="ar-EG" b="1" u="sng" dirty="0" smtClean="0"/>
              <a:t>(3) الفيء:</a:t>
            </a:r>
            <a:endParaRPr lang="en-US" dirty="0" smtClean="0"/>
          </a:p>
          <a:p>
            <a:r>
              <a:rPr lang="ar-EG" dirty="0" smtClean="0"/>
              <a:t>هو كل ما حصل عليه المسلمون من أموال دون قتال ويقسم الفيء إلي خمسة أقسام أو خمسة أسهم لرسول الله، ولذي القربى، واليتامى، والمساكين وابن السبيل طبقاً لقول الله عز </a:t>
            </a:r>
            <a:r>
              <a:rPr lang="ar-EG" dirty="0" err="1" smtClean="0"/>
              <a:t>وجل "</a:t>
            </a:r>
            <a:r>
              <a:rPr lang="ar-SA" i="1" dirty="0" smtClean="0"/>
              <a:t>مَا أَفَاءَ اللَّهُ عَلَىٰ رَسُولِهِ</a:t>
            </a:r>
            <a:r>
              <a:rPr lang="ar-SA" dirty="0" smtClean="0"/>
              <a:t> مِنْ أَهْلِ الْقُرَىٰ فَلِلَّهِ وَلِلرَّسُولِ وَلِذِي الْقُرْبَىٰ وَالْيَتَامَىٰ وَالْمَسَاكِينِ وَابْنِ السَّبِيلِ كَيْ لَا يَكُونَ دُولَةً بَيْنَ الْأَغْنِيَاءِ </a:t>
            </a:r>
            <a:r>
              <a:rPr lang="ar-SA" dirty="0" err="1" smtClean="0"/>
              <a:t>مِنْكُمْ </a:t>
            </a:r>
            <a:r>
              <a:rPr lang="ar-SA" dirty="0" smtClean="0"/>
              <a:t>ۚ </a:t>
            </a:r>
            <a:r>
              <a:rPr lang="ar-SA" i="1" dirty="0" smtClean="0"/>
              <a:t>وَمَا</a:t>
            </a:r>
            <a:r>
              <a:rPr lang="ar-SA" dirty="0" smtClean="0"/>
              <a:t> آتَاكُمُ الرَّسُولُ فَخُذُوهُ </a:t>
            </a:r>
            <a:r>
              <a:rPr lang="ar-SA" i="1" dirty="0" smtClean="0"/>
              <a:t>وَمَا</a:t>
            </a:r>
            <a:r>
              <a:rPr lang="ar-SA" dirty="0" smtClean="0"/>
              <a:t> نَهَاكُمْ عَنْهُ </a:t>
            </a:r>
            <a:r>
              <a:rPr lang="ar-SA" dirty="0" err="1" smtClean="0"/>
              <a:t>فانتهوا".</a:t>
            </a:r>
            <a:endParaRPr lang="en-US" dirty="0" smtClean="0"/>
          </a:p>
          <a:p>
            <a:r>
              <a:rPr lang="ar-SA" dirty="0" smtClean="0"/>
              <a:t>* كان خمس الفيء يذهب إلي </a:t>
            </a:r>
            <a:r>
              <a:rPr lang="ar-SA" dirty="0" err="1" smtClean="0"/>
              <a:t>النبي (</a:t>
            </a:r>
            <a:r>
              <a:rPr lang="ar-EG" dirty="0" err="1" smtClean="0"/>
              <a:t>$</a:t>
            </a:r>
            <a:r>
              <a:rPr lang="ar-SA" dirty="0" smtClean="0"/>
              <a:t>) ليصرف منه على بيته وأهله، وعلى مصالح المسلمين، وقد اسقط المسلمون هذا السهم بعد وفاة </a:t>
            </a:r>
            <a:r>
              <a:rPr lang="ar-SA" dirty="0" err="1" smtClean="0"/>
              <a:t>النبي (</a:t>
            </a:r>
            <a:r>
              <a:rPr lang="ar-EG" dirty="0" err="1" smtClean="0"/>
              <a:t>$</a:t>
            </a:r>
            <a:r>
              <a:rPr lang="ar-SA" dirty="0" smtClean="0"/>
              <a:t>)، أما الاربعة </a:t>
            </a:r>
            <a:endParaRPr lang="ar-EG"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normAutofit fontScale="92500" lnSpcReduction="20000"/>
          </a:bodyPr>
          <a:lstStyle/>
          <a:p>
            <a:r>
              <a:rPr lang="ar-SA" dirty="0" smtClean="0"/>
              <a:t>الاخماس الباقية، فتذهب لذوى القربى، وتصرف في المصالح العامة للدولة الإسلامية والجند </a:t>
            </a:r>
            <a:r>
              <a:rPr lang="ar-SA" dirty="0" err="1" smtClean="0"/>
              <a:t>والاسلحة</a:t>
            </a:r>
            <a:r>
              <a:rPr lang="ar-SA" dirty="0" smtClean="0"/>
              <a:t> </a:t>
            </a:r>
            <a:r>
              <a:rPr lang="ar-SA" dirty="0" err="1" smtClean="0"/>
              <a:t>وغيرها....</a:t>
            </a:r>
            <a:endParaRPr lang="en-US" dirty="0" smtClean="0"/>
          </a:p>
          <a:p>
            <a:r>
              <a:rPr lang="ar-SA" dirty="0" smtClean="0"/>
              <a:t>وعن فرض الاعطية من الفيء ورد في كتاب الأموال </a:t>
            </a:r>
            <a:r>
              <a:rPr lang="ar-SA" dirty="0" err="1" smtClean="0"/>
              <a:t>قال </a:t>
            </a:r>
            <a:r>
              <a:rPr lang="ar-SA" dirty="0" smtClean="0"/>
              <a:t>"حدثنا عبد الله بن صالح، حدثنا موسى بن على بن </a:t>
            </a:r>
            <a:r>
              <a:rPr lang="ar-SA" dirty="0" err="1" smtClean="0"/>
              <a:t>رباح</a:t>
            </a:r>
            <a:r>
              <a:rPr lang="ar-SA" dirty="0" smtClean="0"/>
              <a:t> عن </a:t>
            </a:r>
            <a:r>
              <a:rPr lang="ar-SA" dirty="0" err="1" smtClean="0"/>
              <a:t>أبيه....</a:t>
            </a:r>
            <a:r>
              <a:rPr lang="ar-SA" dirty="0" smtClean="0"/>
              <a:t> من أراد  أن يسال عن الفرائض فليأت زيد بن ثابت ومن أراد أن يسال عن الفقه فليأت معاذ بن جبل، ومن أراد أن يسأل عن المال </a:t>
            </a:r>
            <a:r>
              <a:rPr lang="ar-SA" dirty="0" err="1" smtClean="0"/>
              <a:t>فليأتنني</a:t>
            </a:r>
            <a:r>
              <a:rPr lang="ar-SA" dirty="0" smtClean="0"/>
              <a:t> ثم قال: فمن أسرع إلى الهجرة أسرع </a:t>
            </a:r>
            <a:r>
              <a:rPr lang="ar-SA" dirty="0" err="1" smtClean="0"/>
              <a:t>به</a:t>
            </a:r>
            <a:r>
              <a:rPr lang="ar-SA" dirty="0" smtClean="0"/>
              <a:t> العطاء، ومن أبطاً عن الهجرة أبطاً عنه العطاء، فلا </a:t>
            </a:r>
            <a:r>
              <a:rPr lang="ar-SA" dirty="0" err="1" smtClean="0"/>
              <a:t>يلومن</a:t>
            </a:r>
            <a:r>
              <a:rPr lang="ar-SA" dirty="0" smtClean="0"/>
              <a:t> رجل </a:t>
            </a:r>
            <a:r>
              <a:rPr lang="ar-SA" dirty="0" err="1" smtClean="0"/>
              <a:t>الا</a:t>
            </a:r>
            <a:r>
              <a:rPr lang="ar-SA" dirty="0" smtClean="0"/>
              <a:t> مناخ راحلته، فالذين لم يهاجروا لا يحق لهم نصيب من مال الفيء، والغنيمة شيئا" تصديقاً لقول الله عز </a:t>
            </a:r>
            <a:r>
              <a:rPr lang="ar-SA" dirty="0" err="1" smtClean="0"/>
              <a:t>وجل </a:t>
            </a:r>
            <a:r>
              <a:rPr lang="ar-SA" dirty="0" smtClean="0"/>
              <a:t>" وَالَّذِينَ آَمَنُوا وَلَمْ يُهَاجِرُوا مَا لَكُمْ مِنْ وَلَايَتِهِمْ مِنْ شَيْءٍ حَتَّى </a:t>
            </a:r>
            <a:r>
              <a:rPr lang="ar-SA" dirty="0" err="1" smtClean="0"/>
              <a:t>يُهَاجِرُوا".</a:t>
            </a:r>
            <a:endParaRPr lang="en-US" dirty="0" smtClean="0"/>
          </a:p>
          <a:p>
            <a:endParaRPr lang="ar-EG"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u="sng" dirty="0" smtClean="0"/>
              <a:t>4- </a:t>
            </a:r>
            <a:r>
              <a:rPr lang="ar-SA" b="1" u="sng" dirty="0" err="1" smtClean="0"/>
              <a:t>العشور:</a:t>
            </a:r>
            <a:r>
              <a:rPr lang="en-US" dirty="0" smtClean="0"/>
              <a:t/>
            </a:r>
            <a:br>
              <a:rPr lang="en-US" dirty="0" smtClean="0"/>
            </a:br>
            <a:endParaRPr lang="ar-EG" dirty="0"/>
          </a:p>
        </p:txBody>
      </p:sp>
      <p:sp>
        <p:nvSpPr>
          <p:cNvPr id="3" name="عنصر نائب للمحتوى 2"/>
          <p:cNvSpPr>
            <a:spLocks noGrp="1"/>
          </p:cNvSpPr>
          <p:nvPr>
            <p:ph sz="quarter" idx="1"/>
          </p:nvPr>
        </p:nvSpPr>
        <p:spPr/>
        <p:txBody>
          <a:bodyPr>
            <a:normAutofit fontScale="92500" lnSpcReduction="20000"/>
          </a:bodyPr>
          <a:lstStyle/>
          <a:p>
            <a:r>
              <a:rPr lang="ar-SA" b="1" u="sng" dirty="0" smtClean="0"/>
              <a:t>4- </a:t>
            </a:r>
            <a:r>
              <a:rPr lang="ar-SA" b="1" u="sng" dirty="0" err="1" smtClean="0"/>
              <a:t>العشور:</a:t>
            </a:r>
            <a:endParaRPr lang="en-US" dirty="0" smtClean="0"/>
          </a:p>
          <a:p>
            <a:r>
              <a:rPr lang="ar-SA" dirty="0" smtClean="0"/>
              <a:t>ويقصد </a:t>
            </a:r>
            <a:r>
              <a:rPr lang="ar-SA" dirty="0" err="1" smtClean="0"/>
              <a:t>بالعشور</a:t>
            </a:r>
            <a:r>
              <a:rPr lang="ar-SA" dirty="0" smtClean="0"/>
              <a:t> الضرائب والرسوم التي يتم تحصيلها من تجارة المشركين وأهل الذمة عند مرورهم بديار الإسلام، لتطبيق المعاملة بالمثل، ففي عهد أمير المؤمنين عمر بن الخطاب رضي الله عنه، وجد أن تجارة المسلمين عند مرورها بأرض الفرس أو الروم كانوا يأخذون عشر السلع الإسلامية، فطبق عمر هذا النظام في الدولة الإسلامية، لكن عمر خفف من وطأة نظام </a:t>
            </a:r>
            <a:r>
              <a:rPr lang="ar-SA" dirty="0" err="1" smtClean="0"/>
              <a:t>العشور</a:t>
            </a:r>
            <a:r>
              <a:rPr lang="ar-SA" dirty="0" smtClean="0"/>
              <a:t>، فأخذ المسلمون العشر من التجار غير المسلمين الذين جاءوا ببضائعهم ومروراً بالبلاد الإسلامية، وأمر بأن يؤخذ من أهل الذمة نصف العشر، وأخذ من المسلمين ربع العشر إذا بلغ عن السلعة مائتي </a:t>
            </a:r>
            <a:r>
              <a:rPr lang="ar-SA" dirty="0" err="1" smtClean="0"/>
              <a:t>درهم...</a:t>
            </a:r>
            <a:endParaRPr lang="en-US" dirty="0" smtClean="0"/>
          </a:p>
          <a:p>
            <a:endParaRPr lang="ar-EG"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lstStyle/>
          <a:p>
            <a:r>
              <a:rPr lang="ar-SA" dirty="0" smtClean="0"/>
              <a:t>ويقول أبو يوسف في كتاب </a:t>
            </a:r>
            <a:r>
              <a:rPr lang="ar-SA" dirty="0" err="1" smtClean="0"/>
              <a:t>الخراج </a:t>
            </a:r>
            <a:r>
              <a:rPr lang="ar-SA" dirty="0" smtClean="0"/>
              <a:t>"أن أهل </a:t>
            </a:r>
            <a:r>
              <a:rPr lang="ar-SA" dirty="0" err="1" smtClean="0"/>
              <a:t>منبج</a:t>
            </a:r>
            <a:r>
              <a:rPr lang="ar-SA" dirty="0" smtClean="0"/>
              <a:t> كتبوا إلي عمر بن الخطاب رضي الله عنه يقولون: </a:t>
            </a:r>
            <a:r>
              <a:rPr lang="ar-SA" dirty="0" err="1" smtClean="0"/>
              <a:t>دعنا</a:t>
            </a:r>
            <a:r>
              <a:rPr lang="ar-SA" dirty="0" smtClean="0"/>
              <a:t> ندخل أرضك تجاراً </a:t>
            </a:r>
            <a:r>
              <a:rPr lang="ar-SA" dirty="0" err="1" smtClean="0"/>
              <a:t>وتعشرنا</a:t>
            </a:r>
            <a:r>
              <a:rPr lang="ar-SA" dirty="0" smtClean="0"/>
              <a:t>، فشاور عمر بن الخطاب أصحاب </a:t>
            </a:r>
            <a:r>
              <a:rPr lang="ar-SA" dirty="0" err="1" smtClean="0"/>
              <a:t>النبي (</a:t>
            </a:r>
            <a:r>
              <a:rPr lang="ar-EG" dirty="0" err="1" smtClean="0"/>
              <a:t>$</a:t>
            </a:r>
            <a:r>
              <a:rPr lang="ar-SA" dirty="0" smtClean="0"/>
              <a:t>) فأشاروا عليه فكانوا أول من عشر من أهل  الحرب"</a:t>
            </a:r>
            <a:endParaRPr lang="en-US" dirty="0" smtClean="0"/>
          </a:p>
          <a:p>
            <a:r>
              <a:rPr lang="ar-SA" dirty="0" smtClean="0"/>
              <a:t>* ويحق للإمام أن يزيد في المأخذ على العشر، وأن ينقص عنه إلي نصف العشر، كما أنه له أن يرفع عنهم نهائياً هذه الضريبة إذا رأى أن في هذا الأمر مصلحة لهم، ولا يتم ذلك إن </a:t>
            </a:r>
            <a:r>
              <a:rPr lang="ar-SA" dirty="0" err="1" smtClean="0"/>
              <a:t>الا</a:t>
            </a:r>
            <a:r>
              <a:rPr lang="ar-SA" dirty="0" smtClean="0"/>
              <a:t> بعد مشورة أولى العلم، ولا يجوز الأخذ أكثر من مرة </a:t>
            </a:r>
            <a:endParaRPr lang="ar-EG"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lstStyle/>
          <a:p>
            <a:r>
              <a:rPr lang="ar-SA" dirty="0" smtClean="0"/>
              <a:t>على كل قادم بالتجارة في كل سنة، حتى ولو تكرر قدومه خلال السنة وهي تشبه الجمارك في عصرنا </a:t>
            </a:r>
            <a:r>
              <a:rPr lang="ar-SA" dirty="0" err="1" smtClean="0"/>
              <a:t>الحالي.....</a:t>
            </a:r>
            <a:endParaRPr lang="en-US" dirty="0" smtClean="0"/>
          </a:p>
          <a:p>
            <a:r>
              <a:rPr lang="ar-EG" dirty="0" smtClean="0"/>
              <a:t>وما يجدر الإشارة إليه أن أموال </a:t>
            </a:r>
            <a:r>
              <a:rPr lang="ar-EG" dirty="0" err="1" smtClean="0"/>
              <a:t>العشور</a:t>
            </a:r>
            <a:r>
              <a:rPr lang="ar-EG" dirty="0" smtClean="0"/>
              <a:t> كانت توضع في بيت المال ويصرف منها على المرافق العامة، والشرطة، والقضاء، وأخذ المسلمون العشر من البضائع التي كانت تحمل على السفن في مدن الثغور وتدخل تلك هذه الأموال إلي بيت مال المسلمين.</a:t>
            </a:r>
            <a:endParaRPr lang="en-US" dirty="0" smtClean="0"/>
          </a:p>
          <a:p>
            <a:endParaRPr lang="ar-EG"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u="sng" dirty="0" smtClean="0"/>
              <a:t>(5) الخراج:</a:t>
            </a:r>
            <a:r>
              <a:rPr lang="en-US" dirty="0" smtClean="0"/>
              <a:t/>
            </a:r>
            <a:br>
              <a:rPr lang="en-US" dirty="0" smtClean="0"/>
            </a:br>
            <a:endParaRPr lang="ar-EG" dirty="0"/>
          </a:p>
        </p:txBody>
      </p:sp>
      <p:sp>
        <p:nvSpPr>
          <p:cNvPr id="3" name="عنصر نائب للمحتوى 2"/>
          <p:cNvSpPr>
            <a:spLocks noGrp="1"/>
          </p:cNvSpPr>
          <p:nvPr>
            <p:ph sz="quarter" idx="1"/>
          </p:nvPr>
        </p:nvSpPr>
        <p:spPr/>
        <p:txBody>
          <a:bodyPr>
            <a:normAutofit fontScale="62500" lnSpcReduction="20000"/>
          </a:bodyPr>
          <a:lstStyle/>
          <a:p>
            <a:r>
              <a:rPr lang="ar-EG" b="1" u="sng" dirty="0" smtClean="0"/>
              <a:t>(5) الخراج:</a:t>
            </a:r>
            <a:endParaRPr lang="en-US" dirty="0" smtClean="0"/>
          </a:p>
          <a:p>
            <a:r>
              <a:rPr lang="ar-EG" dirty="0" smtClean="0"/>
              <a:t>الخراج في اللغة يعنى التخريج، وهو عبارة عن مقدار معين من المال أو </a:t>
            </a:r>
            <a:r>
              <a:rPr lang="ar-EG" dirty="0" err="1" smtClean="0"/>
              <a:t>الحاصلات </a:t>
            </a:r>
            <a:r>
              <a:rPr lang="ar-EG" dirty="0" smtClean="0"/>
              <a:t>(الغلة)  يفرض على الأرض الزراعية التي صولح عليها </a:t>
            </a:r>
            <a:r>
              <a:rPr lang="ar-EG" dirty="0" err="1" smtClean="0"/>
              <a:t>أهلها".</a:t>
            </a:r>
            <a:endParaRPr lang="en-US" dirty="0" smtClean="0"/>
          </a:p>
          <a:p>
            <a:r>
              <a:rPr lang="ar-EG" dirty="0" smtClean="0"/>
              <a:t>ويقول </a:t>
            </a:r>
            <a:r>
              <a:rPr lang="ar-EG" dirty="0" err="1" smtClean="0"/>
              <a:t>المارودي</a:t>
            </a:r>
            <a:r>
              <a:rPr lang="ar-EG" dirty="0" smtClean="0"/>
              <a:t> "إن الخراج هو ما يوضع على رقاب الأرض من حقوق تؤدى عنها" وقد ذكر الخراج في القرآن الكريم في قوله </a:t>
            </a:r>
            <a:r>
              <a:rPr lang="ar-EG" dirty="0" err="1" smtClean="0"/>
              <a:t>تعالي </a:t>
            </a:r>
            <a:r>
              <a:rPr lang="ar-EG" i="1" dirty="0" err="1" smtClean="0"/>
              <a:t>"</a:t>
            </a:r>
            <a:r>
              <a:rPr lang="ar-SA" i="1" dirty="0" smtClean="0"/>
              <a:t>فَخَرَاجُ رَبِّكَ خَيْرٌ وَهُوَ خَيْرُ </a:t>
            </a:r>
            <a:r>
              <a:rPr lang="ar-SA" i="1" dirty="0" err="1" smtClean="0"/>
              <a:t>الرَّازِقِينَ".</a:t>
            </a:r>
            <a:endParaRPr lang="en-US" dirty="0" smtClean="0"/>
          </a:p>
          <a:p>
            <a:r>
              <a:rPr lang="ar-SA" i="1" dirty="0" smtClean="0"/>
              <a:t>وكان الخراج الذي فرضه المسلمون على الأرض يؤخذ على نوعين من الأراضي:</a:t>
            </a:r>
            <a:endParaRPr lang="en-US" dirty="0" smtClean="0"/>
          </a:p>
          <a:p>
            <a:r>
              <a:rPr lang="ar-SA" dirty="0" smtClean="0"/>
              <a:t>(أ) الأرض التي فتحها المسلمون عنوة إذا عدل الخليفة عن تقسيمها على المحاربين ووقفها على مصالح المسلمين واسترضى المحاربين وعوضهم عنها كما فعل الفاروق عمر رضي الله عنه.</a:t>
            </a:r>
            <a:endParaRPr lang="en-US" dirty="0" smtClean="0"/>
          </a:p>
          <a:p>
            <a:r>
              <a:rPr lang="ar-SA" dirty="0" smtClean="0"/>
              <a:t>(ب) أخذ المسلمون الخراج من الأرض التي أفاء الله </a:t>
            </a:r>
            <a:r>
              <a:rPr lang="ar-SA" dirty="0" err="1" smtClean="0"/>
              <a:t>بها</a:t>
            </a:r>
            <a:r>
              <a:rPr lang="ar-SA" dirty="0" smtClean="0"/>
              <a:t> عليهم فملكوها صلحاً وسيطروا على مقدراتها دون الدخول في حرب وقتال، وصالحوا أهلها على خراج معلوم يؤدى إلي بيت المال وقد حدد </a:t>
            </a:r>
            <a:r>
              <a:rPr lang="ar-SA" dirty="0" err="1" smtClean="0"/>
              <a:t>الماوردي</a:t>
            </a:r>
            <a:r>
              <a:rPr lang="ar-SA" dirty="0" smtClean="0"/>
              <a:t> ثلاثة أنواع من الأراضي الزراعية، وهي ما عرفت باسم الأراضي العشرية التي يؤخذ منها عشر ثمارها وغلاتها فقط ولا يفرض عليها خراج </a:t>
            </a:r>
            <a:r>
              <a:rPr lang="ar-SA" b="1" dirty="0" smtClean="0"/>
              <a:t>و</a:t>
            </a:r>
            <a:r>
              <a:rPr lang="ar-SA" dirty="0" smtClean="0"/>
              <a:t>هي ثلاثة أنواع</a:t>
            </a:r>
            <a:r>
              <a:rPr lang="ar-SA" b="1" dirty="0" smtClean="0"/>
              <a:t>:</a:t>
            </a:r>
            <a:endParaRPr lang="en-US" dirty="0" smtClean="0"/>
          </a:p>
          <a:p>
            <a:r>
              <a:rPr lang="ar-SA" dirty="0" smtClean="0"/>
              <a:t>(أ) الأراضي التي أسلم أهلها بدون حرب، وتركها المسلمون لهم على أن يدفعوا ضريبة العشر زكاة.</a:t>
            </a:r>
            <a:endParaRPr lang="en-US" dirty="0" smtClean="0"/>
          </a:p>
          <a:p>
            <a:r>
              <a:rPr lang="ar-SA" dirty="0" smtClean="0"/>
              <a:t>(ب) الأراضي التي امتلكها المسلمون ووزعت على الفاتحين بعد أن أخذها المسلمون بالحرب، يفرض عليهم العشر.</a:t>
            </a:r>
            <a:endParaRPr lang="en-US" dirty="0" smtClean="0"/>
          </a:p>
          <a:p>
            <a:endParaRPr lang="ar-EG"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normAutofit fontScale="70000" lnSpcReduction="20000"/>
          </a:bodyPr>
          <a:lstStyle/>
          <a:p>
            <a:r>
              <a:rPr lang="ar-SA" dirty="0" smtClean="0"/>
              <a:t>(ج) الأراضي التي أخذها المسلمون من المشركين عنوة ووزعت </a:t>
            </a:r>
            <a:r>
              <a:rPr lang="ar-SA" dirty="0" err="1" smtClean="0"/>
              <a:t>غنيمه</a:t>
            </a:r>
            <a:r>
              <a:rPr lang="ar-SA" dirty="0" smtClean="0"/>
              <a:t> عليهم يؤخذ منها العشر ولا يفرض الخراج </a:t>
            </a:r>
            <a:r>
              <a:rPr lang="ar-SA" dirty="0" err="1" smtClean="0"/>
              <a:t>عليها...</a:t>
            </a:r>
            <a:endParaRPr lang="en-US" dirty="0" smtClean="0"/>
          </a:p>
          <a:p>
            <a:r>
              <a:rPr lang="ar-SA" dirty="0" smtClean="0"/>
              <a:t>* ويعتبر الخليفة عمر بن الخطاب رضي الله عنه هو أول من أهتم بالخراج وعمل على تنظيمه بالعدل بين الناس، فأسس ديواناً خاصاً للخراج بعد اتساع حركة الفتوحات الإسلامية في عهده وتدفق الخيرات والأموال على ديار الإسلام، فراعى عمر بن الخطاب رضي الله عنه في تحديد قيمة الخراج عدة</a:t>
            </a:r>
            <a:r>
              <a:rPr lang="ar-SA" b="1" dirty="0" smtClean="0"/>
              <a:t> </a:t>
            </a:r>
            <a:r>
              <a:rPr lang="ar-SA" dirty="0" smtClean="0"/>
              <a:t>أمور منها:</a:t>
            </a:r>
            <a:endParaRPr lang="en-US" dirty="0" smtClean="0"/>
          </a:p>
          <a:p>
            <a:r>
              <a:rPr lang="ar-SA" dirty="0" smtClean="0"/>
              <a:t>(أ) سهولة الري للأرض أو صعوبته بمعنى أن تلك الأراضي تروى طبيعياً أم يتدخل الإنسان بمضخات لرفع المياه إلي تلك الأراضي.</a:t>
            </a:r>
            <a:endParaRPr lang="en-US" dirty="0" smtClean="0"/>
          </a:p>
          <a:p>
            <a:r>
              <a:rPr lang="ar-SA" dirty="0" smtClean="0"/>
              <a:t>(ب) زيادة </a:t>
            </a:r>
            <a:r>
              <a:rPr lang="ar-SA" dirty="0" err="1" smtClean="0"/>
              <a:t>الغلات</a:t>
            </a:r>
            <a:r>
              <a:rPr lang="ar-SA" dirty="0" smtClean="0"/>
              <a:t> أو نقصانها حيث كانت الضريبة تفرض حسب كمية المحصول الناتج عن الأرض ويقول صاحب كتاب </a:t>
            </a:r>
            <a:r>
              <a:rPr lang="ar-SA" dirty="0" err="1" smtClean="0"/>
              <a:t>الأموال </a:t>
            </a:r>
            <a:r>
              <a:rPr lang="ar-SA" dirty="0" smtClean="0"/>
              <a:t>"إن عمر بن الخطاب رضي الله عنه بعث ابن حنيف إلي السواد فطرز الخراج فوضع على </a:t>
            </a:r>
            <a:r>
              <a:rPr lang="ar-SA" dirty="0" err="1" smtClean="0"/>
              <a:t>جريب</a:t>
            </a:r>
            <a:r>
              <a:rPr lang="ar-SA" dirty="0" smtClean="0"/>
              <a:t> الشعير درهمين، وعلى </a:t>
            </a:r>
            <a:r>
              <a:rPr lang="ar-SA" dirty="0" err="1" smtClean="0"/>
              <a:t>جريب</a:t>
            </a:r>
            <a:r>
              <a:rPr lang="ar-SA" dirty="0" smtClean="0"/>
              <a:t> الحنطة أربعة دراهم، وعلى </a:t>
            </a:r>
            <a:r>
              <a:rPr lang="ar-SA" dirty="0" err="1" smtClean="0"/>
              <a:t>جريب</a:t>
            </a:r>
            <a:r>
              <a:rPr lang="ar-SA" dirty="0" smtClean="0"/>
              <a:t> القصب ستة دراهم وعلى </a:t>
            </a:r>
            <a:r>
              <a:rPr lang="ar-SA" dirty="0" err="1" smtClean="0"/>
              <a:t>جريب</a:t>
            </a:r>
            <a:r>
              <a:rPr lang="ar-SA" dirty="0" smtClean="0"/>
              <a:t> النخل ثمانية دراهم، وعلى </a:t>
            </a:r>
            <a:r>
              <a:rPr lang="ar-SA" dirty="0" err="1" smtClean="0"/>
              <a:t>جريب</a:t>
            </a:r>
            <a:r>
              <a:rPr lang="ar-SA" dirty="0" smtClean="0"/>
              <a:t> الكرم عشرة، وعلى </a:t>
            </a:r>
            <a:r>
              <a:rPr lang="ar-SA" dirty="0" err="1" smtClean="0"/>
              <a:t>جريب</a:t>
            </a:r>
            <a:r>
              <a:rPr lang="ar-SA" dirty="0" smtClean="0"/>
              <a:t> الزيتون اثنا عشر، ووضع على الرجل الدرهم في الشهر والدرهمين في </a:t>
            </a:r>
            <a:r>
              <a:rPr lang="ar-SA" dirty="0" err="1" smtClean="0"/>
              <a:t>الشهر".</a:t>
            </a:r>
            <a:endParaRPr lang="en-US" dirty="0" smtClean="0"/>
          </a:p>
          <a:p>
            <a:endParaRPr lang="ar-EG"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normAutofit fontScale="85000" lnSpcReduction="20000"/>
          </a:bodyPr>
          <a:lstStyle/>
          <a:p>
            <a:r>
              <a:rPr lang="ar-SA" dirty="0" smtClean="0"/>
              <a:t>* وكان الخراج أما شيئا مقدراً من حاصلات زراعية أو غلال أو أموال نقدية، إما حصة معينة مما يخرج من الأرض فيما عرف </a:t>
            </a:r>
            <a:r>
              <a:rPr lang="ar-SA" dirty="0" err="1" smtClean="0"/>
              <a:t>بنظام </a:t>
            </a:r>
            <a:r>
              <a:rPr lang="ar-SA" dirty="0" smtClean="0"/>
              <a:t>(المعاملة أو المزارعة)، ولم يكن مقدراً الخراج معروفاً تماماً في عهد الخلفاء الراشدين، فقصره البعض على جزية الرؤوس، وقصره غيرهم على ضريبة الأرض وكان يتولى جباية الخراج عمال مستقلون عن ولاة الأقاليم يتمتعون بمجموعة من الصفات ذكرها </a:t>
            </a:r>
            <a:r>
              <a:rPr lang="ar-SA" dirty="0" err="1" smtClean="0"/>
              <a:t>الماوردي</a:t>
            </a:r>
            <a:r>
              <a:rPr lang="ar-SA" dirty="0" smtClean="0"/>
              <a:t> </a:t>
            </a:r>
            <a:r>
              <a:rPr lang="ar-SA" dirty="0" err="1" smtClean="0"/>
              <a:t>بقوله </a:t>
            </a:r>
            <a:r>
              <a:rPr lang="ar-SA" dirty="0" smtClean="0"/>
              <a:t>"أن يكون والي ذلك فقيهاً عالماً، مشاوراً لأهل الرأي، عفيفاً، لا يخاف في الله </a:t>
            </a:r>
            <a:r>
              <a:rPr lang="ar-SA" dirty="0" err="1" smtClean="0"/>
              <a:t>لومة</a:t>
            </a:r>
            <a:r>
              <a:rPr lang="ar-SA" dirty="0" smtClean="0"/>
              <a:t> لائم، ولا يخاف فيه جور في حكم إن </a:t>
            </a:r>
            <a:r>
              <a:rPr lang="ar-SA" dirty="0" err="1" smtClean="0"/>
              <a:t>حكم".</a:t>
            </a:r>
            <a:endParaRPr lang="en-US" dirty="0" smtClean="0"/>
          </a:p>
          <a:p>
            <a:r>
              <a:rPr lang="ar-SA" dirty="0" smtClean="0"/>
              <a:t> وفي عهد الخلفاء الراشدين كان التسامح في جمع الخراج والأمانة وتقدير ما تخرجه الأرض بدقة وحاسب الخلفاء وعمال الجباية وأحسنوا اختيارهم، واشرفوا على أعمال الجباية بأنفسهم خشية ظلم الرعية، وسار خلفاء بني أمية على نهج الراشدين وخاصة عندما نجد الخليفة الأموي عبد الملك بن مروان يحاسب الجباه وموظفي </a:t>
            </a:r>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normAutofit fontScale="92500" lnSpcReduction="10000"/>
          </a:bodyPr>
          <a:lstStyle/>
          <a:p>
            <a:r>
              <a:rPr lang="ar-EG" dirty="0" err="1" smtClean="0"/>
              <a:t>والعشور</a:t>
            </a:r>
            <a:r>
              <a:rPr lang="ar-EG" dirty="0" smtClean="0"/>
              <a:t>، وغيرها من موارد بيت المال، وعندما بدأ المسلمون جهادهم غنم المسلمون على عهد </a:t>
            </a:r>
            <a:r>
              <a:rPr lang="ar-EG" dirty="0" err="1" smtClean="0"/>
              <a:t>النبي ($</a:t>
            </a:r>
            <a:r>
              <a:rPr lang="ar-EG" dirty="0" smtClean="0"/>
              <a:t>) أول مغانم لهم وهي بعض إبل لقريش من خلال سرية عبد الله بن جحش، وكانت ثاني مغانمهم من المال والسلاح والإبل من قريش في غزوة بدر الكبرى سنة </a:t>
            </a:r>
            <a:r>
              <a:rPr lang="ar-EG" dirty="0" err="1" smtClean="0"/>
              <a:t>2هــ</a:t>
            </a:r>
            <a:r>
              <a:rPr lang="ar-EG" dirty="0" smtClean="0"/>
              <a:t>، وبعد أن طرد </a:t>
            </a:r>
            <a:r>
              <a:rPr lang="ar-EG" dirty="0" err="1" smtClean="0"/>
              <a:t>النبي ($</a:t>
            </a:r>
            <a:r>
              <a:rPr lang="ar-EG" dirty="0" smtClean="0"/>
              <a:t>) يهود بني </a:t>
            </a:r>
            <a:r>
              <a:rPr lang="ar-EG" dirty="0" err="1" smtClean="0"/>
              <a:t>القينقاع</a:t>
            </a:r>
            <a:r>
              <a:rPr lang="ar-EG" dirty="0" smtClean="0"/>
              <a:t> إلي أطراف بلاد الشام بعد أن خانوا عهودهم مع </a:t>
            </a:r>
            <a:r>
              <a:rPr lang="ar-EG" dirty="0" err="1" smtClean="0"/>
              <a:t>النبي ($</a:t>
            </a:r>
            <a:r>
              <a:rPr lang="ar-EG" dirty="0" smtClean="0"/>
              <a:t>)، غنم النبي منهم أموالاً وذهباً وزعت على المسلمين طبقاً للمصارف الشرعية التي حددها القرآن الكريم، وكما غنم </a:t>
            </a:r>
            <a:r>
              <a:rPr lang="ar-EG" dirty="0" err="1" smtClean="0"/>
              <a:t>النبي ($</a:t>
            </a:r>
            <a:r>
              <a:rPr lang="ar-EG" dirty="0" smtClean="0"/>
              <a:t>) بعد طرد يهود بني النضير الإبل، والأموال والسلاح، وزعها النبي على المسلمين بالأسهم حيث أخرج </a:t>
            </a:r>
            <a:r>
              <a:rPr lang="ar-EG" dirty="0" err="1" smtClean="0"/>
              <a:t>النبي ($</a:t>
            </a:r>
            <a:r>
              <a:rPr lang="ar-EG" dirty="0" smtClean="0"/>
              <a:t>) يوم ذاك خمس الغنائم وجعل للناس ثلاثة أسهم، للفرس سهمان، ولفارسه سهم واحد، وللرجل سهم </a:t>
            </a:r>
            <a:r>
              <a:rPr lang="ar-EG" dirty="0" err="1" smtClean="0"/>
              <a:t>واحد،....</a:t>
            </a:r>
            <a:endParaRPr lang="en-US" dirty="0" smtClean="0"/>
          </a:p>
          <a:p>
            <a:endParaRPr lang="ar-EG"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lstStyle/>
          <a:p>
            <a:r>
              <a:rPr lang="ar-SA" dirty="0" smtClean="0"/>
              <a:t>الخراج عند خروجهم من العمل، فإذا ما وجد أنهم أخذوا الأموال لحسابهم وظلموا الناس، عذبوا حتى يعترفوا بمكان تلك الأموال لإيداعها في بيت المال، وعندما ملك خلفاء بني العباس زمام الحكم في الدولة الإسلامية ظهر في العصر العباسي ما عرف بنظام الضمان أو </a:t>
            </a:r>
            <a:r>
              <a:rPr lang="ar-SA" dirty="0" err="1" smtClean="0"/>
              <a:t>القبالات</a:t>
            </a:r>
            <a:r>
              <a:rPr lang="ar-SA" dirty="0" smtClean="0"/>
              <a:t> ومعنى ذلك أن يتولى دفع الخراج ضمان أو متقبلون، كما بدأ الإقطاع يظهر منذ عهد بن أمية وانتشر بشكل كبير في عهد بني العباس، حيث كانت تقطع الأراضي لخواصهم من الأمراء والولاة، وكبار </a:t>
            </a:r>
            <a:r>
              <a:rPr lang="ar-SA" dirty="0" err="1" smtClean="0"/>
              <a:t>الجند ..</a:t>
            </a:r>
            <a:r>
              <a:rPr lang="ar-SA" dirty="0" smtClean="0"/>
              <a:t> لتعمير الأراضي وإصلاح </a:t>
            </a:r>
            <a:r>
              <a:rPr lang="ar-SA" dirty="0" err="1" smtClean="0"/>
              <a:t>حالها....</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u="sng" dirty="0" smtClean="0"/>
              <a:t>(6) </a:t>
            </a:r>
            <a:r>
              <a:rPr lang="ar-EG" b="1" u="sng" dirty="0" err="1" smtClean="0"/>
              <a:t>الجزية:</a:t>
            </a:r>
            <a:r>
              <a:rPr lang="ar-EG" b="1" u="sng" dirty="0" smtClean="0"/>
              <a:t> </a:t>
            </a:r>
            <a:r>
              <a:rPr lang="en-US" dirty="0" smtClean="0"/>
              <a:t/>
            </a:r>
            <a:br>
              <a:rPr lang="en-US" dirty="0" smtClean="0"/>
            </a:br>
            <a:endParaRPr lang="ar-EG" dirty="0"/>
          </a:p>
        </p:txBody>
      </p:sp>
      <p:sp>
        <p:nvSpPr>
          <p:cNvPr id="3" name="عنصر نائب للمحتوى 2"/>
          <p:cNvSpPr>
            <a:spLocks noGrp="1"/>
          </p:cNvSpPr>
          <p:nvPr>
            <p:ph sz="quarter" idx="1"/>
          </p:nvPr>
        </p:nvSpPr>
        <p:spPr/>
        <p:txBody>
          <a:bodyPr>
            <a:normAutofit fontScale="77500" lnSpcReduction="20000"/>
          </a:bodyPr>
          <a:lstStyle/>
          <a:p>
            <a:r>
              <a:rPr lang="ar-EG" b="1" u="sng" dirty="0" smtClean="0"/>
              <a:t>(6) </a:t>
            </a:r>
            <a:r>
              <a:rPr lang="ar-EG" b="1" u="sng" dirty="0" err="1" smtClean="0"/>
              <a:t>الجزية:</a:t>
            </a:r>
            <a:r>
              <a:rPr lang="ar-EG" b="1" u="sng" dirty="0" smtClean="0"/>
              <a:t> </a:t>
            </a:r>
            <a:endParaRPr lang="en-US" dirty="0" smtClean="0"/>
          </a:p>
          <a:p>
            <a:r>
              <a:rPr lang="ar-EG" dirty="0" smtClean="0"/>
              <a:t>وقد عرفت تلك الضريبة بضريبة الرؤوس، وهي عبارة عن مبلغ معين من المال يوضع على الرؤوس من الناس غير المسلمين، من أهل الذمة كاليهود والنصارى وتسقط عنهم بدخولهم الإسلام، وقد نص عليها القرآن الكريم في قوله </a:t>
            </a:r>
            <a:r>
              <a:rPr lang="ar-EG" dirty="0" err="1" smtClean="0"/>
              <a:t>تعالى </a:t>
            </a:r>
            <a:r>
              <a:rPr lang="ar-EG" dirty="0" smtClean="0"/>
              <a:t>"قاتلوا اللذين لا يؤمنون بالله ولا باليوم الآخر ولا يحرمون ما حرم الله ورسوله، ولا يدينون دين الحق من الذين أوتوا الكتاب حتى يعطوا الجزية عن يد وهم صاغرون"</a:t>
            </a:r>
            <a:endParaRPr lang="en-US" dirty="0" smtClean="0"/>
          </a:p>
          <a:p>
            <a:r>
              <a:rPr lang="ar-EG" dirty="0" smtClean="0"/>
              <a:t>وقد فرض القرآن الكريم الجزية على غير المسلمين من أهل الذمة، وفرض الزكاة على المسلمين بهدف إيجاد التوازن والتكافؤ بين رعايا الدولة الإسلامية من مسلمين وذميين، فهم يتمتعون بحقوق واحدة، وينتفعون بمصالح الدولة العامة بنسبة واحدة، ويقول </a:t>
            </a:r>
            <a:r>
              <a:rPr lang="ar-EG" dirty="0" err="1" smtClean="0"/>
              <a:t>الماوردي</a:t>
            </a:r>
            <a:r>
              <a:rPr lang="ar-EG" dirty="0" smtClean="0"/>
              <a:t> عن </a:t>
            </a:r>
            <a:r>
              <a:rPr lang="ar-EG" dirty="0" err="1" smtClean="0"/>
              <a:t>الجزية </a:t>
            </a:r>
            <a:r>
              <a:rPr lang="ar-EG" dirty="0" smtClean="0"/>
              <a:t>"أن اسمها مشتق من الجزاء، فيجب على أولى الأمر أن يضعوا الجزية على رقاب من دخل الذمة من أهل الكتاب ليقروا </a:t>
            </a:r>
            <a:r>
              <a:rPr lang="ar-EG" dirty="0" err="1" smtClean="0"/>
              <a:t>بها</a:t>
            </a:r>
            <a:r>
              <a:rPr lang="ar-EG" dirty="0" smtClean="0"/>
              <a:t> في دار السلام، ويلتزم بهم ببذلها بحقين: أحدهما الكف عنهم، والثاني الحماية لهم وليكونوا بالكف آمنين، وبالحماية </a:t>
            </a:r>
            <a:r>
              <a:rPr lang="ar-EG" dirty="0" err="1" smtClean="0"/>
              <a:t>محروسين"</a:t>
            </a:r>
            <a:r>
              <a:rPr lang="ar-EG" dirty="0" smtClean="0"/>
              <a:t> </a:t>
            </a:r>
            <a:endParaRPr lang="en-US" dirty="0" smtClean="0"/>
          </a:p>
          <a:p>
            <a:endParaRPr lang="ar-EG"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lstStyle/>
          <a:p>
            <a:r>
              <a:rPr lang="ar-EG" dirty="0" smtClean="0"/>
              <a:t> وكانت الجزية تجنى كل عام من أهل الذمة، وقد حدد الفاروق عمر بن الخطاب رضي الله عنه قيمتها </a:t>
            </a:r>
            <a:r>
              <a:rPr lang="ar-EG" dirty="0" err="1" smtClean="0"/>
              <a:t>وهي </a:t>
            </a:r>
            <a:r>
              <a:rPr lang="ar-EG" dirty="0" smtClean="0"/>
              <a:t>(ثمانية وأربعون درهماً على الموسر، وعلى الوسط أربعة وعشرون درهماً وعلى المحتاج اثنا عشر درهماً) وأعفى من أداء الجزية الشيوخ، والأطفال، والنساء، والرهبان، كما لم يأخذ المسلمون الجزية من العميان، أو الذين أصابهم الجنون من ذوي العاهات </a:t>
            </a:r>
            <a:r>
              <a:rPr lang="ar-EG" dirty="0" err="1" smtClean="0"/>
              <a:t>وغيرهم...</a:t>
            </a:r>
            <a:r>
              <a:rPr lang="ar-EG" dirty="0" smtClean="0"/>
              <a:t> </a:t>
            </a:r>
            <a:endParaRPr lang="en-US" dirty="0" smtClean="0"/>
          </a:p>
          <a:p>
            <a:endParaRPr lang="ar-EG"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normAutofit/>
          </a:bodyPr>
          <a:lstStyle/>
          <a:p>
            <a:r>
              <a:rPr lang="ar-EG" dirty="0" smtClean="0"/>
              <a:t>والجدير بالذكر أن الجزية ليست من مستحدثات الإسلام فقد عرف تلك الضريبة عند الفرس والروم قديماً وفرضوها على أهالي البلدان التي سيطروا على أراضيهم، وكانت أضعاف ما فرضه المسلمون عليهم بعد فتح أراضيهم فنجد أن المسلمين إذا عجزوا عن الدفاع عن أهل الذمة أسقطوا الجزية عنهم وهذا ما أكده </a:t>
            </a:r>
            <a:r>
              <a:rPr lang="ar-EG" dirty="0" err="1" smtClean="0"/>
              <a:t>البلاذري</a:t>
            </a:r>
            <a:r>
              <a:rPr lang="ar-EG" dirty="0" smtClean="0"/>
              <a:t> في </a:t>
            </a:r>
            <a:r>
              <a:rPr lang="ar-EG" dirty="0" err="1" smtClean="0"/>
              <a:t>قوله </a:t>
            </a:r>
            <a:r>
              <a:rPr lang="ar-EG" dirty="0" smtClean="0"/>
              <a:t>"أن المسلمين عندما دخلوا حمص أخذوا الجزية من أهل الكتاب الذين لم يريدوا أن يدخلوا في الإسلام، ثم عرف المسلمون أن الروم أعدوا جيشاً كبيراً لمهاجمة المسلمين فأدركوا أنهم لا</a:t>
            </a:r>
            <a:endParaRPr lang="ar-EG"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normAutofit/>
          </a:bodyPr>
          <a:lstStyle/>
          <a:p>
            <a:r>
              <a:rPr lang="ar-EG" dirty="0" smtClean="0"/>
              <a:t>يقدرون في الدفاع عن أهل حمص وقد يضطرون للانسحاب فأعادوا إلى أهل حمص ما أخذوه منهم </a:t>
            </a:r>
            <a:r>
              <a:rPr lang="ar-EG" dirty="0" err="1" smtClean="0"/>
              <a:t>وقالوا </a:t>
            </a:r>
            <a:r>
              <a:rPr lang="ar-EG" dirty="0" smtClean="0"/>
              <a:t>"شغلنا عن نصرتكم والدفع عنكم فأنتم على أمركم..." وكان إذا دخل أهل الذمة إلى الإسلام أسقطت عنه الجزية، وهي ضريبة تختلف عن الخراج، لأن الخراج لا يسقط عن الأرض بإسلام صاحبها، أما الجزية فهي تسقط بإسلام صاحبها، وقد راعى خلفاء المسلمون</a:t>
            </a:r>
            <a:endParaRPr lang="ar-EG"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lstStyle/>
          <a:p>
            <a:r>
              <a:rPr lang="ar-EG" dirty="0" smtClean="0"/>
              <a:t>التسامح والعدل مع أهل الذمة بعد كثرة الفتوحات الإسلامية على الجانبي الفارسي والبيزنطي، فعاملوهم بقول </a:t>
            </a:r>
            <a:r>
              <a:rPr lang="ar-EG" dirty="0" err="1" smtClean="0"/>
              <a:t>النبي ($) </a:t>
            </a:r>
            <a:r>
              <a:rPr lang="ar-EG" dirty="0" smtClean="0"/>
              <a:t>"من ظلم معاهداً أو كلفه فوق طاقته فأنا حجيجه" كما قال </a:t>
            </a:r>
            <a:r>
              <a:rPr lang="ar-EG" dirty="0" err="1" smtClean="0"/>
              <a:t>النبي ($) </a:t>
            </a:r>
            <a:r>
              <a:rPr lang="ar-EG" dirty="0" smtClean="0"/>
              <a:t>"</a:t>
            </a:r>
            <a:r>
              <a:rPr lang="ar-EG" dirty="0" err="1" smtClean="0"/>
              <a:t>إحفظوني</a:t>
            </a:r>
            <a:r>
              <a:rPr lang="ar-EG" dirty="0" smtClean="0"/>
              <a:t> في ذمتي" فسار الخلفاء الراشدين على نفس المنهج الذي أقره </a:t>
            </a:r>
            <a:r>
              <a:rPr lang="ar-EG" dirty="0" err="1" smtClean="0"/>
              <a:t>النبي ($</a:t>
            </a:r>
            <a:r>
              <a:rPr lang="ar-EG" dirty="0" smtClean="0"/>
              <a:t>) لأمته في معاملة أهل الذمة الأمر الذي انعكس مع تطور الوقت عليهم فدخل العديد منهم إلى </a:t>
            </a:r>
            <a:r>
              <a:rPr lang="ar-EG" dirty="0" err="1" smtClean="0"/>
              <a:t>الإسلام....</a:t>
            </a:r>
            <a:r>
              <a:rPr lang="ar-EG" dirty="0" smtClean="0"/>
              <a:t> </a:t>
            </a:r>
            <a:endParaRPr 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dirty="0" smtClean="0"/>
              <a:t>* السكة ومصارف بيت المال:</a:t>
            </a:r>
            <a:r>
              <a:rPr lang="en-US" dirty="0" smtClean="0"/>
              <a:t/>
            </a:r>
            <a:br>
              <a:rPr lang="en-US" dirty="0" smtClean="0"/>
            </a:br>
            <a:endParaRPr lang="ar-EG" dirty="0"/>
          </a:p>
        </p:txBody>
      </p:sp>
      <p:sp>
        <p:nvSpPr>
          <p:cNvPr id="3" name="عنصر نائب للمحتوى 2"/>
          <p:cNvSpPr>
            <a:spLocks noGrp="1"/>
          </p:cNvSpPr>
          <p:nvPr>
            <p:ph sz="quarter" idx="1"/>
          </p:nvPr>
        </p:nvSpPr>
        <p:spPr/>
        <p:txBody>
          <a:bodyPr>
            <a:normAutofit fontScale="92500" lnSpcReduction="20000"/>
          </a:bodyPr>
          <a:lstStyle/>
          <a:p>
            <a:r>
              <a:rPr lang="ar-EG" b="1" dirty="0" smtClean="0"/>
              <a:t>* السكة ومصارف بيت المال:</a:t>
            </a:r>
            <a:endParaRPr lang="en-US" dirty="0" smtClean="0"/>
          </a:p>
          <a:p>
            <a:r>
              <a:rPr lang="ar-EG" b="1" dirty="0" smtClean="0"/>
              <a:t>أ) السكة</a:t>
            </a:r>
            <a:endParaRPr lang="en-US" dirty="0" smtClean="0"/>
          </a:p>
          <a:p>
            <a:r>
              <a:rPr lang="ar-EG" dirty="0" smtClean="0"/>
              <a:t>يقصد بالسكة الختم على الدنانير والدراهم المتعامل </a:t>
            </a:r>
            <a:r>
              <a:rPr lang="ar-EG" dirty="0" err="1" smtClean="0"/>
              <a:t>بها</a:t>
            </a:r>
            <a:r>
              <a:rPr lang="ar-EG" dirty="0" smtClean="0"/>
              <a:t> بين الناس بطابع حديد تنقش فيه صور أو كلمات مقلوبة، ويضرب </a:t>
            </a:r>
            <a:r>
              <a:rPr lang="ar-EG" dirty="0" err="1" smtClean="0"/>
              <a:t>بها</a:t>
            </a:r>
            <a:r>
              <a:rPr lang="ar-EG" dirty="0" smtClean="0"/>
              <a:t> على الدنانير والدراهم فتخرج رسوم تلك النقوش عليها ظاهرة مستقيمة بعد تقويم الدراهم والدنانير بوزن معين يصطلح </a:t>
            </a:r>
            <a:r>
              <a:rPr lang="ar-EG" dirty="0" err="1" smtClean="0"/>
              <a:t>عليه.</a:t>
            </a:r>
            <a:r>
              <a:rPr lang="ar-EG" dirty="0" smtClean="0"/>
              <a:t> أما لفظ السكة فهو اسم الطابع وهي الحديدة المستعملة لذلك أي </a:t>
            </a:r>
            <a:r>
              <a:rPr lang="ar-EG" dirty="0" err="1" smtClean="0"/>
              <a:t>الضرب....</a:t>
            </a:r>
            <a:endParaRPr lang="en-US" dirty="0" smtClean="0"/>
          </a:p>
          <a:p>
            <a:r>
              <a:rPr lang="ar-EG" dirty="0" smtClean="0"/>
              <a:t> وترجع أهمية السكة في كونها تعبر عن الأحوال الاقتصادية والسياسية لأي دولة، خاصة وأن الوزن والثبات لقيمة العملة يوضح ازدهار الدولة اقتصادياً، كما تعبر </a:t>
            </a:r>
            <a:endParaRPr lang="ar-EG"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normAutofit fontScale="70000" lnSpcReduction="20000"/>
          </a:bodyPr>
          <a:lstStyle/>
          <a:p>
            <a:r>
              <a:rPr lang="ar-EG" dirty="0" smtClean="0"/>
              <a:t>النقوش والرسوم والكتابة التي تسك على العملة عن الأمور السياسية، حيث يكتب على السك مكان الضرب، والعهد الذي ضربت فيه، وفي حكم من من الولاة أو الأمراء أو الحكام، كما أنها تنفي أو تثبت بتبعية الولاة أو الحكام لدار الخلاف التي </a:t>
            </a:r>
            <a:r>
              <a:rPr lang="ar-EG" dirty="0" err="1" smtClean="0"/>
              <a:t>تبيعها...</a:t>
            </a:r>
            <a:endParaRPr lang="en-US" dirty="0" smtClean="0"/>
          </a:p>
          <a:p>
            <a:r>
              <a:rPr lang="ar-EG" dirty="0" smtClean="0"/>
              <a:t> وقد استعمل العرب قبل الإسلام الدراهم والدنانير، والفلس، وهي العملات التي كانت تستخدم عند الفرس والروم، وعرفها العرب في تجارتهم، فلم يكن لهم عملة يعرفونها، واستمر العمل بالدينار والدرهم على عهد </a:t>
            </a:r>
            <a:r>
              <a:rPr lang="ar-EG" dirty="0" err="1" smtClean="0"/>
              <a:t>النبي ($</a:t>
            </a:r>
            <a:r>
              <a:rPr lang="ar-EG" dirty="0" smtClean="0"/>
              <a:t>) ودليل ذلك ما روي عن الإمام علي بن أبي طالب </a:t>
            </a:r>
            <a:r>
              <a:rPr lang="ar-EG" dirty="0" err="1" smtClean="0"/>
              <a:t>قوله </a:t>
            </a:r>
            <a:r>
              <a:rPr lang="ar-EG" dirty="0" smtClean="0"/>
              <a:t>"زوجني رسول </a:t>
            </a:r>
            <a:r>
              <a:rPr lang="ar-EG" dirty="0" err="1" smtClean="0"/>
              <a:t>الله ($</a:t>
            </a:r>
            <a:r>
              <a:rPr lang="ar-EG" dirty="0" smtClean="0"/>
              <a:t>) فاطمة عليها السلام على أربعمائة وثمانون درهماً وزن ستة </a:t>
            </a:r>
            <a:r>
              <a:rPr lang="ar-EG" dirty="0" err="1" smtClean="0"/>
              <a:t>دوانيق</a:t>
            </a:r>
            <a:r>
              <a:rPr lang="ar-EG" dirty="0" smtClean="0"/>
              <a:t>" وعندما أرسل هرقل قيصر الروم إلى </a:t>
            </a:r>
            <a:r>
              <a:rPr lang="ar-EG" dirty="0" err="1" smtClean="0"/>
              <a:t>النبي ($</a:t>
            </a:r>
            <a:r>
              <a:rPr lang="ar-EG" dirty="0" smtClean="0"/>
              <a:t>) مجموعة الدنانير البيزنطية أخذها النبي وقسمها بين </a:t>
            </a:r>
            <a:r>
              <a:rPr lang="ar-EG" dirty="0" err="1" smtClean="0"/>
              <a:t>المسلمين،..</a:t>
            </a:r>
            <a:endParaRPr lang="en-US" dirty="0" smtClean="0"/>
          </a:p>
          <a:p>
            <a:r>
              <a:rPr lang="ar-EG" dirty="0" smtClean="0"/>
              <a:t> وبعد اتساع رقعة الدولة الإسلامية في عهد الفاروق عمر بن الخطاب رضي الله عنه، ودخول الشام والعراق إلى حدود دولة الإسلام ظلت العملات البيزنطية </a:t>
            </a:r>
            <a:r>
              <a:rPr lang="ar-EG" dirty="0" err="1" smtClean="0"/>
              <a:t>والساسانية</a:t>
            </a:r>
            <a:r>
              <a:rPr lang="ar-EG" dirty="0" smtClean="0"/>
              <a:t> مستخدمة عند المسلمين فظلت صورة الصليب منقوشة على الدنانير البيزنطية، وصور معبد النار منقوشة على الدراهم الفارسية وبجانب معبد النار على العملة كانت تتضمن كتابات </a:t>
            </a:r>
            <a:r>
              <a:rPr lang="ar-EG" dirty="0" err="1" smtClean="0"/>
              <a:t>بهلوية</a:t>
            </a:r>
            <a:r>
              <a:rPr lang="ar-EG" dirty="0" smtClean="0"/>
              <a:t> منقوشة على الدراهم باسم الملك، وفي الهامش الخارجي كانت تنقش ثلاثة أهلة وفي بعض الأحيان كانوا أربعة أهلة وفي داخل تلك الأهلة نجم يرمز إلى كوكب الزهرة عند تقابله مع القمر"</a:t>
            </a:r>
            <a:endParaRPr lang="en-US" dirty="0" smtClean="0"/>
          </a:p>
          <a:p>
            <a:endParaRPr lang="ar-EG"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lstStyle/>
          <a:p>
            <a:r>
              <a:rPr lang="ar-EG" dirty="0" smtClean="0"/>
              <a:t>ورغم أن الخليفة عمر بن الخطاب رضي الله عنه قد أقر العملات البيزنطية والفارسية إلا أنه قد ضرب سنة </a:t>
            </a:r>
            <a:r>
              <a:rPr lang="ar-EG" dirty="0" err="1" smtClean="0"/>
              <a:t>18هـ</a:t>
            </a:r>
            <a:r>
              <a:rPr lang="ar-EG" dirty="0" smtClean="0"/>
              <a:t> درهم على نقش </a:t>
            </a:r>
            <a:r>
              <a:rPr lang="ar-EG" dirty="0" err="1" smtClean="0"/>
              <a:t>الكسروية</a:t>
            </a:r>
            <a:r>
              <a:rPr lang="ar-EG" dirty="0" smtClean="0"/>
              <a:t> وزاد في بعضها عبارات التوحيد فوضع في </a:t>
            </a:r>
            <a:r>
              <a:rPr lang="ar-EG" dirty="0" err="1" smtClean="0"/>
              <a:t>بعضها </a:t>
            </a:r>
            <a:r>
              <a:rPr lang="ar-EG" dirty="0" smtClean="0"/>
              <a:t>(الحمد لله) وفي </a:t>
            </a:r>
            <a:r>
              <a:rPr lang="ar-EG" dirty="0" err="1" smtClean="0"/>
              <a:t>بعضها </a:t>
            </a:r>
            <a:r>
              <a:rPr lang="ar-EG" dirty="0" smtClean="0"/>
              <a:t>(لا إله إلا الله وحده)، وعندما ولي عثمان بن عفان خلافة المسلمين نقش بعض عبارات التكبير فقد وضع عليها </a:t>
            </a:r>
            <a:r>
              <a:rPr lang="ar-EG" dirty="0" err="1" smtClean="0"/>
              <a:t>عبارة </a:t>
            </a:r>
            <a:r>
              <a:rPr lang="ar-EG" dirty="0" smtClean="0"/>
              <a:t>"الله أكبر"، وعندما بدأت الدولة الأموية سنة </a:t>
            </a:r>
            <a:r>
              <a:rPr lang="ar-EG" dirty="0" err="1" smtClean="0"/>
              <a:t>41هـ</a:t>
            </a:r>
            <a:r>
              <a:rPr lang="ar-EG" dirty="0" smtClean="0"/>
              <a:t> قام معاوية بن أبي سفيان بضرب دينار نقش عليه صورته وهو متقلد سيفاً على غرار ملوك الروم </a:t>
            </a:r>
            <a:r>
              <a:rPr lang="ar-EG" dirty="0" err="1" smtClean="0"/>
              <a:t>ونقوشهم...</a:t>
            </a:r>
            <a:endParaRPr lang="en-US" dirty="0" smtClean="0"/>
          </a:p>
          <a:p>
            <a:endParaRPr lang="ar-EG"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normAutofit fontScale="70000" lnSpcReduction="20000"/>
          </a:bodyPr>
          <a:lstStyle/>
          <a:p>
            <a:r>
              <a:rPr lang="ar-EG" dirty="0" smtClean="0"/>
              <a:t>*وبعد وفاة معاوية بن أبي سفيان وتولى يزيد بن معاوية خلافة </a:t>
            </a:r>
            <a:r>
              <a:rPr lang="ar-EG" dirty="0" err="1" smtClean="0"/>
              <a:t>المسلمين </a:t>
            </a:r>
            <a:r>
              <a:rPr lang="ar-EG" dirty="0" smtClean="0"/>
              <a:t>(61– </a:t>
            </a:r>
            <a:r>
              <a:rPr lang="ar-EG" dirty="0" err="1" smtClean="0"/>
              <a:t>63هـ</a:t>
            </a:r>
            <a:r>
              <a:rPr lang="ar-EG" dirty="0" smtClean="0"/>
              <a:t>) حدثت الفتنة الثانية في التاريخ الإسلامي، وخرج عبد الله بن الزبير على يزيد ودان له إقليم الحجاز ومصر وبعض أجزاء من بلاد العراق، فضرب ابن الزبير دراهم مدورة نقش عليها على </a:t>
            </a:r>
            <a:r>
              <a:rPr lang="ar-EG" dirty="0" err="1" smtClean="0"/>
              <a:t>الوجه </a:t>
            </a:r>
            <a:r>
              <a:rPr lang="ar-EG" dirty="0" smtClean="0"/>
              <a:t>"محمد رسول </a:t>
            </a:r>
            <a:r>
              <a:rPr lang="ar-EG" dirty="0" err="1" smtClean="0"/>
              <a:t>الله" </a:t>
            </a:r>
            <a:r>
              <a:rPr lang="ar-EG" dirty="0" smtClean="0"/>
              <a:t>، وعلى </a:t>
            </a:r>
            <a:r>
              <a:rPr lang="ar-EG" dirty="0" err="1" smtClean="0"/>
              <a:t>الظهر </a:t>
            </a:r>
            <a:r>
              <a:rPr lang="ar-EG" dirty="0" smtClean="0"/>
              <a:t>"أمر الله بالوفاء والعدل"، وقام أخيه مصعب بن الزبير في بلاد العراق سنة </a:t>
            </a:r>
            <a:r>
              <a:rPr lang="ar-EG" dirty="0" err="1" smtClean="0"/>
              <a:t>70هـ</a:t>
            </a:r>
            <a:r>
              <a:rPr lang="ar-EG" dirty="0" smtClean="0"/>
              <a:t> بضرب دراهم نقش </a:t>
            </a:r>
            <a:r>
              <a:rPr lang="ar-EG" dirty="0" err="1" smtClean="0"/>
              <a:t>عليها </a:t>
            </a:r>
            <a:r>
              <a:rPr lang="ar-EG" dirty="0" smtClean="0"/>
              <a:t>(بركة الله) وفي </a:t>
            </a:r>
            <a:r>
              <a:rPr lang="ar-EG" dirty="0" err="1" smtClean="0"/>
              <a:t>الآخر </a:t>
            </a:r>
            <a:r>
              <a:rPr lang="ar-EG" dirty="0" smtClean="0"/>
              <a:t>"اسم </a:t>
            </a:r>
            <a:r>
              <a:rPr lang="ar-EG" dirty="0" err="1" smtClean="0"/>
              <a:t>الله".</a:t>
            </a:r>
            <a:endParaRPr lang="en-US" dirty="0" smtClean="0"/>
          </a:p>
          <a:p>
            <a:r>
              <a:rPr lang="ar-EG" dirty="0" smtClean="0"/>
              <a:t> ولم يتم الإصلاح النقدي للسكة في الدولة الإسلامية إلا في عهد الخليفة الأموي عبد الملك بن مروان الذي أراد فصل تبعية الدولة الإسلامية الاقتصادية فضرب أول دينار في عهده سنة </a:t>
            </a:r>
            <a:r>
              <a:rPr lang="ar-EG" dirty="0" err="1" smtClean="0"/>
              <a:t>77هـ</a:t>
            </a:r>
            <a:r>
              <a:rPr lang="ar-EG" dirty="0" smtClean="0"/>
              <a:t>، وأزال عبد الملك بن مروان كل التأثيرات البيزنطية من العملة، وقد وضع عبد الملك بن مروان ثلاثة أنواع من العملة وهي:</a:t>
            </a:r>
            <a:endParaRPr lang="en-US" dirty="0" smtClean="0"/>
          </a:p>
          <a:p>
            <a:r>
              <a:rPr lang="ar-EG" dirty="0" smtClean="0"/>
              <a:t>الدينار: وكانت أجزاؤه كالنصف والثلث وكان من الذهب.</a:t>
            </a:r>
            <a:endParaRPr lang="en-US" dirty="0" smtClean="0"/>
          </a:p>
          <a:p>
            <a:r>
              <a:rPr lang="ar-EG" dirty="0" smtClean="0"/>
              <a:t>والدرهم: وكان من الفضة.</a:t>
            </a:r>
            <a:endParaRPr lang="en-US" dirty="0" smtClean="0"/>
          </a:p>
          <a:p>
            <a:r>
              <a:rPr lang="ar-EG" dirty="0" smtClean="0"/>
              <a:t>والفلس: وضع من النحاس القيم.</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lstStyle/>
          <a:p>
            <a:r>
              <a:rPr lang="ar-EG" dirty="0" smtClean="0"/>
              <a:t> وبعد صلح الحديبية سنة </a:t>
            </a:r>
            <a:r>
              <a:rPr lang="ar-EG" dirty="0" err="1" smtClean="0"/>
              <a:t>6هــ</a:t>
            </a:r>
            <a:r>
              <a:rPr lang="ar-EG" dirty="0" smtClean="0"/>
              <a:t> بين </a:t>
            </a:r>
            <a:r>
              <a:rPr lang="ar-EG" dirty="0" err="1" smtClean="0"/>
              <a:t>النبي ($</a:t>
            </a:r>
            <a:r>
              <a:rPr lang="ar-EG" dirty="0" smtClean="0"/>
              <a:t>)، وقريش، فتح </a:t>
            </a:r>
            <a:r>
              <a:rPr lang="ar-EG" dirty="0" err="1" smtClean="0"/>
              <a:t>النبي ($</a:t>
            </a:r>
            <a:r>
              <a:rPr lang="ar-EG" dirty="0" smtClean="0"/>
              <a:t>) حصون يهود خيبر، وجعل ما يخرج من أرض خيبر مقاسمة بينهم وبين المسلمين، كما صالح أهل فدك على نصف أرضهم ونخيلهم، ومثلهم أهل وادي القرى، ودفع أهل </a:t>
            </a:r>
            <a:r>
              <a:rPr lang="ar-EG" dirty="0" err="1" smtClean="0"/>
              <a:t>يتماء</a:t>
            </a:r>
            <a:r>
              <a:rPr lang="ar-EG" dirty="0" smtClean="0"/>
              <a:t> الجزية مقابل الصلح مع </a:t>
            </a:r>
            <a:r>
              <a:rPr lang="ar-EG" dirty="0" err="1" smtClean="0"/>
              <a:t>النبي ($</a:t>
            </a:r>
            <a:r>
              <a:rPr lang="ar-EG" dirty="0" smtClean="0"/>
              <a:t>)، وبعد انتصار المسلمون المتتالي داخل شبه الجزيرة العربية وفي أطرافها من لم يدخل في الإسلام دفع الجزية مثلما فعل أهل أدراج </a:t>
            </a:r>
            <a:endParaRPr lang="ar-EG"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normAutofit fontScale="92500" lnSpcReduction="20000"/>
          </a:bodyPr>
          <a:lstStyle/>
          <a:p>
            <a:r>
              <a:rPr lang="ar-EG" dirty="0" smtClean="0"/>
              <a:t> وكان شكل العملات الذي نقشها عبد الملك بن مروان مكتوب عليها في الوجه لا إله إلا الله وحده لا شريك له وفي الهامش </a:t>
            </a:r>
            <a:r>
              <a:rPr lang="ar-EG" dirty="0" err="1" smtClean="0"/>
              <a:t>عبارة </a:t>
            </a:r>
            <a:r>
              <a:rPr lang="ar-EG" dirty="0" smtClean="0"/>
              <a:t>(محمد رسول الله أرسله بالهدى ودين الحق ليظهره على الدين كله)، وفي ظهر العملة نقش </a:t>
            </a:r>
            <a:r>
              <a:rPr lang="ar-EG" dirty="0" err="1" smtClean="0"/>
              <a:t>عليها </a:t>
            </a:r>
            <a:r>
              <a:rPr lang="ar-EG" dirty="0" smtClean="0"/>
              <a:t>(الله </a:t>
            </a:r>
            <a:r>
              <a:rPr lang="ar-EG" dirty="0" err="1" smtClean="0"/>
              <a:t>أحد...</a:t>
            </a:r>
            <a:r>
              <a:rPr lang="ar-EG" dirty="0" smtClean="0"/>
              <a:t> الله الصمد لم يلد ولم يولد وفي هامش الظهر بسم الله ضرب هذا الدينار سنة سبعة </a:t>
            </a:r>
            <a:r>
              <a:rPr lang="ar-EG" dirty="0" err="1" smtClean="0"/>
              <a:t>وسبعين،....</a:t>
            </a:r>
            <a:endParaRPr lang="en-US" dirty="0" smtClean="0"/>
          </a:p>
          <a:p>
            <a:r>
              <a:rPr lang="ar-EG" dirty="0" smtClean="0"/>
              <a:t>وما يجدر الإشارة إليه أن خلفاء المسلمين حرصوا على ضبط العملة منعاً للغش، فكان يتم وزنها </a:t>
            </a:r>
            <a:r>
              <a:rPr lang="ar-EG" dirty="0" err="1" smtClean="0"/>
              <a:t>بصنج</a:t>
            </a:r>
            <a:r>
              <a:rPr lang="ar-EG" dirty="0" smtClean="0"/>
              <a:t> زجاجية مصبوبة، وهذه </a:t>
            </a:r>
            <a:r>
              <a:rPr lang="ar-EG" dirty="0" err="1" smtClean="0"/>
              <a:t>الصنج</a:t>
            </a:r>
            <a:r>
              <a:rPr lang="ar-EG" dirty="0" smtClean="0"/>
              <a:t> كانت عبارة عن أقراص من الزجاج تحمل كتابات كوفية تشير إلى العامل أو الأمير أو الحاكم مع مقدار وزن القطعة </a:t>
            </a:r>
            <a:r>
              <a:rPr lang="ar-EG" dirty="0" err="1" smtClean="0"/>
              <a:t>ونوعها....</a:t>
            </a:r>
            <a:endParaRPr lang="en-US" dirty="0" smtClean="0"/>
          </a:p>
          <a:p>
            <a:endParaRPr lang="ar-EG"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dirty="0" err="1" smtClean="0"/>
              <a:t>ب </a:t>
            </a:r>
            <a:r>
              <a:rPr lang="ar-EG" b="1" dirty="0" smtClean="0"/>
              <a:t>) تعريب السكه </a:t>
            </a:r>
            <a:r>
              <a:rPr lang="ar-EG" b="1" dirty="0" err="1" smtClean="0"/>
              <a:t>الإسلامية :-</a:t>
            </a:r>
            <a:r>
              <a:rPr lang="en-US" dirty="0" smtClean="0"/>
              <a:t/>
            </a:r>
            <a:br>
              <a:rPr lang="en-US" dirty="0" smtClean="0"/>
            </a:br>
            <a:endParaRPr lang="ar-EG" dirty="0"/>
          </a:p>
        </p:txBody>
      </p:sp>
      <p:sp>
        <p:nvSpPr>
          <p:cNvPr id="3" name="عنصر نائب للمحتوى 2"/>
          <p:cNvSpPr>
            <a:spLocks noGrp="1"/>
          </p:cNvSpPr>
          <p:nvPr>
            <p:ph sz="quarter" idx="1"/>
          </p:nvPr>
        </p:nvSpPr>
        <p:spPr/>
        <p:txBody>
          <a:bodyPr>
            <a:normAutofit fontScale="92500" lnSpcReduction="20000"/>
          </a:bodyPr>
          <a:lstStyle/>
          <a:p>
            <a:r>
              <a:rPr lang="ar-EG" b="1" dirty="0" err="1" smtClean="0"/>
              <a:t>ب </a:t>
            </a:r>
            <a:r>
              <a:rPr lang="ar-EG" b="1" dirty="0" smtClean="0"/>
              <a:t>) تعريب السكه </a:t>
            </a:r>
            <a:r>
              <a:rPr lang="ar-EG" b="1" dirty="0" err="1" smtClean="0"/>
              <a:t>الإسلامية :-</a:t>
            </a:r>
            <a:endParaRPr lang="en-US" dirty="0" smtClean="0"/>
          </a:p>
          <a:p>
            <a:r>
              <a:rPr lang="ar-EG" dirty="0" smtClean="0"/>
              <a:t>نشأ عن حركة تعريب ديوان الخراج سك عملة جديدة بهدف دعم النظام المالى للدولة وضبط المعاملات المالية بين الولايات وتحقيق العدالة فى جباية الضرائب من </a:t>
            </a:r>
            <a:r>
              <a:rPr lang="ar-EG" dirty="0" err="1" smtClean="0"/>
              <a:t>أهلها .</a:t>
            </a:r>
            <a:r>
              <a:rPr lang="ar-EG" dirty="0" smtClean="0"/>
              <a:t> فلم يكن للمسلمين سكة يضربون عليها دراهمهم ودنانيرهم حيث كانوا يستعملون ما يضرب من الدرهم في بلاد الفرس وما يضرب من الدنانير في بلاد الروم فكانت بعض الولايات مثل الشام ومصر تتعامل بالدينار </a:t>
            </a:r>
            <a:r>
              <a:rPr lang="ar-EG" dirty="0" err="1" smtClean="0"/>
              <a:t>الذهبى </a:t>
            </a:r>
            <a:r>
              <a:rPr lang="ar-EG" dirty="0" smtClean="0"/>
              <a:t>، وتعاملت العراق وفارس بالدرهم الفضى وكانت تلك العملات معروفة منذ العصر الجاهلى وكان </a:t>
            </a:r>
            <a:r>
              <a:rPr lang="ar-EG" dirty="0" err="1" smtClean="0"/>
              <a:t>سعرالتداول</a:t>
            </a:r>
            <a:r>
              <a:rPr lang="ar-EG" dirty="0" smtClean="0"/>
              <a:t> هو كل عشرة دراهم تساوى سبعة دنانير وأمر </a:t>
            </a:r>
            <a:r>
              <a:rPr lang="ar-EG" dirty="0" err="1" smtClean="0"/>
              <a:t>الرسول ($</a:t>
            </a:r>
            <a:r>
              <a:rPr lang="ar-EG" dirty="0" smtClean="0"/>
              <a:t>) بذلك وأقره الخلفاء الراشدين كما أقره </a:t>
            </a:r>
            <a:r>
              <a:rPr lang="ar-EG" dirty="0" err="1" smtClean="0"/>
              <a:t>معاوية .</a:t>
            </a:r>
            <a:r>
              <a:rPr lang="ar-EG" dirty="0" smtClean="0"/>
              <a:t> </a:t>
            </a:r>
            <a:endParaRPr lang="en-US" dirty="0" smtClean="0"/>
          </a:p>
          <a:p>
            <a:endParaRPr lang="ar-EG"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normAutofit fontScale="85000" lnSpcReduction="20000"/>
          </a:bodyPr>
          <a:lstStyle/>
          <a:p>
            <a:r>
              <a:rPr lang="ar-EG" dirty="0" smtClean="0"/>
              <a:t>وظل أمر العملة كما هو </a:t>
            </a:r>
            <a:r>
              <a:rPr lang="ar-EG" dirty="0" err="1" smtClean="0"/>
              <a:t>حتي</a:t>
            </a:r>
            <a:r>
              <a:rPr lang="ar-EG" dirty="0" smtClean="0"/>
              <a:t> ولى عبد الملك بن مروان أمر الخلافة فواجهته </a:t>
            </a:r>
            <a:r>
              <a:rPr lang="ar-EG" dirty="0" err="1" smtClean="0"/>
              <a:t>صعوبه</a:t>
            </a:r>
            <a:r>
              <a:rPr lang="ar-EG" dirty="0" smtClean="0"/>
              <a:t> في هذا الأمر عندما </a:t>
            </a:r>
            <a:r>
              <a:rPr lang="ar-EG" dirty="0" err="1" smtClean="0"/>
              <a:t>إحتفظ</a:t>
            </a:r>
            <a:r>
              <a:rPr lang="ar-EG" dirty="0" smtClean="0"/>
              <a:t> الناس بالعملات عالية القيمة وأدوا الخراج بالعملات المنخفضة ذات الأوزان السيئة والمغشوشة هذا فضلاً عن </a:t>
            </a:r>
            <a:r>
              <a:rPr lang="ar-EG" dirty="0" err="1" smtClean="0"/>
              <a:t>إحتكار</a:t>
            </a:r>
            <a:r>
              <a:rPr lang="ar-EG" dirty="0" smtClean="0"/>
              <a:t> البيزنطيين للدينار وتحكمهم فى سعره الأمر الذي أصبح يهدد الأمويون والتجارة الداخلية في الدولة </a:t>
            </a:r>
            <a:r>
              <a:rPr lang="ar-EG" dirty="0" err="1" smtClean="0"/>
              <a:t>الأسلامية</a:t>
            </a:r>
            <a:r>
              <a:rPr lang="ar-EG" dirty="0" smtClean="0"/>
              <a:t> </a:t>
            </a:r>
            <a:r>
              <a:rPr lang="ar-EG" dirty="0" err="1" smtClean="0"/>
              <a:t>.</a:t>
            </a:r>
            <a:endParaRPr lang="en-US" dirty="0" smtClean="0"/>
          </a:p>
          <a:p>
            <a:r>
              <a:rPr lang="ar-EG" dirty="0" smtClean="0"/>
              <a:t>لذلك قرر الخليفة عبد الملك بن مروان إلغاء تبعية الدولة </a:t>
            </a:r>
            <a:r>
              <a:rPr lang="ar-EG" dirty="0" err="1" smtClean="0"/>
              <a:t>الأسلامية</a:t>
            </a:r>
            <a:r>
              <a:rPr lang="ar-EG" dirty="0" smtClean="0"/>
              <a:t> النقدية للبيزنطيين وإصدار عملة </a:t>
            </a:r>
            <a:r>
              <a:rPr lang="ar-EG" dirty="0" err="1" smtClean="0"/>
              <a:t>جديده</a:t>
            </a:r>
            <a:r>
              <a:rPr lang="ar-EG" dirty="0" smtClean="0"/>
              <a:t> خاصة بالدولة </a:t>
            </a:r>
            <a:r>
              <a:rPr lang="ar-EG" dirty="0" err="1" smtClean="0"/>
              <a:t>الأسلامية</a:t>
            </a:r>
            <a:r>
              <a:rPr lang="ar-EG" dirty="0" smtClean="0"/>
              <a:t> وسط تهديد شديد من </a:t>
            </a:r>
            <a:r>
              <a:rPr lang="ar-EG" dirty="0" err="1" smtClean="0"/>
              <a:t>الأمبراطور</a:t>
            </a:r>
            <a:r>
              <a:rPr lang="ar-EG" dirty="0" smtClean="0"/>
              <a:t> البيزنطي </a:t>
            </a:r>
            <a:r>
              <a:rPr lang="ar-EG" dirty="0" err="1" smtClean="0"/>
              <a:t>جستنيان</a:t>
            </a:r>
            <a:r>
              <a:rPr lang="ar-EG" dirty="0" smtClean="0"/>
              <a:t> لعبد الملك بن </a:t>
            </a:r>
            <a:r>
              <a:rPr lang="ar-EG" dirty="0" err="1" smtClean="0"/>
              <a:t>مروان </a:t>
            </a:r>
            <a:r>
              <a:rPr lang="ar-EG" dirty="0" smtClean="0"/>
              <a:t>، لكن عبد الملك أراد حفظ كيان الدولة </a:t>
            </a:r>
            <a:r>
              <a:rPr lang="ar-EG" dirty="0" err="1" smtClean="0"/>
              <a:t>الأسلامية</a:t>
            </a:r>
            <a:r>
              <a:rPr lang="ar-EG" dirty="0" smtClean="0"/>
              <a:t> وهيبتها فسك دنانير إسلامية </a:t>
            </a:r>
            <a:r>
              <a:rPr lang="ar-EG" dirty="0" err="1" smtClean="0"/>
              <a:t>جديده</a:t>
            </a:r>
            <a:r>
              <a:rPr lang="ar-EG" dirty="0" smtClean="0"/>
              <a:t> عليها </a:t>
            </a:r>
            <a:r>
              <a:rPr lang="ar-EG" dirty="0" err="1" smtClean="0"/>
              <a:t>أيات</a:t>
            </a:r>
            <a:r>
              <a:rPr lang="ar-EG" dirty="0" smtClean="0"/>
              <a:t> من القرآن الكريم عرفت </a:t>
            </a:r>
            <a:r>
              <a:rPr lang="ar-EG" dirty="0" err="1" smtClean="0"/>
              <a:t>بأسم</a:t>
            </a:r>
            <a:r>
              <a:rPr lang="ar-EG" dirty="0" smtClean="0"/>
              <a:t> الدنانير الدمشقية كما أصدر أوامره لوالى العراق الحجاج بن يوسف الثقفى بضرب دراهم إسلاميه بدلاً من الدراهم </a:t>
            </a:r>
            <a:r>
              <a:rPr lang="ar-EG" dirty="0" err="1" smtClean="0"/>
              <a:t>الفارسية .</a:t>
            </a:r>
            <a:r>
              <a:rPr lang="ar-EG" dirty="0" smtClean="0"/>
              <a:t> </a:t>
            </a:r>
            <a:endParaRPr lang="en-US" dirty="0" smtClean="0"/>
          </a:p>
          <a:p>
            <a:endParaRPr lang="ar-EG"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normAutofit fontScale="85000" lnSpcReduction="20000"/>
          </a:bodyPr>
          <a:lstStyle/>
          <a:p>
            <a:r>
              <a:rPr lang="ar-EG" dirty="0" smtClean="0"/>
              <a:t>وقد جعل عبد الملك وزن الدرهم أربعة عشر قيراطاً والدينار عشرين قيراطاً فكل عشرة دراهم سبعة </a:t>
            </a:r>
            <a:r>
              <a:rPr lang="ar-EG" dirty="0" err="1" smtClean="0"/>
              <a:t>مثاقيل</a:t>
            </a:r>
            <a:r>
              <a:rPr lang="ar-EG" dirty="0" smtClean="0"/>
              <a:t> ، وكتب عليها باسم الله </a:t>
            </a:r>
            <a:r>
              <a:rPr lang="ar-EG" dirty="0" err="1" smtClean="0"/>
              <a:t>والسنه</a:t>
            </a:r>
            <a:r>
              <a:rPr lang="ar-EG" dirty="0" smtClean="0"/>
              <a:t> التى ضربت فيها وعليها ايضاً الله أحد الله </a:t>
            </a:r>
            <a:r>
              <a:rPr lang="ar-EG" dirty="0" err="1" smtClean="0"/>
              <a:t>الصمد </a:t>
            </a:r>
            <a:r>
              <a:rPr lang="ar-EG" dirty="0" smtClean="0"/>
              <a:t>، فكره ذلك الأمر الفقهاء فسميت مكروهه وكانت هناك داراً لضرب السكه جمع فيها </a:t>
            </a:r>
            <a:r>
              <a:rPr lang="ar-EG" dirty="0" err="1" smtClean="0"/>
              <a:t>الطباعين </a:t>
            </a:r>
            <a:r>
              <a:rPr lang="ar-EG" dirty="0" smtClean="0"/>
              <a:t>، وجعل عبد الملك هناك عقاباً لمن يضرب على غير سكة </a:t>
            </a:r>
            <a:r>
              <a:rPr lang="ar-EG" dirty="0" err="1" smtClean="0"/>
              <a:t>الخليفة .</a:t>
            </a:r>
            <a:r>
              <a:rPr lang="ar-EG" dirty="0" smtClean="0"/>
              <a:t> </a:t>
            </a:r>
            <a:endParaRPr lang="en-US" dirty="0" smtClean="0"/>
          </a:p>
          <a:p>
            <a:r>
              <a:rPr lang="ar-EG" dirty="0" smtClean="0"/>
              <a:t>وبهذا الأمر يكون عبد الملك بن مروان قد نجح في عمل </a:t>
            </a:r>
            <a:r>
              <a:rPr lang="ar-EG" dirty="0" err="1" smtClean="0"/>
              <a:t>إستقرار</a:t>
            </a:r>
            <a:r>
              <a:rPr lang="ar-EG" dirty="0" smtClean="0"/>
              <a:t> نقدي للدولة </a:t>
            </a:r>
            <a:r>
              <a:rPr lang="ar-EG" dirty="0" err="1" smtClean="0"/>
              <a:t>الأسلامية</a:t>
            </a:r>
            <a:r>
              <a:rPr lang="ar-EG" dirty="0" smtClean="0"/>
              <a:t> بهدف تحقيق العدالة بين الرعية والخراج الخاص </a:t>
            </a:r>
            <a:r>
              <a:rPr lang="ar-EG" dirty="0" err="1" smtClean="0"/>
              <a:t>بالدولة </a:t>
            </a:r>
            <a:r>
              <a:rPr lang="ar-EG" dirty="0" smtClean="0"/>
              <a:t>، كما أن عبد الملك أقر الوزن الشرعي للعملة الذي ساد على عصر </a:t>
            </a:r>
            <a:r>
              <a:rPr lang="ar-EG" dirty="0" err="1" smtClean="0"/>
              <a:t>الرسول ($</a:t>
            </a:r>
            <a:r>
              <a:rPr lang="ar-EG" dirty="0" smtClean="0"/>
              <a:t>) مثل الدرهم الفارسى والدينار ووافق الفقهاء على تلك الأوزان الخاصة بالعملة وعممت داخل أرجاء الدولة </a:t>
            </a:r>
            <a:r>
              <a:rPr lang="ar-EG" dirty="0" err="1" smtClean="0"/>
              <a:t>الأسلامية</a:t>
            </a:r>
            <a:r>
              <a:rPr lang="ar-EG" dirty="0" smtClean="0"/>
              <a:t> وأصبح هناك بيوتاً لسك العملة في الأمصار الإسلامية </a:t>
            </a:r>
            <a:r>
              <a:rPr lang="ar-EG" dirty="0" err="1" smtClean="0"/>
              <a:t>الكبرى .</a:t>
            </a:r>
            <a:endParaRPr lang="en-US" dirty="0" smtClean="0"/>
          </a:p>
          <a:p>
            <a:endParaRPr lang="ar-EG"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u="sng" dirty="0" smtClean="0"/>
              <a:t>(</a:t>
            </a:r>
            <a:r>
              <a:rPr lang="ar-EG" b="1" u="sng" dirty="0" err="1" smtClean="0"/>
              <a:t>جـ</a:t>
            </a:r>
            <a:r>
              <a:rPr lang="ar-EG" b="1" u="sng" dirty="0" smtClean="0"/>
              <a:t>) مصارف بيت المال:</a:t>
            </a:r>
            <a:r>
              <a:rPr lang="en-US" dirty="0" smtClean="0"/>
              <a:t/>
            </a:r>
            <a:br>
              <a:rPr lang="en-US" dirty="0" smtClean="0"/>
            </a:br>
            <a:endParaRPr lang="ar-EG" dirty="0"/>
          </a:p>
        </p:txBody>
      </p:sp>
      <p:sp>
        <p:nvSpPr>
          <p:cNvPr id="3" name="عنصر نائب للمحتوى 2"/>
          <p:cNvSpPr>
            <a:spLocks noGrp="1"/>
          </p:cNvSpPr>
          <p:nvPr>
            <p:ph sz="quarter" idx="1"/>
          </p:nvPr>
        </p:nvSpPr>
        <p:spPr/>
        <p:txBody>
          <a:bodyPr>
            <a:normAutofit fontScale="70000" lnSpcReduction="20000"/>
          </a:bodyPr>
          <a:lstStyle/>
          <a:p>
            <a:r>
              <a:rPr lang="ar-EG" b="1" u="sng" dirty="0" smtClean="0"/>
              <a:t>(</a:t>
            </a:r>
            <a:r>
              <a:rPr lang="ar-EG" b="1" u="sng" dirty="0" err="1" smtClean="0"/>
              <a:t>جـ</a:t>
            </a:r>
            <a:r>
              <a:rPr lang="ar-EG" b="1" u="sng" dirty="0" smtClean="0"/>
              <a:t>) مصارف بيت المال:</a:t>
            </a:r>
            <a:endParaRPr lang="en-US" dirty="0" smtClean="0"/>
          </a:p>
          <a:p>
            <a:r>
              <a:rPr lang="ar-EG" dirty="0" smtClean="0"/>
              <a:t>كانت الأموال التي تدخل إلى بيت مال المسلمين تتفق في عدة أمور حسب ما يراها الإمام على النحو التالي:</a:t>
            </a:r>
            <a:endParaRPr lang="en-US" dirty="0" smtClean="0"/>
          </a:p>
          <a:p>
            <a:pPr lvl="0"/>
            <a:r>
              <a:rPr lang="ar-EG" dirty="0" smtClean="0"/>
              <a:t>كان يعطي من بيت المال رواتب القضاة، والولاة، والعمال وصاحب بيت </a:t>
            </a:r>
            <a:r>
              <a:rPr lang="ar-EG" dirty="0" err="1" smtClean="0"/>
              <a:t>المال.</a:t>
            </a:r>
            <a:r>
              <a:rPr lang="ar-EG" dirty="0" smtClean="0"/>
              <a:t> وكان مقدار تلك الأموال يحددها الإمام بالزيادة أو النقصان.</a:t>
            </a:r>
            <a:endParaRPr lang="en-US" dirty="0" smtClean="0"/>
          </a:p>
          <a:p>
            <a:pPr lvl="0"/>
            <a:r>
              <a:rPr lang="ar-EG" dirty="0" smtClean="0"/>
              <a:t>دفع رواتب الجند والتي كانت في أيام </a:t>
            </a:r>
            <a:r>
              <a:rPr lang="ar-EG" dirty="0" err="1" smtClean="0"/>
              <a:t>النبي ($</a:t>
            </a:r>
            <a:r>
              <a:rPr lang="ar-EG" dirty="0" smtClean="0"/>
              <a:t>) غير محددة، بل كانت تدفع من أربعة أخماس الغنيمة وما يرد من خراج الأرض الزراعية.</a:t>
            </a:r>
            <a:endParaRPr lang="en-US" dirty="0" smtClean="0"/>
          </a:p>
          <a:p>
            <a:pPr lvl="0"/>
            <a:r>
              <a:rPr lang="ar-EG" dirty="0" smtClean="0"/>
              <a:t>كان يصرف من بيت المال على إصلاح الأنهار والمجاري وشق الترع والقنوات لتسهيل المياه للأقاليم لاستخدامها في الشرب وري الأراضي </a:t>
            </a:r>
            <a:r>
              <a:rPr lang="ar-EG" dirty="0" err="1" smtClean="0"/>
              <a:t>وغيرها....</a:t>
            </a:r>
            <a:endParaRPr lang="en-US" dirty="0" smtClean="0"/>
          </a:p>
          <a:p>
            <a:pPr lvl="0"/>
            <a:r>
              <a:rPr lang="ar-EG" dirty="0" smtClean="0"/>
              <a:t>كان يتم الصرف من بيت المال على المسجونين وأسرى المشركين من مأكل وملبس ودفن من يموت </a:t>
            </a:r>
            <a:r>
              <a:rPr lang="ar-EG" dirty="0" err="1" smtClean="0"/>
              <a:t>منهم .</a:t>
            </a:r>
            <a:endParaRPr lang="en-US" dirty="0" smtClean="0"/>
          </a:p>
          <a:p>
            <a:pPr lvl="0"/>
            <a:r>
              <a:rPr lang="ar-EG" dirty="0" smtClean="0"/>
              <a:t>شراء المعدات الحربية والسلاح اللازم والمواد اللازمة لصناعته.</a:t>
            </a:r>
            <a:endParaRPr lang="en-US" dirty="0" smtClean="0"/>
          </a:p>
          <a:p>
            <a:pPr lvl="0"/>
            <a:r>
              <a:rPr lang="ar-EG" dirty="0" smtClean="0"/>
              <a:t>يتم من خلال بيت المال إعطاء العطايا ومنح الأدباء والهبات والمكافآت.</a:t>
            </a:r>
            <a:endParaRPr lang="en-US" dirty="0" smtClean="0"/>
          </a:p>
          <a:p>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normAutofit fontScale="92500" lnSpcReduction="20000"/>
          </a:bodyPr>
          <a:lstStyle/>
          <a:p>
            <a:r>
              <a:rPr lang="ar-EG" dirty="0" smtClean="0"/>
              <a:t>مع </a:t>
            </a:r>
            <a:r>
              <a:rPr lang="ar-EG" dirty="0" err="1" smtClean="0"/>
              <a:t>النبي ($</a:t>
            </a:r>
            <a:r>
              <a:rPr lang="ar-EG" dirty="0" smtClean="0"/>
              <a:t>) عندما صالحوه على مائة دينار في أول كل شهر رجب، وأهل </a:t>
            </a:r>
            <a:r>
              <a:rPr lang="ar-EG" dirty="0" err="1" smtClean="0"/>
              <a:t>جرباء</a:t>
            </a:r>
            <a:r>
              <a:rPr lang="ar-EG" dirty="0" smtClean="0"/>
              <a:t> على الجزية، وأهل مقتا على ربع ثمارهم وأهل </a:t>
            </a:r>
            <a:r>
              <a:rPr lang="ar-EG" dirty="0" err="1" smtClean="0"/>
              <a:t>أكيدر</a:t>
            </a:r>
            <a:r>
              <a:rPr lang="ar-EG" dirty="0" smtClean="0"/>
              <a:t> الكندي ملك </a:t>
            </a:r>
            <a:r>
              <a:rPr lang="ar-EG" dirty="0" err="1" smtClean="0"/>
              <a:t>دومة</a:t>
            </a:r>
            <a:r>
              <a:rPr lang="ar-EG" dirty="0" smtClean="0"/>
              <a:t> الجندل على </a:t>
            </a:r>
            <a:r>
              <a:rPr lang="ar-EG" dirty="0" err="1" smtClean="0"/>
              <a:t>الجزية....</a:t>
            </a:r>
            <a:endParaRPr lang="en-US" dirty="0" smtClean="0"/>
          </a:p>
          <a:p>
            <a:r>
              <a:rPr lang="ar-EG" dirty="0" smtClean="0"/>
              <a:t> وبعد وفاة </a:t>
            </a:r>
            <a:r>
              <a:rPr lang="ar-EG" dirty="0" err="1" smtClean="0"/>
              <a:t>النبي ($) </a:t>
            </a:r>
            <a:r>
              <a:rPr lang="ar-EG" dirty="0" smtClean="0"/>
              <a:t>( سنة </a:t>
            </a:r>
            <a:r>
              <a:rPr lang="ar-EG" dirty="0" err="1" smtClean="0"/>
              <a:t>11هــ</a:t>
            </a:r>
            <a:r>
              <a:rPr lang="ar-EG" dirty="0" smtClean="0"/>
              <a:t>/ </a:t>
            </a:r>
            <a:r>
              <a:rPr lang="ar-EG" dirty="0" err="1" smtClean="0"/>
              <a:t>632م</a:t>
            </a:r>
            <a:r>
              <a:rPr lang="ar-EG" dirty="0" smtClean="0"/>
              <a:t>) تولى أبو بكر الصديق خلافة المسلمين، وبدأت حركة الفتوحات الإسلامية على الجانبين الفارسي والبيزنطي، وكانت موارد الدولة كما هي على عهد </a:t>
            </a:r>
            <a:r>
              <a:rPr lang="ar-EG" dirty="0" err="1" smtClean="0"/>
              <a:t>النبي ($</a:t>
            </a:r>
            <a:r>
              <a:rPr lang="ar-EG" dirty="0" smtClean="0"/>
              <a:t>) الزكاة، والغنائم والفيء والجزية، وقاتل أبو بكر الصديق كل من ارتد عن دفع الزكاة، وساوى بين الناس في العطاء، ومع ازدياد حركة الفتوحات الإسلامية في عهد الفاروق عمر بن الخطاب رضي الله عنه دخلت الأموال والأراضي الجديدة إلي دولة الإسلام فاقتضت الضرورة إيجاد حلاً لتلك الأموال </a:t>
            </a:r>
            <a:r>
              <a:rPr lang="ar-EG" dirty="0" err="1" smtClean="0"/>
              <a:t>والأراضي </a:t>
            </a:r>
            <a:r>
              <a:rPr lang="ar-EG" dirty="0" smtClean="0"/>
              <a:t>"فنجد عمرو بن العاص بعد فتح مصر يكتب إلي الخليفة عمر بن </a:t>
            </a:r>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lstStyle/>
          <a:p>
            <a:r>
              <a:rPr lang="ar-EG" dirty="0" smtClean="0"/>
              <a:t>الخطاب في المدينة قائلاً إن الناس سألوه أن يقسم بينهم مغانمهم وما أفاء الله عليهم من الأرض والمال، ومثلما كتب عمرو بن العاص نجد أبو عبيد بن الجراح يكتب لعمر بن الخطاب بمثل ما كتب له عمرو بن العاص، إن أهل الشام يسألوك تقسيم المغانم والأموال بينهم، وكذلك جند العراق حيث كتب سعد بن أبي وقاص إلي عمر بقسمة الفيء والمغانم بين المسلمين وكان رأى عمر بن الخطاب أن لو قسمت الأرض بين المسلمين لما بقى شيء لمن جاء بعدهم، ولما تمكنت الدولة من أداء </a:t>
            </a:r>
            <a:r>
              <a:rPr lang="ar-EG" dirty="0" err="1" smtClean="0"/>
              <a:t>واجباتها....".</a:t>
            </a:r>
            <a:endParaRPr lang="en-US" dirty="0" smtClean="0"/>
          </a:p>
          <a:p>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lstStyle/>
          <a:p>
            <a:r>
              <a:rPr lang="ar-EG" dirty="0" smtClean="0"/>
              <a:t>وعندها وجد عمر بن الخطاب نفسه أمام مسألة تحتاج إلي استشارة كبار الصحابة الضليعين في مثل هذه المواضيع، واحتكم المسلمون لعشرة من الأنصار خمس من الأوس وخمس من الخزرج، وبعد أن لمس عمر الاختلاف في وجهات النظر بينهم، كان رأيه أن تحتمي الأرض ويوضع عليها الخراج، وعلى أهلها الجزية </a:t>
            </a:r>
            <a:r>
              <a:rPr lang="ar-EG" dirty="0" err="1" smtClean="0"/>
              <a:t>يؤدونها</a:t>
            </a:r>
            <a:r>
              <a:rPr lang="ar-EG" dirty="0" smtClean="0"/>
              <a:t> للدولة فتكن فيئاً للمسلمين المقاتلة، والذرية ولمن يأتي من </a:t>
            </a:r>
            <a:r>
              <a:rPr lang="ar-EG" dirty="0" err="1" smtClean="0"/>
              <a:t>بعدهم..</a:t>
            </a:r>
            <a:endParaRPr lang="en-US" dirty="0" smtClean="0"/>
          </a:p>
          <a:p>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lstStyle/>
          <a:p>
            <a:r>
              <a:rPr lang="ar-EG" dirty="0" smtClean="0"/>
              <a:t>ويعتبر بهذا الأمر أن الخليفة عمر بن الخطاب رضي الله عنه هو أول من نظم الأمور المالية للمسلمين، فمسح السواد ووضع الخراج، وحدد مقداره ووضع الجزية وحدد مقدارها كل على حسب طاقته ودون </a:t>
            </a:r>
            <a:r>
              <a:rPr lang="ar-EG" dirty="0" err="1" smtClean="0"/>
              <a:t>الدواويين</a:t>
            </a:r>
            <a:r>
              <a:rPr lang="ar-EG" dirty="0" smtClean="0"/>
              <a:t> وأنشأ بيت المال </a:t>
            </a:r>
            <a:r>
              <a:rPr lang="ar-EG" dirty="0" err="1" smtClean="0"/>
              <a:t>للمسلمين....</a:t>
            </a:r>
            <a:endParaRPr lang="en-US" dirty="0" smtClean="0"/>
          </a:p>
          <a:p>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sz="quarter" idx="1"/>
          </p:nvPr>
        </p:nvSpPr>
        <p:spPr/>
        <p:txBody>
          <a:bodyPr>
            <a:normAutofit lnSpcReduction="10000"/>
          </a:bodyPr>
          <a:lstStyle/>
          <a:p>
            <a:r>
              <a:rPr lang="ar-EG" dirty="0" smtClean="0"/>
              <a:t> وفي عهد أمير المؤمنين عثمان بن عفان رضي الله عنه، لم يتغير الأمر بل سار عثمان على نفس سياسة عمر بن الخطاب التي أقرها للمسلمين في النواحي المالية، فأصبحت الأرض التي فتحها المسلمون فيئاً موقوفاً أي ملكاً عاماً لجميع المسلمين، بدلاً من أن تكون ملكاً لأفراد بعينها، واهتم عثمان بجباية الأموال الظاهرة عن جباية الأموال </a:t>
            </a:r>
            <a:r>
              <a:rPr lang="ar-EG" dirty="0" err="1" smtClean="0"/>
              <a:t>الباطنة</a:t>
            </a:r>
            <a:r>
              <a:rPr lang="ar-EG" dirty="0" smtClean="0"/>
              <a:t> (الصدقات)، كالخراج والجزية، وعهد لأصحاب الأموال بأن يخرجوا زكاة </a:t>
            </a:r>
            <a:r>
              <a:rPr lang="ar-EG" dirty="0" err="1" smtClean="0"/>
              <a:t>أموالهم....</a:t>
            </a:r>
            <a:r>
              <a:rPr lang="ar-EG" dirty="0" smtClean="0"/>
              <a:t> غير أن الأمور تطورت في عهد عثمان فأقتنى الكثير من المسلمين المحسوبين على عثمان الضياع والأموال والثروات </a:t>
            </a:r>
            <a:r>
              <a:rPr lang="ar-EG" dirty="0" err="1" smtClean="0"/>
              <a:t>الطائلة</a:t>
            </a:r>
            <a:r>
              <a:rPr lang="ar-EG" dirty="0" smtClean="0"/>
              <a:t> فلم يكن عثمان شديد </a:t>
            </a:r>
            <a:endParaRPr lang="ar-EG"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17</TotalTime>
  <Words>4768</Words>
  <Application>Microsoft Office PowerPoint</Application>
  <PresentationFormat>عرض على الشاشة (3:4)‏</PresentationFormat>
  <Paragraphs>130</Paragraphs>
  <Slides>44</Slides>
  <Notes>0</Notes>
  <HiddenSlides>0</HiddenSlides>
  <MMClips>0</MMClips>
  <ScaleCrop>false</ScaleCrop>
  <HeadingPairs>
    <vt:vector size="4" baseType="variant">
      <vt:variant>
        <vt:lpstr>سمة</vt:lpstr>
      </vt:variant>
      <vt:variant>
        <vt:i4>1</vt:i4>
      </vt:variant>
      <vt:variant>
        <vt:lpstr>عناوين الشرائح</vt:lpstr>
      </vt:variant>
      <vt:variant>
        <vt:i4>44</vt:i4>
      </vt:variant>
    </vt:vector>
  </HeadingPairs>
  <TitlesOfParts>
    <vt:vector size="45" baseType="lpstr">
      <vt:lpstr>ألوان متوسطة</vt:lpstr>
      <vt:lpstr>محاضرات في الحضارة الاسلامية  الفرقة الرابعة – قسم التاريخ  المحاضرة الثالثة  </vt:lpstr>
      <vt:lpstr>* النظام المالي في الدولة الإسلامية </vt:lpstr>
      <vt:lpstr>الشريحة 3</vt:lpstr>
      <vt:lpstr>الشريحة 4</vt:lpstr>
      <vt:lpstr>الشريحة 5</vt:lpstr>
      <vt:lpstr>الشريحة 6</vt:lpstr>
      <vt:lpstr>الشريحة 7</vt:lpstr>
      <vt:lpstr>الشريحة 8</vt:lpstr>
      <vt:lpstr>الشريحة 9</vt:lpstr>
      <vt:lpstr>الشريحة 10</vt:lpstr>
      <vt:lpstr>* أهم موارد بيت المال في الدولة الإسلامية: (1) الزكاة: </vt:lpstr>
      <vt:lpstr>الشريحة 12</vt:lpstr>
      <vt:lpstr>الشريحة 13</vt:lpstr>
      <vt:lpstr>الشريحة 14</vt:lpstr>
      <vt:lpstr>الشريحة 15</vt:lpstr>
      <vt:lpstr>الشريحة 16</vt:lpstr>
      <vt:lpstr>الشريحة 17</vt:lpstr>
      <vt:lpstr>الشريحة 18</vt:lpstr>
      <vt:lpstr>*(2) الغنيمة: </vt:lpstr>
      <vt:lpstr>الشريحة 20</vt:lpstr>
      <vt:lpstr>الشريحة 21</vt:lpstr>
      <vt:lpstr>(3) الفيء: </vt:lpstr>
      <vt:lpstr>الشريحة 23</vt:lpstr>
      <vt:lpstr>4- العشور: </vt:lpstr>
      <vt:lpstr>الشريحة 25</vt:lpstr>
      <vt:lpstr>الشريحة 26</vt:lpstr>
      <vt:lpstr>(5) الخراج: </vt:lpstr>
      <vt:lpstr>الشريحة 28</vt:lpstr>
      <vt:lpstr>الشريحة 29</vt:lpstr>
      <vt:lpstr>الشريحة 30</vt:lpstr>
      <vt:lpstr>(6) الجزية:  </vt:lpstr>
      <vt:lpstr>الشريحة 32</vt:lpstr>
      <vt:lpstr>الشريحة 33</vt:lpstr>
      <vt:lpstr>الشريحة 34</vt:lpstr>
      <vt:lpstr>الشريحة 35</vt:lpstr>
      <vt:lpstr>* السكة ومصارف بيت المال: </vt:lpstr>
      <vt:lpstr>الشريحة 37</vt:lpstr>
      <vt:lpstr>الشريحة 38</vt:lpstr>
      <vt:lpstr>الشريحة 39</vt:lpstr>
      <vt:lpstr>الشريحة 40</vt:lpstr>
      <vt:lpstr>ب ) تعريب السكه الإسلامية :- </vt:lpstr>
      <vt:lpstr>الشريحة 42</vt:lpstr>
      <vt:lpstr>الشريحة 43</vt:lpstr>
      <vt:lpstr>(جـ) مصارف بيت المال: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Dr</dc:creator>
  <cp:lastModifiedBy>Dr</cp:lastModifiedBy>
  <cp:revision>19</cp:revision>
  <dcterms:created xsi:type="dcterms:W3CDTF">2018-03-04T13:29:50Z</dcterms:created>
  <dcterms:modified xsi:type="dcterms:W3CDTF">2018-03-04T13:49:56Z</dcterms:modified>
</cp:coreProperties>
</file>