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4" r:id="rId2"/>
    <p:sldId id="345" r:id="rId3"/>
    <p:sldId id="353" r:id="rId4"/>
    <p:sldId id="346" r:id="rId5"/>
    <p:sldId id="355" r:id="rId6"/>
    <p:sldId id="347" r:id="rId7"/>
    <p:sldId id="349" r:id="rId8"/>
    <p:sldId id="356" r:id="rId9"/>
    <p:sldId id="35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00FF"/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955F8-6DF9-4FD8-8914-3F4F25D55FC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2CC7-A374-406B-A284-A11C34A100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2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9440B-7A17-40C7-AD03-D2466DC60B0F}" type="datetime1">
              <a:rPr lang="en-US" smtClean="0"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B804F-7F6A-4441-A852-F4A08DDB5127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05F6B-E140-4293-8C42-4E97419014D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54A74-F30A-4744-9321-6FCEF4CD2C9D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E9E37-EDFF-412E-9869-C810FD0E1A27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99D2-B4AE-426E-8711-7ACE8884B8A3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B13A2-3B08-4C64-826F-92313843128B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09BAE-B806-49F0-A41E-99636C0E2A2F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2B406-F6AB-45DC-B95B-4632A5F4CEE4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47FBA4-0B3B-42FD-9C60-3B84F4C1982E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73ED54-9C63-48E2-8BE3-9E0D7F8FE1BE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9FDDFB-EC35-4098-88FF-A389088EB560}" type="datetime1">
              <a:rPr lang="en-US" smtClean="0"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eif\Desktop\Samples\spot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861048"/>
            <a:ext cx="2016224" cy="1742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:\Documents and Settings\Seif\Desktop\Samples\spot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89040"/>
            <a:ext cx="2150547" cy="1742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475656" y="5877272"/>
            <a:ext cx="31470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spot  Panchromatic 20m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:\Documents and Settings\Seif\Desktop\Samples\spot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908720"/>
            <a:ext cx="1986366" cy="192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C:\Documents and Settings\Seif\Desktop\Samples\spot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1897020" cy="20703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5436096" y="3356992"/>
            <a:ext cx="2848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spot Panchromatic 5m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55576" y="3140968"/>
            <a:ext cx="3068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spot  Panchromatic 2.5m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99792" y="404664"/>
            <a:ext cx="34243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نماذج من مرئيات سبوت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6096" y="594928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spot  Panchromatic 10m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90EF-C431-43D2-9DAC-F84D43041B9F}" type="datetime1">
              <a:rPr lang="en-US" smtClean="0"/>
              <a:t>3/25/2020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3968" y="1052736"/>
            <a:ext cx="4499992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أطلق عام 1999 م و له دقة مكانية عالية فى التصوير و التوزيع </a:t>
            </a:r>
            <a:r>
              <a:rPr kumimoji="0" lang="ar-EG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يدور</a:t>
            </a: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حول الأرض كل 98 دقيقة على إرتفاع 680 كم و يمر على خط الطول فى نف</a:t>
            </a:r>
            <a:r>
              <a:rPr kumimoji="0" lang="ar-EG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ــ</a:t>
            </a: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س الوقت يومياً (تقريباً 10.30صباحاً ) .</a:t>
            </a:r>
            <a:endParaRPr kumimoji="0" lang="ar-EG" sz="2400" b="1" i="0" u="none" strike="noStrike" cap="non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تتميز مرئيات </a:t>
            </a:r>
            <a:r>
              <a:rPr kumimoji="0" lang="en-US" sz="2400" b="1" i="0" u="none" strike="noStrike" cap="non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Ikonos</a:t>
            </a: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بدقة مكانية 1م بانوكروموتيك </a:t>
            </a:r>
            <a:r>
              <a:rPr kumimoji="0" lang="en-US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Panchromatic</a:t>
            </a: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(45. – 90. مم ) و 4م متعددة الأطياف </a:t>
            </a:r>
            <a:endParaRPr kumimoji="0" lang="ar-EG" sz="2400" b="1" i="0" u="none" strike="noStrike" cap="non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( أزرق ،أخضر ، أحمر و قريب من الأشعة الحمراء) </a:t>
            </a:r>
            <a:endParaRPr kumimoji="0" lang="ar-EG" sz="2400" b="1" i="0" u="none" strike="noStrike" cap="non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تؤخذ المرئيات فى مساحة 10.5كم وتحتوى هذه المرئيات على بيانات متعددة</a:t>
            </a:r>
            <a:endParaRPr lang="en-US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4691" y="332656"/>
            <a:ext cx="5163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ar-SA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القمر الصناعى ايكونس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IKONOS</a:t>
            </a:r>
            <a:endParaRPr lang="en-US" sz="3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93" descr="ikonos-ismalia-egypt-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600401" cy="39243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51520" y="5157192"/>
            <a:ext cx="3971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000" b="1" dirty="0" smtClean="0"/>
              <a:t>مرئية فضائية </a:t>
            </a:r>
            <a:r>
              <a:rPr lang="en-US" sz="2000" b="1" dirty="0" smtClean="0"/>
              <a:t> IKONOS</a:t>
            </a:r>
            <a:r>
              <a:rPr lang="ar-SA" sz="2000" b="1" dirty="0" smtClean="0"/>
              <a:t>لمدينة الاسماعيلية</a:t>
            </a:r>
            <a:endParaRPr lang="en-US" sz="2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73BB-FD60-4451-87F6-E4D724E6608D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2" y="1052736"/>
          <a:ext cx="8352929" cy="3352800"/>
        </p:xfrm>
        <a:graphic>
          <a:graphicData uri="http://schemas.openxmlformats.org/drawingml/2006/table">
            <a:tbl>
              <a:tblPr/>
              <a:tblGrid>
                <a:gridCol w="2203592"/>
                <a:gridCol w="1128177"/>
                <a:gridCol w="872995"/>
                <a:gridCol w="979814"/>
                <a:gridCol w="2105408"/>
                <a:gridCol w="1062943"/>
              </a:tblGrid>
              <a:tr h="60071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التطبيقات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الدقة المكانية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أبعاد المرئية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الحيوز الطيفية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نوع الحساس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القمر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10">
                <a:tc rowSpan="2"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رسم الخرائط المساحية وتطبيقات الدفاع والاستخبارات والامن والاراضى والتخطيط والتطبيقات البحرية وادارة المخاطر </a:t>
                      </a: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ورصد التغيرات البيئية للظاهرات الجيومورفولوجية الدقيقة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 meter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11 X 11 km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Panchromatic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ايكونس - 2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4 meter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1, 2, 3, 4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Multi-spectral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ايكونس - 2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C:\Documents and Settings\Seif\Desktop\Samples\ikonos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1664897" cy="1992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5580112" y="5949280"/>
            <a:ext cx="345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IKONOS Panchromatic 1m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7" descr="C:\Documents and Settings\Seif\Desktop\Samples\ikonos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869160"/>
            <a:ext cx="2016224" cy="17166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323528" y="4581128"/>
            <a:ext cx="3145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IKONOS Multi-spectral 4m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260648"/>
            <a:ext cx="7306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خواص واستخدامات البيانات الناتجة عن مرئيات 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IKONOS</a:t>
            </a:r>
            <a:endParaRPr lang="en-US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AC69-B565-474C-8C26-EFB25AED0D19}" type="datetime1">
              <a:rPr lang="en-US" smtClean="0"/>
              <a:t>3/25/2020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309320"/>
            <a:ext cx="20168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Prof. </a:t>
            </a:r>
            <a:r>
              <a:rPr lang="en-US" sz="14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Azza</a:t>
            </a:r>
            <a:r>
              <a:rPr lang="en-US" sz="1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4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Abdallah</a:t>
            </a:r>
            <a:endParaRPr lang="en-US" sz="1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3" name="Picture 94" descr="Faculty3"/>
          <p:cNvPicPr>
            <a:picLocks noChangeAspect="1" noChangeArrowheads="1"/>
          </p:cNvPicPr>
          <p:nvPr/>
        </p:nvPicPr>
        <p:blipFill>
          <a:blip r:embed="rId2" cstate="print">
            <a:lum bright="40000" contrast="48000"/>
          </a:blip>
          <a:srcRect/>
          <a:stretch>
            <a:fillRect/>
          </a:stretch>
        </p:blipFill>
        <p:spPr bwMode="auto">
          <a:xfrm>
            <a:off x="467544" y="1412776"/>
            <a:ext cx="2808312" cy="201622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923928" y="1484784"/>
            <a:ext cx="4824536" cy="39703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ar-SA" sz="2800" b="1" i="0" u="none" strike="noStrike" cap="none" spc="0" normalizeH="0" baseline="0" dirty="0" smtClean="0">
                <a:ln/>
                <a:solidFill>
                  <a:srgbClr val="043E05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أطلق قمر كويك برد عام 2001 م ، تتميز مرئيات كويك برد بدقة مكانية عالية عن </a:t>
            </a:r>
            <a:r>
              <a:rPr kumimoji="0" lang="en-US" sz="2800" b="1" i="0" u="none" strike="noStrike" cap="none" spc="0" normalizeH="0" baseline="0" dirty="0" err="1" smtClean="0">
                <a:ln/>
                <a:solidFill>
                  <a:srgbClr val="043E05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Ikonos</a:t>
            </a:r>
            <a:r>
              <a:rPr kumimoji="0" lang="ar-SA" sz="2800" b="1" i="0" u="none" strike="noStrike" cap="none" spc="0" normalizeH="0" baseline="0" dirty="0" smtClean="0">
                <a:ln/>
                <a:solidFill>
                  <a:srgbClr val="043E05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خاصة فى الأغــــراض التجـــارية . لها حزمة بانكرومتك  61 سم و </a:t>
            </a:r>
            <a:r>
              <a:rPr lang="ar-SA" sz="2800" b="1" dirty="0" smtClean="0">
                <a:ln/>
                <a:solidFill>
                  <a:srgbClr val="043E05"/>
                </a:solidFill>
                <a:latin typeface="Arial" pitchFamily="34" charset="0"/>
                <a:ea typeface="Times New Roman" pitchFamily="18" charset="0"/>
                <a:cs typeface="PT Bold Heading" charset="-78"/>
              </a:rPr>
              <a:t>تقدم مرئية متعددة الأطياف 2.24 م و لها درجات لون متعددة الأطياف  (أزرق ،أخضر ، أحمر و قريب من الأشعة الحمراء) و تؤخذ المرئيات فى مساحة16.5كم</a:t>
            </a:r>
            <a:r>
              <a:rPr lang="ar-EG" sz="2800" b="1" dirty="0" smtClean="0">
                <a:ln/>
                <a:solidFill>
                  <a:srgbClr val="043E05"/>
                </a:solidFill>
                <a:latin typeface="Arial" pitchFamily="34" charset="0"/>
                <a:ea typeface="Times New Roman" pitchFamily="18" charset="0"/>
                <a:cs typeface="PT Bold Heading" charset="-78"/>
              </a:rPr>
              <a:t>.</a:t>
            </a:r>
            <a:r>
              <a:rPr lang="ar-SA" sz="2800" b="1" dirty="0" smtClean="0">
                <a:ln/>
                <a:solidFill>
                  <a:srgbClr val="043E05"/>
                </a:solidFill>
                <a:latin typeface="Arial" pitchFamily="34" charset="0"/>
                <a:ea typeface="Times New Roman" pitchFamily="18" charset="0"/>
                <a:cs typeface="PT Bold Heading" charset="-78"/>
              </a:rPr>
              <a:t> </a:t>
            </a:r>
            <a:endParaRPr lang="en-US" sz="2800" b="1" dirty="0" smtClean="0">
              <a:ln/>
              <a:solidFill>
                <a:srgbClr val="043E05"/>
              </a:solidFill>
              <a:latin typeface="Arial" pitchFamily="34" charset="0"/>
              <a:ea typeface="Times New Roman" pitchFamily="18" charset="0"/>
              <a:cs typeface="PT Bold Heading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4" y="260648"/>
            <a:ext cx="4419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indent="457200" algn="just" rtl="1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ar-SA" sz="3600" b="1" dirty="0" smtClean="0">
                <a:ln/>
                <a:solidFill>
                  <a:srgbClr val="043E05"/>
                </a:solidFill>
                <a:latin typeface="Arial" pitchFamily="34" charset="0"/>
                <a:ea typeface="Times New Roman" pitchFamily="18" charset="0"/>
                <a:cs typeface="PT Bold Heading" charset="-78"/>
              </a:rPr>
              <a:t>كويك برد </a:t>
            </a:r>
            <a:r>
              <a:rPr lang="en-US" sz="3600" b="1" dirty="0" smtClean="0">
                <a:ln/>
                <a:solidFill>
                  <a:srgbClr val="043E05"/>
                </a:solidFill>
                <a:latin typeface="Arial" pitchFamily="34" charset="0"/>
                <a:ea typeface="Times New Roman" pitchFamily="18" charset="0"/>
                <a:cs typeface="PT Bold Heading" charset="-78"/>
              </a:rPr>
              <a:t>Quick bird</a:t>
            </a:r>
            <a:endParaRPr lang="en-US" sz="3600" b="1" dirty="0" smtClean="0">
              <a:ln/>
              <a:solidFill>
                <a:srgbClr val="043E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835" y="548680"/>
            <a:ext cx="15103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sz="3200" b="1" cap="none" spc="0" dirty="0" smtClean="0">
                <a:ln/>
                <a:solidFill>
                  <a:srgbClr val="043E05"/>
                </a:solidFill>
                <a:effectLst/>
              </a:rPr>
              <a:t>مدينة بنها</a:t>
            </a:r>
            <a:endParaRPr lang="en-US" sz="3200" b="1" cap="none" spc="0" dirty="0">
              <a:ln/>
              <a:solidFill>
                <a:srgbClr val="043E05"/>
              </a:solidFill>
              <a:effectLst/>
            </a:endParaRPr>
          </a:p>
        </p:txBody>
      </p:sp>
      <p:pic>
        <p:nvPicPr>
          <p:cNvPr id="7" name="Picture 6" descr="1.jpg"/>
          <p:cNvPicPr/>
          <p:nvPr/>
        </p:nvPicPr>
        <p:blipFill>
          <a:blip r:embed="rId2" cstate="print"/>
          <a:srcRect r="6498" b="10525"/>
          <a:stretch>
            <a:fillRect/>
          </a:stretch>
        </p:blipFill>
        <p:spPr>
          <a:xfrm>
            <a:off x="323528" y="3573016"/>
            <a:ext cx="2808312" cy="2880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3419872" y="5661248"/>
            <a:ext cx="30844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مرئية فضائية كويكبيرد </a:t>
            </a:r>
          </a:p>
          <a:p>
            <a:pPr algn="ctr"/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لكلية الاداب ببنها عام 2012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341-03D2-46FE-8BC8-C267E2B8670E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2060848"/>
          <a:ext cx="8352929" cy="3688080"/>
        </p:xfrm>
        <a:graphic>
          <a:graphicData uri="http://schemas.openxmlformats.org/drawingml/2006/table">
            <a:tbl>
              <a:tblPr/>
              <a:tblGrid>
                <a:gridCol w="2203592"/>
                <a:gridCol w="1128177"/>
                <a:gridCol w="872995"/>
                <a:gridCol w="1195836"/>
                <a:gridCol w="1889386"/>
                <a:gridCol w="1062943"/>
              </a:tblGrid>
              <a:tr h="60071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التطبيقات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الدقة المكانية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أبعاد المرئية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الحيوز الطيفية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نوع الحساس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القمر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10">
                <a:tc rowSpan="2"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رسم الخرائط المساحية </a:t>
                      </a: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ذات مقاييس عالية الدقة وتطبيقات </a:t>
                      </a:r>
                      <a:r>
                        <a:rPr lang="ar-E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الدفاع والاستخبارات والامن والاراضى والتخطيط والتطبيقات البحرية وادارة المخاطر </a:t>
                      </a: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ورصد التغيرات البيئية للظاهرات الجيومورفولوجية الدقيقة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0-70سم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6.5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X </a:t>
                      </a: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16.5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km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Panchromatic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كويكبيرد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2.8-4 متر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1, 2, 3, 4 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Multi-spectral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كويكبيرد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5576" y="692696"/>
            <a:ext cx="75873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خواص واستخدامات البيانات الناتجة عن مرئيات 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Quick bird</a:t>
            </a:r>
          </a:p>
          <a:p>
            <a:pPr algn="r" rtl="1"/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0CDD-46F2-4B09-89F1-0EB08A762351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54591" y="188640"/>
            <a:ext cx="17828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3200" b="1" cap="none" spc="50" dirty="0" smtClean="0">
                <a:ln w="11430"/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ايرس </a:t>
            </a:r>
            <a:r>
              <a:rPr lang="en-US" sz="3200" b="1" cap="none" spc="50" dirty="0" smtClean="0">
                <a:ln w="11430"/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IRS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764704"/>
            <a:ext cx="84969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تمتلك منظمة أبحاث الفضاء الهندية 7 أقمار فى نظام ايرس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، 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ويتم تغطية العالم بواسطة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IRS_ IC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IRS_ID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، ويضم 5.8 بانكرومتك، و 23.5 م متعدد الأطياف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 180 م متعدد الأطياف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.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2402" y="2060848"/>
            <a:ext cx="37134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نوا- أفر 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NOAA-AVHRR 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2636912"/>
            <a:ext cx="864096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244475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EG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يتم 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اعدادها فى الولايات المتحدة الامريكية فى إدارة هيئة الارصاد الجوية والمحيطات العالمية</a:t>
            </a:r>
            <a:r>
              <a:rPr kumimoji="0" lang="ar-EG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</a:p>
          <a:p>
            <a:pPr marL="0" marR="0" lvl="0" indent="244475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تقدم بيانات لمساحة 2400 كم </a:t>
            </a:r>
            <a:endParaRPr kumimoji="0" lang="ar-EG" sz="2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244475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تجمع 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AVHRR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خمس درجات ضوئية  ،أزرق، أحمر ، قريب من الأشعة الحمراء ، و 3حزم حرارية ، و بدقة مكانية 1.1 كم ، وتعرف هذه البيانات  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(LAC)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 هى اختصار 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(Local Area Coverage )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،</a:t>
            </a:r>
            <a:endParaRPr kumimoji="0" lang="ar-EG" sz="2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244475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 لدراسة المساحات الواسعة يوجد بيانات بدقة مكانية 4 كم و تعرف 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(GAC)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وهى اختصار 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(Global Area Coverage)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.</a:t>
            </a:r>
            <a:endParaRPr kumimoji="0" lang="en-US" sz="2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44475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وتعد مرئيات 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AVHRR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ذات دقة مكانية عالية و تناسب دراسة الأرصاد الجوية ، كما أنها مناسبة لدراسة الأشعاع الشمسى وهى ملائمة  لتحديد إدارة الموارد فى المساحات الواسعة ودراسات التوقع و التنبؤ</a:t>
            </a:r>
            <a:r>
              <a:rPr kumimoji="0" lang="ar-EG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ورصد التغيرات البيئية والتخطيط العمرانى</a:t>
            </a:r>
            <a:r>
              <a:rPr kumimoji="0" lang="ar-SA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(IDRISI Kilimanjaro, 2003 ) </a:t>
            </a:r>
            <a:r>
              <a:rPr kumimoji="0" lang="en-US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993E-71EC-4DA0-84F6-70FC353786D6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1628800"/>
            <a:ext cx="79573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EG" sz="24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جيرس  </a:t>
            </a:r>
            <a:r>
              <a:rPr lang="en-US" sz="24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JERS</a:t>
            </a:r>
            <a:endParaRPr lang="ar-EG" sz="2400" b="1" u="sng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Times New Roman" pitchFamily="18" charset="0"/>
              <a:cs typeface="Monotype Koufi" charset="-78"/>
            </a:endParaRPr>
          </a:p>
          <a:p>
            <a:pPr lvl="0" indent="457200" algn="ct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أطلقتها وكالة الموارد الأرضية اليابانية ، ويتم التقاط صور رادار بدقة مكانية 18 م وتتميز بإمكانية الرؤية الجانبية ، وهى ملائمة لرؤية الرمال المفككة ، وتستخدم فى الدراسات الجيولوجية والطبوغرافية وفى إعداد خرائط السواحل،ورصد التغيرات البيئية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indent="457200" algn="ct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EG" sz="24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آفيرس </a:t>
            </a:r>
            <a:r>
              <a:rPr lang="en-US" sz="24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AVIRIS</a:t>
            </a:r>
            <a:endParaRPr lang="ar-EG" sz="2400" b="1" u="sng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Times New Roman" pitchFamily="18" charset="0"/>
              <a:cs typeface="Monotype Koufi" charset="-78"/>
            </a:endParaRPr>
          </a:p>
          <a:p>
            <a:pPr lvl="1" indent="457200" algn="ct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هو نظام انتاج بيانات طيفية عالية الدقة ، ويتم التقاط البيانات من خلال 244 حزمة ضوئية على نفس طول الموجة مثل اللاندسات وتستخدم فى رصد التغيرات البيئية للظاهرات الجيومورفولوجية.</a:t>
            </a:r>
            <a:endParaRPr lang="en-US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933A-E5A1-41CF-9B8C-81DE8C4C3BD0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404664"/>
            <a:ext cx="83529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EG" sz="24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تيرا </a:t>
            </a:r>
            <a:r>
              <a:rPr lang="en-US" sz="24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TERRA</a:t>
            </a:r>
            <a:r>
              <a:rPr lang="ar-EG" sz="24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 :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أطلق عام 1999 م بالتعاون بين كندا و اليابان و الولايات المتحدة الأمريكية من خلال نظام أقمار ملاحظة الأرض 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NASA </a:t>
            </a: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 يعرف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(EOS)</a:t>
            </a: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وهى اختصار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Earth Observation System</a:t>
            </a: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ويضم قمران هما :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EG" sz="24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استر </a:t>
            </a:r>
            <a:r>
              <a:rPr lang="en-US" sz="24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ASTER</a:t>
            </a:r>
            <a:r>
              <a:rPr lang="ar-EG" sz="24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 charset="-78"/>
              </a:rPr>
              <a:t> :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يمكن من خلاله الحصول على صور ذات دقة مكانية عالية لها 14 درجة لون ضوئية من 15 م إلى 90 م .</a:t>
            </a:r>
            <a:endParaRPr lang="ar-EG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وتفيد هذه الصور فى دراسة سطح الأرض ، الحرارة السطحية ، إعداد خرائط ا</a:t>
            </a:r>
            <a:r>
              <a:rPr lang="ar-EG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لار</a:t>
            </a: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تفاعات الرقمية ، مكونات السطح ، خرائط النبات ، السحب ، البحار ، الثلوج و الأخطار الطبيعية </a:t>
            </a:r>
            <a:r>
              <a:rPr lang="ar-EG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وفى رصد التغيرات البيئية والتخطيط العمرانى.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450912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450850" algn="just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EG" sz="24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مودس </a:t>
            </a:r>
            <a:r>
              <a:rPr lang="en-US" sz="24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MODIS</a:t>
            </a:r>
            <a:r>
              <a:rPr lang="ar-EG" sz="2400" b="1" u="sng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:</a:t>
            </a:r>
            <a:endParaRPr lang="en-US" sz="24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يتعاون مع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AVHRR</a:t>
            </a:r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لانتاج مرئيات لها 36 حزمة ضوئية ولها دقة مكانية متوسطة ، ويتم دورته بين 1 و2 يوم .</a:t>
            </a:r>
            <a:endParaRPr lang="ar-EG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indent="45085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تستخدم فى رصد التغيرات البيئية والتخطيط العمرانى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3892-49F0-4583-BB57-3728FA9CBCAE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8881" y="260648"/>
            <a:ext cx="258917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الـــــــرادار</a:t>
            </a:r>
            <a:r>
              <a:rPr lang="ar-EG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سات</a:t>
            </a:r>
            <a:endParaRPr lang="en-US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412776"/>
            <a:ext cx="8496944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أطلقت وكالة الفضاء الكندية القمر الصناعى 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 RADARSAT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فى نوفمبر 1995 م </a:t>
            </a:r>
            <a:r>
              <a:rPr kumimoji="0" lang="ar-EG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البيانات التى يتم جمعها بواسطته بيانات دولية </a:t>
            </a:r>
            <a:r>
              <a:rPr kumimoji="0" lang="ar-EG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تتراوح الدقة المكانية للموجة الطيفية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C)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بين 8 م  و100 م لكل خلية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Pixel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تغطى الأرض كل 24 يوم ، و يمكن لجهاز التصوير التركيز على المواقع ذات الأهمية و التى تكون الحاجة ضرورية لتصويرها رادارياً </a:t>
            </a:r>
            <a:endParaRPr kumimoji="0" lang="ar-EG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أهم الأقمار الصناعية المسئولة عن صور الرادار الأقمار التالية :</a:t>
            </a:r>
            <a:endParaRPr kumimoji="0" lang="en-US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EG" sz="2400" b="1" i="0" u="sng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Koufi"/>
                <a:ea typeface="Times New Roman" pitchFamily="18" charset="0"/>
                <a:cs typeface="Arial" pitchFamily="34" charset="0"/>
              </a:rPr>
              <a:t>ايرس 1و 2</a:t>
            </a:r>
            <a:r>
              <a:rPr kumimoji="0" lang="en-US" sz="2400" b="1" i="0" u="sng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Monotype Koufi"/>
              </a:rPr>
              <a:t>ERS -</a:t>
            </a:r>
            <a:r>
              <a:rPr kumimoji="0" lang="ar-SA" sz="2400" b="1" i="0" u="sng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Koufi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هى أقمار </a:t>
            </a:r>
            <a:r>
              <a:rPr kumimoji="0" lang="ar-EG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صناعية أوربية ، أطلقتها وكالة الفضاء الأوربية وهى ذات أهمية فى دراسة النبات و مشروعات الخرائط عندما تمثل السحب بعض المشكلات فى الدراسة ،وتصلح فى رصد التغيرات البيئية والتخطيط العمرانى وتتمثل أهميتها فى إمكانية الرؤية الجانبية بدقة مكانية 30 م 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5898-7A2F-4E1D-9438-DC33C4B306EF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oncourse">
  <a:themeElements>
    <a:clrScheme name="Custom 2">
      <a:dk1>
        <a:srgbClr val="FF0000"/>
      </a:dk1>
      <a:lt1>
        <a:sysClr val="window" lastClr="FFFFFF"/>
      </a:lt1>
      <a:dk2>
        <a:srgbClr val="04617B"/>
      </a:dk2>
      <a:lt2>
        <a:srgbClr val="DBF5F9"/>
      </a:lt2>
      <a:accent1>
        <a:srgbClr val="FF0000"/>
      </a:accent1>
      <a:accent2>
        <a:srgbClr val="FFFF00"/>
      </a:accent2>
      <a:accent3>
        <a:srgbClr val="002060"/>
      </a:accent3>
      <a:accent4>
        <a:srgbClr val="00B050"/>
      </a:accent4>
      <a:accent5>
        <a:srgbClr val="C00000"/>
      </a:accent5>
      <a:accent6>
        <a:srgbClr val="FFC000"/>
      </a:accent6>
      <a:hlink>
        <a:srgbClr val="E2D700"/>
      </a:hlink>
      <a:folHlink>
        <a:srgbClr val="20C8F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</TotalTime>
  <Words>828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Lucida Sans Unicode</vt:lpstr>
      <vt:lpstr>Monotype Koufi</vt:lpstr>
      <vt:lpstr>PT Bold Heading</vt:lpstr>
      <vt:lpstr>Simplified Arabic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AZZA</dc:creator>
  <cp:lastModifiedBy>Windows User</cp:lastModifiedBy>
  <cp:revision>224</cp:revision>
  <dcterms:created xsi:type="dcterms:W3CDTF">2013-09-26T05:11:47Z</dcterms:created>
  <dcterms:modified xsi:type="dcterms:W3CDTF">2020-03-25T21:45:23Z</dcterms:modified>
</cp:coreProperties>
</file>