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5" r:id="rId2"/>
    <p:sldId id="298" r:id="rId3"/>
    <p:sldId id="301" r:id="rId4"/>
    <p:sldId id="302" r:id="rId5"/>
    <p:sldId id="303" r:id="rId6"/>
    <p:sldId id="340" r:id="rId7"/>
    <p:sldId id="341" r:id="rId8"/>
    <p:sldId id="34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00FF"/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955F8-6DF9-4FD8-8914-3F4F25D55FC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2CC7-A374-406B-A284-A11C34A100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2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A2EC5-BD16-45F8-B9D1-AFC792E2B1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1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B2CC7-A374-406B-A284-A11C34A100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9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9440B-7A17-40C7-AD03-D2466DC60B0F}" type="datetime1">
              <a:rPr lang="en-US" smtClean="0"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B804F-7F6A-4441-A852-F4A08DDB5127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05F6B-E140-4293-8C42-4E97419014D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54A74-F30A-4744-9321-6FCEF4CD2C9D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E9E37-EDFF-412E-9869-C810FD0E1A27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99D2-B4AE-426E-8711-7ACE8884B8A3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B13A2-3B08-4C64-826F-92313843128B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09BAE-B806-49F0-A41E-99636C0E2A2F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2B406-F6AB-45DC-B95B-4632A5F4CEE4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47FBA4-0B3B-42FD-9C60-3B84F4C1982E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73ED54-9C63-48E2-8BE3-9E0D7F8FE1BE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9FDDFB-EC35-4098-88FF-A389088EB560}" type="datetime1">
              <a:rPr lang="en-US" smtClean="0"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849DC4-3C4D-4042-8913-5C4E54747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265" y="260648"/>
            <a:ext cx="78838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EG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خواص واستخدامات البيانات الناتجة للاقمار لاندسات 4و5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1397000"/>
          <a:ext cx="8496944" cy="44301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20280"/>
                <a:gridCol w="2448272"/>
                <a:gridCol w="2088232"/>
                <a:gridCol w="1440160"/>
              </a:tblGrid>
              <a:tr h="543236"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الاستخدامات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القدرة التفريقية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المجال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المرشح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3764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رصد المناطق الشاطئية والرواسب البحرية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79م × 82م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0.5 -0.6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43236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رصد الطرق والمناطق العمرانية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79م × 82م</a:t>
                      </a:r>
                      <a:endParaRPr lang="en-US" sz="2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0.6 – 0.7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37640"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دراسة النباتات وانتاج الخرائط وحدود المياه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79م × 82م</a:t>
                      </a:r>
                      <a:endParaRPr lang="en-US" sz="2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0.7 – 0.8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432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دراسة النباتات وانتاج الخرائط وحدود المياه</a:t>
                      </a:r>
                      <a:endParaRPr lang="en-US" sz="2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79م × 82م</a:t>
                      </a:r>
                      <a:endParaRPr lang="en-US" sz="24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0.8 – 1.1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7C08-F560-4E92-84CC-47067EEA8620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6865" y="260648"/>
            <a:ext cx="48622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السلسلة الثالثة لاقمار لاندسات</a:t>
            </a:r>
            <a:endParaRPr lang="en-US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556792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EG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ar-EG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</a:rPr>
              <a:t>أطلقت الولايات المتحدة القمر لاندسات 6 الذى فقد بمجرد اطلاقه فى   </a:t>
            </a: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</a:rPr>
              <a:t>3أكتوبر عام 1993</a:t>
            </a: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3707" y="836712"/>
            <a:ext cx="188224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Landsat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6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D334-5FB6-4AAE-AEDF-F7A5DD1CF4D6}" type="datetime1">
              <a:rPr lang="en-US" smtClean="0"/>
              <a:t>3/25/2020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23320" y="2348880"/>
            <a:ext cx="186461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Landsat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3068960"/>
            <a:ext cx="828092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EG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أطلقت الولايات المتحدة الأمريكية القمر الصناعى لاندسات 7 فى ابريل عام 1999 ، يحمل لاندسات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7</a:t>
            </a:r>
            <a:r>
              <a:rPr kumimoji="0" lang="ar-EG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نظامين هما : </a:t>
            </a:r>
            <a:endParaRPr kumimoji="0" lang="en-US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EG" sz="2400" b="1" i="0" u="sng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الأول: </a:t>
            </a:r>
            <a:r>
              <a:rPr kumimoji="0" lang="ar-EG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نظام مسح متعدد المجالات الطيفي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ة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S)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MS</a:t>
            </a:r>
            <a:r>
              <a:rPr kumimoji="0" lang="ar-EG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والمرئيات به لها أربعة حزم ضوئية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Band )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، والدقة المكانية </a:t>
            </a:r>
            <a:r>
              <a:rPr kumimoji="0" lang="en-US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Resolution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80 م .</a:t>
            </a:r>
            <a:endParaRPr kumimoji="0" lang="ar-EG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ar-EG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ar-EG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ar-EG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479715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ar-SA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الثانى:</a:t>
            </a:r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الماسح النوعى 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TM)</a:t>
            </a:r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و يجمع سبعة حزم ضوئية  ، و تتراوح الدقة المكانية بين 15 إلى 30 م 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420" y="332656"/>
            <a:ext cx="2364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Landsat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7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6056" y="1052736"/>
            <a:ext cx="3816424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تم تجهيز القمر لاندسات 7 بالمستشعر الفضائى الموضوعى المحسن </a:t>
            </a:r>
          </a:p>
          <a:p>
            <a:pPr algn="just" rtl="1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Enhanced Thematic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Mapper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Plus (ETM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يدور على ارتفاع 705 كم فوق سطح الأرض بزاوية ميل مع الشمس تصل إلى 89.2 درجة ويكمل مداره فى 89.9 دقيقة ويكرر دورانه حول الأرض كل 16 يوم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7650" name="Picture 2" descr="sources"/>
          <p:cNvPicPr>
            <a:picLocks noChangeAspect="1" noChangeArrowheads="1"/>
          </p:cNvPicPr>
          <p:nvPr/>
        </p:nvPicPr>
        <p:blipFill>
          <a:blip r:embed="rId2" cstate="print"/>
          <a:srcRect r="65441"/>
          <a:stretch>
            <a:fillRect/>
          </a:stretch>
        </p:blipFill>
        <p:spPr bwMode="auto">
          <a:xfrm>
            <a:off x="1979712" y="3284984"/>
            <a:ext cx="2448272" cy="331236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9552" y="1196752"/>
          <a:ext cx="4151784" cy="1920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83928"/>
                <a:gridCol w="1383928"/>
                <a:gridCol w="1383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solidFill>
                            <a:srgbClr val="000000"/>
                          </a:solidFill>
                        </a:rPr>
                        <a:t>تاريخ نهاية الخدمة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solidFill>
                            <a:srgbClr val="000000"/>
                          </a:solidFill>
                        </a:rPr>
                        <a:t>تاريخ الاطلاق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solidFill>
                            <a:srgbClr val="000000"/>
                          </a:solidFill>
                        </a:rPr>
                        <a:t>القمر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b="1" dirty="0" smtClean="0">
                          <a:solidFill>
                            <a:srgbClr val="000000"/>
                          </a:solidFill>
                        </a:rPr>
                        <a:t>1993/10/3</a:t>
                      </a:r>
                      <a:endParaRPr lang="en-US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solidFill>
                            <a:srgbClr val="000000"/>
                          </a:solidFill>
                        </a:rPr>
                        <a:t>1993/10/3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</a:rPr>
                        <a:t>Landsat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 6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solidFill>
                            <a:srgbClr val="000000"/>
                          </a:solidFill>
                        </a:rPr>
                        <a:t>مازال فى الخدمة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1800" b="1" dirty="0" smtClean="0">
                          <a:solidFill>
                            <a:srgbClr val="000000"/>
                          </a:solidFill>
                        </a:rPr>
                        <a:t>1999/4/15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</a:rPr>
                        <a:t>Landsat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 7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1925-5A76-45A9-9E63-10F3620313D4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1124744"/>
          <a:ext cx="8352928" cy="52505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95118"/>
                <a:gridCol w="2072020"/>
                <a:gridCol w="1874684"/>
                <a:gridCol w="1611106"/>
              </a:tblGrid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الاستخدام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القدرة التفريقية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المجال الطيفى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المرشح الطيفى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التمييز بين الأرض والنبات –دراسات المناطق الشاطئية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30م× 30م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0.45 – 0.515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دراسات الغطاء النباتى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30م× 30م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0.525 – 0.605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التمييز بين الأنواع النباتية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30م× 30م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0.63 – 0.69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الدراسات الحيوية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30م× 30م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0.75 – 0.90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التمييز بين السحب والجليد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30م× 30م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1.55 – 1.75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دراسات حرارية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60 م× 60م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10.4 – 12.5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دراسات الأشكال الأرضية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30م× 30م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2.9 – 2.35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70024"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صور وحيدة المجال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15م × 15م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0.50</a:t>
                      </a:r>
                      <a:r>
                        <a:rPr lang="ar-EG" b="1" baseline="0" dirty="0" smtClean="0">
                          <a:solidFill>
                            <a:srgbClr val="000000"/>
                          </a:solidFill>
                        </a:rPr>
                        <a:t> – 0.90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b="1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05762" y="332656"/>
            <a:ext cx="80201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خواص واستخدامات البيانات الناتجة لقمر لاندسات 7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D056-C110-45D1-A452-729B67ABAA2B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1"/>
          <p:cNvSpPr>
            <a:spLocks noChangeArrowheads="1"/>
          </p:cNvSpPr>
          <p:nvPr/>
        </p:nvSpPr>
        <p:spPr bwMode="auto">
          <a:xfrm>
            <a:off x="395536" y="260648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>
              <a:spcBef>
                <a:spcPts val="0"/>
              </a:spcBef>
            </a:pPr>
            <a:r>
              <a:rPr lang="ar-EG" altLang="zh-CN" sz="2400" b="1" dirty="0" smtClean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استخدامات مرئيات </a:t>
            </a:r>
            <a:r>
              <a:rPr lang="ar-SA" altLang="zh-CN" sz="2400" b="1" dirty="0" smtClean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الأقمار </a:t>
            </a:r>
            <a:r>
              <a:rPr lang="ar-SA" altLang="zh-CN" sz="24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الصناعية </a:t>
            </a:r>
            <a:r>
              <a:rPr lang="ar-SA" altLang="zh-CN" sz="2400" b="1" dirty="0" smtClean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الأمريكية</a:t>
            </a:r>
            <a:r>
              <a:rPr lang="ar-EG" altLang="zh-CN" sz="2400" b="1" dirty="0" smtClean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altLang="zh-CN" sz="2400" b="1" dirty="0" smtClean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SimSun" pitchFamily="2" charset="-122"/>
              </a:rPr>
              <a:t>(LANDSAT 7)</a:t>
            </a:r>
            <a:r>
              <a:rPr lang="ar-SA" altLang="zh-CN" b="1" dirty="0" smtClean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altLang="zh-CN" b="1" dirty="0">
              <a:ln w="11430"/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SimSun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196752"/>
          <a:ext cx="8640960" cy="31089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92271"/>
                <a:gridCol w="1286465"/>
                <a:gridCol w="1101150"/>
                <a:gridCol w="1468200"/>
                <a:gridCol w="1537764"/>
                <a:gridCol w="955110"/>
              </a:tblGrid>
              <a:tr h="5000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kern="1200" dirty="0" smtClean="0">
                          <a:solidFill>
                            <a:srgbClr val="000000"/>
                          </a:solidFill>
                        </a:rPr>
                        <a:t>التطبيقات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الدقة المكانية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أبعاد المرئية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الحيوز الطيفية</a:t>
                      </a:r>
                      <a:endParaRPr lang="ar-SA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نوع الحساس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القمر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66">
                <a:tc rowSpan="3">
                  <a:txBody>
                    <a:bodyPr/>
                    <a:lstStyle/>
                    <a:p>
                      <a:pPr marL="0" marR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kern="1200" dirty="0" smtClean="0">
                          <a:solidFill>
                            <a:srgbClr val="000000"/>
                          </a:solidFill>
                        </a:rPr>
                        <a:t>رسم الخرائط الطبوغرافية وخرائط الاراضى والتخطيط والتطبيقات البحرية وخرائط الطاقة والمناجم وتطبيقات ادارة المخاطر البيئية وتخفيف اتارها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Alkhair 2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15 meter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185 X 185 km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Panchromatic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لاندسات 7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66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30 meter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1, 2, 3, 4, 5, 7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ETM+</a:t>
                      </a: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/>
                      </a:r>
                      <a:b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</a:b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 multi-spectral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لاندسات 7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0066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60 meter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6.1, 6.2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ETM+ thermal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لاندسات 7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8435" name="Picture 3" descr="C:\Documents and Settings\Seif\Desktop\Samples\landsat_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581128"/>
            <a:ext cx="1907704" cy="1844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C:\Documents and Settings\Seif\Desktop\Samples\landsat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509120"/>
            <a:ext cx="1656184" cy="1844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5" descr="C:\Documents and Settings\Seif\Desktop\Samples\landsat_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509120"/>
            <a:ext cx="1728192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1031"/>
          <p:cNvSpPr>
            <a:spLocks noChangeArrowheads="1"/>
          </p:cNvSpPr>
          <p:nvPr/>
        </p:nvSpPr>
        <p:spPr bwMode="auto">
          <a:xfrm>
            <a:off x="251520" y="4509120"/>
            <a:ext cx="714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adith1" pitchFamily="2" charset="-78"/>
              </a:rPr>
              <a:t> 15 متر</a:t>
            </a:r>
            <a:endParaRPr lang="ar-SA" altLang="zh-C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SimSun" pitchFamily="2" charset="-122"/>
              <a:cs typeface="Al-Hadith1" pitchFamily="2" charset="-78"/>
            </a:endParaRPr>
          </a:p>
        </p:txBody>
      </p:sp>
      <p:sp>
        <p:nvSpPr>
          <p:cNvPr id="9" name="Rectangle 1031"/>
          <p:cNvSpPr>
            <a:spLocks noChangeArrowheads="1"/>
          </p:cNvSpPr>
          <p:nvPr/>
        </p:nvSpPr>
        <p:spPr bwMode="auto">
          <a:xfrm>
            <a:off x="2843808" y="4653136"/>
            <a:ext cx="71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zh-CN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Hadith1" pitchFamily="2" charset="-78"/>
              </a:rPr>
              <a:t> 30متر</a:t>
            </a:r>
            <a:endParaRPr lang="ar-SA" altLang="zh-CN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SimSun" pitchFamily="2" charset="-122"/>
              <a:cs typeface="Al-Hadith1" pitchFamily="2" charset="-78"/>
            </a:endParaRPr>
          </a:p>
        </p:txBody>
      </p:sp>
      <p:sp>
        <p:nvSpPr>
          <p:cNvPr id="10" name="Rectangle 1031"/>
          <p:cNvSpPr>
            <a:spLocks noChangeArrowheads="1"/>
          </p:cNvSpPr>
          <p:nvPr/>
        </p:nvSpPr>
        <p:spPr bwMode="auto">
          <a:xfrm>
            <a:off x="5724128" y="4653136"/>
            <a:ext cx="71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zh-CN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Hadith1" pitchFamily="2" charset="-78"/>
              </a:rPr>
              <a:t> 60متر</a:t>
            </a:r>
            <a:endParaRPr lang="ar-SA" altLang="zh-CN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SimSun" pitchFamily="2" charset="-122"/>
              <a:cs typeface="Al-Hadith1" pitchFamily="2" charset="-7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3CEE-481B-4344-BB29-A908DC0DD0A9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2986956" y="4811960"/>
            <a:ext cx="2071702" cy="2000264"/>
            <a:chOff x="6786578" y="857232"/>
            <a:chExt cx="2181254" cy="2170456"/>
          </a:xfrm>
        </p:grpSpPr>
        <p:pic>
          <p:nvPicPr>
            <p:cNvPr id="23553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857232"/>
              <a:ext cx="2181225" cy="10858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607" y="1941838"/>
              <a:ext cx="2181225" cy="10858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70773"/>
              </p:ext>
            </p:extLst>
          </p:nvPr>
        </p:nvGraphicFramePr>
        <p:xfrm>
          <a:off x="179512" y="904156"/>
          <a:ext cx="8712969" cy="36049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494170"/>
                <a:gridCol w="1462100"/>
                <a:gridCol w="1204082"/>
                <a:gridCol w="672297"/>
                <a:gridCol w="1859882"/>
                <a:gridCol w="1020438"/>
              </a:tblGrid>
              <a:tr h="73001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kern="1200" dirty="0" smtClean="0">
                          <a:solidFill>
                            <a:srgbClr val="000000"/>
                          </a:solidFill>
                        </a:rPr>
                        <a:t>التطبيقات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الدقة المكانية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أبعاد المرئية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الحيوز الطيفية</a:t>
                      </a:r>
                      <a:endParaRPr lang="ar-SA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نوع الحساس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</a:rPr>
                        <a:t>القمر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0012">
                <a:tc rowSpan="2">
                  <a:txBody>
                    <a:bodyPr/>
                    <a:lstStyle/>
                    <a:p>
                      <a:pPr marL="0" marR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kern="1200" dirty="0" smtClean="0">
                          <a:solidFill>
                            <a:srgbClr val="000000"/>
                          </a:solidFill>
                        </a:rPr>
                        <a:t>رسم الخرائط المساحية ذات مقاييس عالية الدقة وتطبيقات الدفاع والاستخبارات والامن والاراضى والتخطيط والتطبيقات البحرية وادارة المخاطر وتخفيف حدتها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50 cm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15X 15 km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Panchromatic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kern="1200" dirty="0" smtClean="0">
                          <a:solidFill>
                            <a:srgbClr val="000000"/>
                          </a:solidFill>
                        </a:rPr>
                        <a:t>جيوايي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64312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2 meter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</a:rPr>
                        <a:t>1, 2, 3, 4</a:t>
                      </a:r>
                      <a:endParaRPr lang="en-US" sz="2000" b="1" kern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Multi-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</a:rPr>
                        <a:t>pectral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2" name="Picture 11" descr="111.jpg"/>
          <p:cNvPicPr>
            <a:picLocks noChangeAspect="1"/>
          </p:cNvPicPr>
          <p:nvPr/>
        </p:nvPicPr>
        <p:blipFill>
          <a:blip r:embed="rId2" cstate="print">
            <a:grayscl/>
          </a:blip>
          <a:srcRect l="38105" t="-3734" r="29399" b="61532"/>
          <a:stretch>
            <a:fillRect/>
          </a:stretch>
        </p:blipFill>
        <p:spPr>
          <a:xfrm>
            <a:off x="611560" y="4509120"/>
            <a:ext cx="2232248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2423656" cy="2351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031"/>
          <p:cNvSpPr>
            <a:spLocks noChangeArrowheads="1"/>
          </p:cNvSpPr>
          <p:nvPr/>
        </p:nvSpPr>
        <p:spPr bwMode="auto">
          <a:xfrm>
            <a:off x="179512" y="4581128"/>
            <a:ext cx="914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zh-C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Hadith1" pitchFamily="2" charset="-78"/>
              </a:rPr>
              <a:t> </a:t>
            </a:r>
            <a:r>
              <a:rPr lang="en-US" altLang="zh-C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Hadith1" pitchFamily="2" charset="-78"/>
              </a:rPr>
              <a:t>50</a:t>
            </a:r>
            <a:r>
              <a:rPr lang="ar-SA" altLang="zh-C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Hadith1" pitchFamily="2" charset="-78"/>
              </a:rPr>
              <a:t>سم</a:t>
            </a:r>
            <a:endParaRPr lang="ar-SA" altLang="zh-CN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SimSun" pitchFamily="2" charset="-122"/>
              <a:cs typeface="Al-Hadith1" pitchFamily="2" charset="-78"/>
            </a:endParaRPr>
          </a:p>
        </p:txBody>
      </p:sp>
      <p:sp>
        <p:nvSpPr>
          <p:cNvPr id="16" name="Rectangle 1031"/>
          <p:cNvSpPr>
            <a:spLocks noChangeArrowheads="1"/>
          </p:cNvSpPr>
          <p:nvPr/>
        </p:nvSpPr>
        <p:spPr bwMode="auto">
          <a:xfrm>
            <a:off x="5940152" y="4581128"/>
            <a:ext cx="991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zh-CN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l-Hadith1" pitchFamily="2" charset="-78"/>
              </a:rPr>
              <a:t>2متر</a:t>
            </a:r>
            <a:endParaRPr lang="ar-SA" altLang="zh-CN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SimSun" pitchFamily="2" charset="-122"/>
              <a:cs typeface="Al-Hadith1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65456" y="260648"/>
            <a:ext cx="51042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EG" altLang="zh-CN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-Hadith1" pitchFamily="2" charset="-78"/>
              </a:rPr>
              <a:t>الاقمار </a:t>
            </a:r>
            <a:r>
              <a:rPr lang="ar-SA" altLang="zh-CN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-Hadith1" pitchFamily="2" charset="-78"/>
              </a:rPr>
              <a:t>الصناعي</a:t>
            </a:r>
            <a:r>
              <a:rPr lang="ar-EG" altLang="zh-CN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-Hadith1" pitchFamily="2" charset="-78"/>
              </a:rPr>
              <a:t>ة الامريكية</a:t>
            </a:r>
            <a:r>
              <a:rPr lang="ar-SA" altLang="zh-CN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-Hadith1" pitchFamily="2" charset="-78"/>
              </a:rPr>
              <a:t> </a:t>
            </a:r>
            <a:r>
              <a:rPr lang="en-US" altLang="zh-CN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-Hadith1" pitchFamily="2" charset="-78"/>
              </a:rPr>
              <a:t> GEOEYE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A2E3-5C4B-4A78-8080-81D760F46D6E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7744" y="332656"/>
            <a:ext cx="46730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kumimoji="0" lang="ar-SA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القمر الصناعى الفرنسى </a:t>
            </a:r>
            <a:r>
              <a:rPr kumimoji="0" lang="en-US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Spot</a:t>
            </a:r>
            <a:r>
              <a:rPr kumimoji="0" lang="ar-SA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PT Bold Heading" charset="-78"/>
              </a:rPr>
              <a:t> 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95936" y="1052736"/>
            <a:ext cx="4716016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1"/>
            <a:r>
              <a:rPr kumimoji="0" lang="ar-EG" sz="2400" b="1" i="0" u="none" strike="noStrike" cap="none" spc="50" normalizeH="0" baseline="0" dirty="0" smtClean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بدأ </a:t>
            </a:r>
            <a:r>
              <a:rPr kumimoji="0" lang="en-US" sz="2400" b="1" i="0" u="none" strike="noStrike" cap="none" spc="50" normalizeH="0" baseline="0" dirty="0" smtClean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Spot</a:t>
            </a:r>
            <a:r>
              <a:rPr kumimoji="0" lang="ar-EG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EG" sz="2400" b="1" i="0" u="none" strike="noStrike" cap="none" spc="50" normalizeH="0" baseline="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فى العمل عام 1986 ليــدور فى مـدار قرب قطبى على ارتفـاع 832كم ، ويستخدم ماسح من نفس نوع الصف الخطى </a:t>
            </a:r>
            <a:r>
              <a:rPr kumimoji="0" lang="en-US" sz="2400" b="1" i="0" u="none" strike="noStrike" cap="none" spc="50" normalizeH="0" baseline="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Push broom</a:t>
            </a:r>
            <a:r>
              <a:rPr kumimoji="0" lang="ar-EG" sz="2400" b="1" i="0" u="none" strike="noStrike" cap="none" spc="50" normalizeH="0" baseline="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متعدد الأطياف ، ويتكون النظام الحساس لهذا القمر من جهازين ، قد يعمل أى منهما بشكل مستقل أومتزامن ، وعندما يعمل الجهازين فى وقت واحد فإنهم يتداخلان جانبياً بمقدار 3كم ، وبذلك يغطيان شريحة عرضها 117كم .</a:t>
            </a:r>
            <a:endParaRPr lang="en-US" sz="2400" b="1" cap="none" spc="50" dirty="0">
              <a:ln w="11430"/>
              <a:solidFill>
                <a:srgbClr val="66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92" descr="Doba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509120"/>
            <a:ext cx="2448272" cy="208237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11960" y="5013176"/>
            <a:ext cx="125712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400" b="1" spc="50" dirty="0" smtClean="0">
                <a:ln w="11430"/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مرئية لجزء من دبى</a:t>
            </a:r>
            <a:endParaRPr lang="en-US" sz="2400" b="1" cap="none" spc="50" dirty="0">
              <a:ln w="11430"/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3240360" cy="3102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E4A2-658B-4B0C-9DC1-F5FDECAB200D}" type="datetime1">
              <a:rPr lang="en-US" smtClean="0"/>
              <a:t>3/25/2020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1" y="908720"/>
          <a:ext cx="8568953" cy="5413248"/>
        </p:xfrm>
        <a:graphic>
          <a:graphicData uri="http://schemas.openxmlformats.org/drawingml/2006/table">
            <a:tbl>
              <a:tblPr/>
              <a:tblGrid>
                <a:gridCol w="2170020"/>
                <a:gridCol w="1226488"/>
                <a:gridCol w="991890"/>
                <a:gridCol w="1012201"/>
                <a:gridCol w="2245401"/>
                <a:gridCol w="922953"/>
              </a:tblGrid>
              <a:tr h="706120"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التطبيقات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الدقة المكانية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أبعاد المرئية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الحيوز الطيفية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نوع الحساس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القمر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D9"/>
                    </a:solidFill>
                  </a:tcPr>
                </a:tc>
              </a:tr>
              <a:tr h="706120">
                <a:tc rowSpan="3">
                  <a:txBody>
                    <a:bodyPr/>
                    <a:lstStyle/>
                    <a:p>
                      <a:pPr marL="16510" marR="0" algn="just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رسم خرائط الدفاع والاستخبارات والامن والزراعة والغابات </a:t>
                      </a:r>
                      <a:r>
                        <a:rPr lang="ar-EG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والاراضى </a:t>
                      </a:r>
                      <a:r>
                        <a:rPr lang="ar-EG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والتخطيط والتطبيقات البحرية والطاقة والمناجم وادارة المخاطر وتخفيف حدتها </a:t>
                      </a:r>
                      <a:r>
                        <a:rPr lang="ar-EG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ورصد التغيرات البيئية والتخطيط العمرانى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2.5 – 5 meter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60X 60km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2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Panchromatic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سبوت 5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706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10 meter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4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latin typeface="Simplified Arabic"/>
                          <a:ea typeface="Times New Roman"/>
                          <a:cs typeface="Arial"/>
                        </a:rPr>
                        <a:t>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XS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سبوت 5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20 meter </a:t>
                      </a:r>
                      <a:endParaRPr lang="en-US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1, 2, 3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SWIR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6510" marR="0" algn="ctr" rtl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سبوت 5 </a:t>
                      </a:r>
                      <a:endParaRPr lang="en-US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475656" y="260648"/>
            <a:ext cx="66383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خواص واستخدامات البيانات الناتجة عن مرئيات 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spot</a:t>
            </a:r>
            <a:endParaRPr kumimoji="0" lang="en-US" sz="2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6E25-CA6E-419D-8F78-21743F367C05}" type="datetime1">
              <a:rPr lang="en-US" smtClean="0"/>
              <a:t>3/25/2020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9DC4-3C4D-4042-8913-5C4E54747D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oncourse">
  <a:themeElements>
    <a:clrScheme name="Custom 2">
      <a:dk1>
        <a:srgbClr val="FF0000"/>
      </a:dk1>
      <a:lt1>
        <a:sysClr val="window" lastClr="FFFFFF"/>
      </a:lt1>
      <a:dk2>
        <a:srgbClr val="04617B"/>
      </a:dk2>
      <a:lt2>
        <a:srgbClr val="DBF5F9"/>
      </a:lt2>
      <a:accent1>
        <a:srgbClr val="FF0000"/>
      </a:accent1>
      <a:accent2>
        <a:srgbClr val="FFFF00"/>
      </a:accent2>
      <a:accent3>
        <a:srgbClr val="002060"/>
      </a:accent3>
      <a:accent4>
        <a:srgbClr val="00B050"/>
      </a:accent4>
      <a:accent5>
        <a:srgbClr val="C00000"/>
      </a:accent5>
      <a:accent6>
        <a:srgbClr val="FFC000"/>
      </a:accent6>
      <a:hlink>
        <a:srgbClr val="E2D700"/>
      </a:hlink>
      <a:folHlink>
        <a:srgbClr val="20C8F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628</TotalTime>
  <Words>605</Words>
  <Application>Microsoft Office PowerPoint</Application>
  <PresentationFormat>On-screen Show (4:3)</PresentationFormat>
  <Paragraphs>166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黑体</vt:lpstr>
      <vt:lpstr>SimSun</vt:lpstr>
      <vt:lpstr>Al-Hadith1</vt:lpstr>
      <vt:lpstr>Alkhair 2</vt:lpstr>
      <vt:lpstr>Arial</vt:lpstr>
      <vt:lpstr>Calibri</vt:lpstr>
      <vt:lpstr>Lucida Sans Unicode</vt:lpstr>
      <vt:lpstr>PT Bold Heading</vt:lpstr>
      <vt:lpstr>Simplified Arabic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AZZA</dc:creator>
  <cp:lastModifiedBy>Windows User</cp:lastModifiedBy>
  <cp:revision>224</cp:revision>
  <dcterms:created xsi:type="dcterms:W3CDTF">2013-09-26T05:11:47Z</dcterms:created>
  <dcterms:modified xsi:type="dcterms:W3CDTF">2020-03-25T21:43:03Z</dcterms:modified>
</cp:coreProperties>
</file>