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59" r:id="rId2"/>
    <p:sldId id="360" r:id="rId3"/>
    <p:sldId id="363" r:id="rId4"/>
    <p:sldId id="379" r:id="rId5"/>
    <p:sldId id="371" r:id="rId6"/>
    <p:sldId id="389" r:id="rId7"/>
    <p:sldId id="282" r:id="rId8"/>
    <p:sldId id="390" r:id="rId9"/>
    <p:sldId id="392" r:id="rId10"/>
    <p:sldId id="380" r:id="rId11"/>
    <p:sldId id="388" r:id="rId12"/>
    <p:sldId id="397" r:id="rId13"/>
    <p:sldId id="39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99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4955F8-6DF9-4FD8-8914-3F4F25D55FC9}" type="datetimeFigureOut">
              <a:rPr lang="en-US" smtClean="0"/>
              <a:pPr/>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B2CC7-A374-406B-A284-A11C34A10030}" type="slidenum">
              <a:rPr lang="en-US" smtClean="0"/>
              <a:pPr/>
              <a:t>‹#›</a:t>
            </a:fld>
            <a:endParaRPr lang="en-US"/>
          </a:p>
        </p:txBody>
      </p:sp>
    </p:spTree>
    <p:extLst>
      <p:ext uri="{BB962C8B-B14F-4D97-AF65-F5344CB8AC3E}">
        <p14:creationId xmlns:p14="http://schemas.microsoft.com/office/powerpoint/2010/main" val="362892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DCD15D77-32FE-4F27-AB52-876899868A33}" type="slidenum">
              <a:rPr lang="ar-EG" smtClean="0"/>
              <a:t>1</a:t>
            </a:fld>
            <a:endParaRPr lang="ar-EG"/>
          </a:p>
        </p:txBody>
      </p:sp>
    </p:spTree>
    <p:extLst>
      <p:ext uri="{BB962C8B-B14F-4D97-AF65-F5344CB8AC3E}">
        <p14:creationId xmlns:p14="http://schemas.microsoft.com/office/powerpoint/2010/main" val="355402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FB2CC7-A374-406B-A284-A11C34A10030}" type="slidenum">
              <a:rPr lang="en-US" smtClean="0"/>
              <a:pPr/>
              <a:t>3</a:t>
            </a:fld>
            <a:endParaRPr lang="en-US"/>
          </a:p>
        </p:txBody>
      </p:sp>
    </p:spTree>
    <p:extLst>
      <p:ext uri="{BB962C8B-B14F-4D97-AF65-F5344CB8AC3E}">
        <p14:creationId xmlns:p14="http://schemas.microsoft.com/office/powerpoint/2010/main" val="959665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1D1095-DB7D-46F4-B344-9362A3D08094}" type="slidenum">
              <a:rPr lang="ar-SA"/>
              <a:pPr/>
              <a:t>4</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2326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5C6CB-05AD-49B8-9E8F-AE84C9C03175}" type="slidenum">
              <a:rPr lang="ar-SA"/>
              <a:pPr/>
              <a:t>10</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51594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E90AD4-3BAF-4A66-8DB3-66291DBE6B54}" type="slidenum">
              <a:rPr lang="ar-SA"/>
              <a:pPr/>
              <a:t>11</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5387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E90AD4-3BAF-4A66-8DB3-66291DBE6B54}" type="slidenum">
              <a:rPr lang="ar-SA"/>
              <a:pPr/>
              <a:t>12</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59241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E90AD4-3BAF-4A66-8DB3-66291DBE6B54}" type="slidenum">
              <a:rPr lang="ar-SA"/>
              <a:pPr/>
              <a:t>13</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82109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C9440B-7A17-40C7-AD03-D2466DC60B0F}" type="datetime1">
              <a:rPr lang="en-US" smtClean="0"/>
              <a:t>3/25/2020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Prof.Azza Abdallah</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849DC4-3C4D-4042-8913-5C4E54747D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B804F-7F6A-4441-A852-F4A08DDB5127}" type="datetime1">
              <a:rPr lang="en-US" smtClean="0"/>
              <a:t>3/25/2020</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07849DC4-3C4D-4042-8913-5C4E54747D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905F6B-E140-4293-8C42-4E97419014DC}" type="datetime1">
              <a:rPr lang="en-US" smtClean="0"/>
              <a:t>3/25/2020</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07849DC4-3C4D-4042-8913-5C4E54747D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954A74-F30A-4744-9321-6FCEF4CD2C9D}" type="datetime1">
              <a:rPr lang="en-US" smtClean="0"/>
              <a:t>3/25/2020</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07849DC4-3C4D-4042-8913-5C4E54747DE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BE9E37-EDFF-412E-9869-C810FD0E1A27}" type="datetime1">
              <a:rPr lang="en-US" smtClean="0"/>
              <a:t>3/25/2020</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07849DC4-3C4D-4042-8913-5C4E54747DE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8F99D2-B4AE-426E-8711-7ACE8884B8A3}" type="datetime1">
              <a:rPr lang="en-US" smtClean="0"/>
              <a:t>3/25/2020</a:t>
            </a:fld>
            <a:endParaRPr lang="en-US"/>
          </a:p>
        </p:txBody>
      </p:sp>
      <p:sp>
        <p:nvSpPr>
          <p:cNvPr id="6" name="Footer Placeholder 5"/>
          <p:cNvSpPr>
            <a:spLocks noGrp="1"/>
          </p:cNvSpPr>
          <p:nvPr>
            <p:ph type="ftr" sz="quarter" idx="11"/>
          </p:nvPr>
        </p:nvSpPr>
        <p:spPr/>
        <p:txBody>
          <a:bodyPr/>
          <a:lstStyle>
            <a:extLst/>
          </a:lstStyle>
          <a:p>
            <a:r>
              <a:rPr lang="en-US" smtClean="0"/>
              <a:t>Prof.Azza Abdallah</a:t>
            </a:r>
            <a:endParaRPr lang="en-US"/>
          </a:p>
        </p:txBody>
      </p:sp>
      <p:sp>
        <p:nvSpPr>
          <p:cNvPr id="7" name="Slide Number Placeholder 6"/>
          <p:cNvSpPr>
            <a:spLocks noGrp="1"/>
          </p:cNvSpPr>
          <p:nvPr>
            <p:ph type="sldNum" sz="quarter" idx="12"/>
          </p:nvPr>
        </p:nvSpPr>
        <p:spPr/>
        <p:txBody>
          <a:bodyPr/>
          <a:lstStyle>
            <a:extLst/>
          </a:lstStyle>
          <a:p>
            <a:fld id="{07849DC4-3C4D-4042-8913-5C4E54747DE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7B13A2-3B08-4C64-826F-92313843128B}" type="datetime1">
              <a:rPr lang="en-US" smtClean="0"/>
              <a:t>3/25/2020</a:t>
            </a:fld>
            <a:endParaRPr lang="en-US"/>
          </a:p>
        </p:txBody>
      </p:sp>
      <p:sp>
        <p:nvSpPr>
          <p:cNvPr id="8" name="Footer Placeholder 7"/>
          <p:cNvSpPr>
            <a:spLocks noGrp="1"/>
          </p:cNvSpPr>
          <p:nvPr>
            <p:ph type="ftr" sz="quarter" idx="11"/>
          </p:nvPr>
        </p:nvSpPr>
        <p:spPr/>
        <p:txBody>
          <a:bodyPr/>
          <a:lstStyle>
            <a:extLst/>
          </a:lstStyle>
          <a:p>
            <a:r>
              <a:rPr lang="en-US" smtClean="0"/>
              <a:t>Prof.Azza Abdallah</a:t>
            </a:r>
            <a:endParaRPr lang="en-US"/>
          </a:p>
        </p:txBody>
      </p:sp>
      <p:sp>
        <p:nvSpPr>
          <p:cNvPr id="9" name="Slide Number Placeholder 8"/>
          <p:cNvSpPr>
            <a:spLocks noGrp="1"/>
          </p:cNvSpPr>
          <p:nvPr>
            <p:ph type="sldNum" sz="quarter" idx="12"/>
          </p:nvPr>
        </p:nvSpPr>
        <p:spPr/>
        <p:txBody>
          <a:bodyPr/>
          <a:lstStyle>
            <a:extLst/>
          </a:lstStyle>
          <a:p>
            <a:fld id="{07849DC4-3C4D-4042-8913-5C4E54747D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1909BAE-B806-49F0-A41E-99636C0E2A2F}" type="datetime1">
              <a:rPr lang="en-US" smtClean="0"/>
              <a:t>3/25/2020</a:t>
            </a:fld>
            <a:endParaRPr lang="en-US"/>
          </a:p>
        </p:txBody>
      </p:sp>
      <p:sp>
        <p:nvSpPr>
          <p:cNvPr id="4" name="Footer Placeholder 3"/>
          <p:cNvSpPr>
            <a:spLocks noGrp="1"/>
          </p:cNvSpPr>
          <p:nvPr>
            <p:ph type="ftr" sz="quarter" idx="11"/>
          </p:nvPr>
        </p:nvSpPr>
        <p:spPr/>
        <p:txBody>
          <a:bodyPr/>
          <a:lstStyle>
            <a:extLst/>
          </a:lstStyle>
          <a:p>
            <a:r>
              <a:rPr lang="en-US" smtClean="0"/>
              <a:t>Prof.Azza Abdallah</a:t>
            </a:r>
            <a:endParaRPr lang="en-US"/>
          </a:p>
        </p:txBody>
      </p:sp>
      <p:sp>
        <p:nvSpPr>
          <p:cNvPr id="5" name="Slide Number Placeholder 4"/>
          <p:cNvSpPr>
            <a:spLocks noGrp="1"/>
          </p:cNvSpPr>
          <p:nvPr>
            <p:ph type="sldNum" sz="quarter" idx="12"/>
          </p:nvPr>
        </p:nvSpPr>
        <p:spPr/>
        <p:txBody>
          <a:bodyPr/>
          <a:lstStyle>
            <a:extLst/>
          </a:lstStyle>
          <a:p>
            <a:fld id="{07849DC4-3C4D-4042-8913-5C4E54747DE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52B406-F6AB-45DC-B95B-4632A5F4CEE4}" type="datetime1">
              <a:rPr lang="en-US" smtClean="0"/>
              <a:t>3/25/2020</a:t>
            </a:fld>
            <a:endParaRPr lang="en-US"/>
          </a:p>
        </p:txBody>
      </p:sp>
      <p:sp>
        <p:nvSpPr>
          <p:cNvPr id="3" name="Footer Placeholder 2"/>
          <p:cNvSpPr>
            <a:spLocks noGrp="1"/>
          </p:cNvSpPr>
          <p:nvPr>
            <p:ph type="ftr" sz="quarter" idx="11"/>
          </p:nvPr>
        </p:nvSpPr>
        <p:spPr/>
        <p:txBody>
          <a:bodyPr/>
          <a:lstStyle>
            <a:extLst/>
          </a:lstStyle>
          <a:p>
            <a:r>
              <a:rPr lang="en-US" smtClean="0"/>
              <a:t>Prof.Azza Abdallah</a:t>
            </a:r>
            <a:endParaRPr lang="en-US"/>
          </a:p>
        </p:txBody>
      </p:sp>
      <p:sp>
        <p:nvSpPr>
          <p:cNvPr id="4" name="Slide Number Placeholder 3"/>
          <p:cNvSpPr>
            <a:spLocks noGrp="1"/>
          </p:cNvSpPr>
          <p:nvPr>
            <p:ph type="sldNum" sz="quarter" idx="12"/>
          </p:nvPr>
        </p:nvSpPr>
        <p:spPr/>
        <p:txBody>
          <a:bodyPr/>
          <a:lstStyle>
            <a:extLst/>
          </a:lstStyle>
          <a:p>
            <a:fld id="{07849DC4-3C4D-4042-8913-5C4E54747D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647FBA4-0B3B-42FD-9C60-3B84F4C1982E}" type="datetime1">
              <a:rPr lang="en-US" smtClean="0"/>
              <a:t>3/25/2020</a:t>
            </a:fld>
            <a:endParaRPr lang="en-US"/>
          </a:p>
        </p:txBody>
      </p:sp>
      <p:sp>
        <p:nvSpPr>
          <p:cNvPr id="6" name="Footer Placeholder 5"/>
          <p:cNvSpPr>
            <a:spLocks noGrp="1"/>
          </p:cNvSpPr>
          <p:nvPr>
            <p:ph type="ftr" sz="quarter" idx="11"/>
          </p:nvPr>
        </p:nvSpPr>
        <p:spPr/>
        <p:txBody>
          <a:bodyPr/>
          <a:lstStyle>
            <a:extLst/>
          </a:lstStyle>
          <a:p>
            <a:r>
              <a:rPr lang="en-US" smtClean="0"/>
              <a:t>Prof.Azza Abdallah</a:t>
            </a:r>
            <a:endParaRPr lang="en-US"/>
          </a:p>
        </p:txBody>
      </p:sp>
      <p:sp>
        <p:nvSpPr>
          <p:cNvPr id="7" name="Slide Number Placeholder 6"/>
          <p:cNvSpPr>
            <a:spLocks noGrp="1"/>
          </p:cNvSpPr>
          <p:nvPr>
            <p:ph type="sldNum" sz="quarter" idx="12"/>
          </p:nvPr>
        </p:nvSpPr>
        <p:spPr/>
        <p:txBody>
          <a:bodyPr/>
          <a:lstStyle>
            <a:extLst/>
          </a:lstStyle>
          <a:p>
            <a:fld id="{07849DC4-3C4D-4042-8913-5C4E54747D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173ED54-9C63-48E2-8BE3-9E0D7F8FE1BE}" type="datetime1">
              <a:rPr lang="en-US" smtClean="0"/>
              <a:t>3/25/2020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Prof.Azza Abdallah</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849DC4-3C4D-4042-8913-5C4E54747DE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9FDDFB-EC35-4098-88FF-A389088EB560}" type="datetime1">
              <a:rPr lang="en-US" smtClean="0"/>
              <a:t>3/25/2020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Prof.Azza Abdallah</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849DC4-3C4D-4042-8913-5C4E54747D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53828" y="88121"/>
            <a:ext cx="4552796" cy="769441"/>
          </a:xfrm>
          <a:prstGeom prst="rect">
            <a:avLst/>
          </a:prstGeom>
          <a:noFill/>
        </p:spPr>
        <p:txBody>
          <a:bodyPr wrap="square" lIns="91440" tIns="45720" rIns="91440" bIns="45720">
            <a:spAutoFit/>
          </a:bodyPr>
          <a:lstStyle/>
          <a:p>
            <a:pPr algn="ctr"/>
            <a:r>
              <a:rPr lang="ar-EG" sz="4400" b="1" cap="all" dirty="0" smtClean="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محاضرة</a:t>
            </a:r>
            <a:r>
              <a:rPr lang="ar-EG"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EG" sz="4400" b="1" cap="all" dirty="0" smtClean="0">
                <a:ln w="9000" cmpd="sng">
                  <a:solidFill>
                    <a:schemeClr val="accent4">
                      <a:shade val="50000"/>
                      <a:satMod val="120000"/>
                    </a:schemeClr>
                  </a:solidFill>
                  <a:prstDash val="solid"/>
                </a:ln>
                <a:solidFill>
                  <a:srgbClr val="66FFFF"/>
                </a:solidFill>
                <a:effectLst>
                  <a:reflection blurRad="12700" stA="28000" endPos="45000" dist="1000" dir="5400000" sy="-100000" algn="bl" rotWithShape="0"/>
                </a:effectLst>
              </a:rPr>
              <a:t>بعنوان</a:t>
            </a:r>
            <a:r>
              <a:rPr lang="ar-EG"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79596" y="1124744"/>
            <a:ext cx="8748464" cy="83099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2325" y="2564904"/>
            <a:ext cx="5517901" cy="370545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Rectangle 6"/>
          <p:cNvSpPr/>
          <p:nvPr/>
        </p:nvSpPr>
        <p:spPr>
          <a:xfrm>
            <a:off x="2775328" y="857562"/>
            <a:ext cx="3357009" cy="923330"/>
          </a:xfrm>
          <a:prstGeom prst="rect">
            <a:avLst/>
          </a:prstGeom>
          <a:noFill/>
        </p:spPr>
        <p:txBody>
          <a:bodyPr wrap="none" lIns="91440" tIns="45720" rIns="91440" bIns="45720">
            <a:spAutoFit/>
          </a:bodyPr>
          <a:lstStyle/>
          <a:p>
            <a:pPr algn="ctr"/>
            <a:r>
              <a:rPr lang="ar-EG" sz="5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انواع الخرائط</a:t>
            </a:r>
            <a:r>
              <a:rPr lang="ar-EG" sz="3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p>
        </p:txBody>
      </p:sp>
      <p:sp>
        <p:nvSpPr>
          <p:cNvPr id="8" name="Date Placeholder 7"/>
          <p:cNvSpPr>
            <a:spLocks noGrp="1"/>
          </p:cNvSpPr>
          <p:nvPr>
            <p:ph type="dt" sz="half" idx="10"/>
          </p:nvPr>
        </p:nvSpPr>
        <p:spPr/>
        <p:txBody>
          <a:bodyPr/>
          <a:lstStyle/>
          <a:p>
            <a:fld id="{6BBE9A56-0738-458D-A4DC-1595F59C649D}" type="datetime1">
              <a:rPr lang="en-US" smtClean="0"/>
              <a:t>3/25/2020</a:t>
            </a:fld>
            <a:endParaRPr lang="en-US"/>
          </a:p>
        </p:txBody>
      </p:sp>
      <p:sp>
        <p:nvSpPr>
          <p:cNvPr id="10" name="Slide Number Placeholder 9"/>
          <p:cNvSpPr>
            <a:spLocks noGrp="1"/>
          </p:cNvSpPr>
          <p:nvPr>
            <p:ph type="sldNum" sz="quarter" idx="12"/>
          </p:nvPr>
        </p:nvSpPr>
        <p:spPr/>
        <p:txBody>
          <a:bodyPr/>
          <a:lstStyle/>
          <a:p>
            <a:fld id="{07849DC4-3C4D-4042-8913-5C4E54747DE9}" type="slidenum">
              <a:rPr lang="en-US" smtClean="0"/>
              <a:pPr/>
              <a:t>1</a:t>
            </a:fld>
            <a:endParaRPr lang="en-US"/>
          </a:p>
        </p:txBody>
      </p:sp>
    </p:spTree>
    <p:extLst>
      <p:ext uri="{BB962C8B-B14F-4D97-AF65-F5344CB8AC3E}">
        <p14:creationId xmlns:p14="http://schemas.microsoft.com/office/powerpoint/2010/main" val="313080103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6" fill="hold" grpId="0" nodeType="clickEffect" nodePh="1">
                                  <p:stCondLst>
                                    <p:cond delay="0"/>
                                  </p:stCondLst>
                                  <p:endCondLst>
                                    <p:cond evt="begin" delay="0">
                                      <p:tn val="13"/>
                                    </p:cond>
                                  </p:end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C0E4C75-222D-4CF1-8F0B-042BED82C3EA}" type="slidenum">
              <a:rPr lang="ar-SA"/>
              <a:pPr/>
              <a:t>10</a:t>
            </a:fld>
            <a:endParaRPr lang="en-US"/>
          </a:p>
        </p:txBody>
      </p:sp>
      <p:sp>
        <p:nvSpPr>
          <p:cNvPr id="58370" name="Rectangle 2"/>
          <p:cNvSpPr>
            <a:spLocks noGrp="1" noChangeArrowheads="1"/>
          </p:cNvSpPr>
          <p:nvPr>
            <p:ph type="title"/>
          </p:nvPr>
        </p:nvSpPr>
        <p:spPr>
          <a:xfrm>
            <a:off x="895947" y="14988"/>
            <a:ext cx="8229600" cy="1706562"/>
          </a:xfrm>
        </p:spPr>
        <p:txBody>
          <a:bodyPr>
            <a:normAutofit/>
          </a:bodyPr>
          <a:lstStyle/>
          <a:p>
            <a:pPr algn="ctr"/>
            <a:r>
              <a:rPr lang="ar-BH" sz="6000" dirty="0"/>
              <a:t>3-  خرائط االسكان : </a:t>
            </a:r>
            <a:endParaRPr lang="en-US" sz="6000" b="1" dirty="0"/>
          </a:p>
        </p:txBody>
      </p:sp>
      <p:sp>
        <p:nvSpPr>
          <p:cNvPr id="3" name="Rectangle 2"/>
          <p:cNvSpPr/>
          <p:nvPr/>
        </p:nvSpPr>
        <p:spPr>
          <a:xfrm>
            <a:off x="261200" y="1282944"/>
            <a:ext cx="8568952" cy="5632311"/>
          </a:xfrm>
          <a:prstGeom prst="rect">
            <a:avLst/>
          </a:prstGeom>
        </p:spPr>
        <p:txBody>
          <a:bodyPr wrap="square">
            <a:spAutoFit/>
          </a:bodyPr>
          <a:lstStyle/>
          <a:p>
            <a:pPr algn="just"/>
            <a:r>
              <a:rPr lang="ar-SA" sz="3600" dirty="0">
                <a:solidFill>
                  <a:schemeClr val="tx2"/>
                </a:solidFill>
                <a:latin typeface="Times New Roman" panose="02020603050405020304" pitchFamily="18" charset="0"/>
                <a:ea typeface="Times New Roman" panose="02020603050405020304" pitchFamily="18" charset="0"/>
                <a:cs typeface="Simplified Arabic" panose="02020603050405020304" pitchFamily="18" charset="-78"/>
              </a:rPr>
              <a:t>وتعد خرائط السكان من الخرائط الهامة، وذلك لانها بتهتم بتغيير الواقع الحقيقي لتوزيع السكان علي سطح الأرض، بالإضافة إلي تحليل توزيع كثافة السكان ومعرفة العوامل المؤثرة فيه، كما تهتم بتوضيح أعداد السكان وحركتهم وتركيبهم وتوزيعهم وكثافتهم ونسبة السكان الحضر والنمو الحضري، كما توضح المعدلات والمؤشرات المستخدمة في مثل هذه الخصائص، مثل معدل المواليد والتركيب النوعي والعمري والتركيب الاقتصادي والتعليمي وغيرها.( فلاح شاكر،1993،ص42).  </a:t>
            </a:r>
            <a:r>
              <a:rPr lang="ar-SA" sz="3600" b="1" dirty="0">
                <a:solidFill>
                  <a:schemeClr val="tx2"/>
                </a:solidFill>
                <a:latin typeface="Times New Roman" panose="02020603050405020304" pitchFamily="18" charset="0"/>
                <a:ea typeface="Times New Roman" panose="02020603050405020304" pitchFamily="18" charset="0"/>
                <a:cs typeface="Simplified Arabic" panose="02020603050405020304" pitchFamily="18" charset="-78"/>
              </a:rPr>
              <a:t>ويتضح من خرائط السكان في محافظة القليوبية من 1986م إلي 2016م </a:t>
            </a:r>
            <a:endParaRPr lang="en-US" sz="4000" b="1" dirty="0">
              <a:solidFill>
                <a:schemeClr val="tx2"/>
              </a:solidFill>
            </a:endParaRPr>
          </a:p>
        </p:txBody>
      </p:sp>
    </p:spTree>
    <p:extLst>
      <p:ext uri="{BB962C8B-B14F-4D97-AF65-F5344CB8AC3E}">
        <p14:creationId xmlns:p14="http://schemas.microsoft.com/office/powerpoint/2010/main" val="1765731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759BE39-AE48-4E01-8E5B-9E2780898E00}" type="slidenum">
              <a:rPr lang="ar-SA"/>
              <a:pPr/>
              <a:t>11</a:t>
            </a:fld>
            <a:endParaRPr lang="en-US"/>
          </a:p>
        </p:txBody>
      </p:sp>
      <p:sp>
        <p:nvSpPr>
          <p:cNvPr id="7" name="Text Box 2"/>
          <p:cNvSpPr txBox="1">
            <a:spLocks noChangeArrowheads="1"/>
          </p:cNvSpPr>
          <p:nvPr/>
        </p:nvSpPr>
        <p:spPr bwMode="auto">
          <a:xfrm>
            <a:off x="163353" y="548680"/>
            <a:ext cx="8640415" cy="6463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ar-SA"/>
            </a:defPPr>
            <a:lvl1pPr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1pPr>
            <a:lvl2pPr marL="4572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2pPr>
            <a:lvl3pPr marL="9144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3pPr>
            <a:lvl4pPr marL="13716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4pPr>
            <a:lvl5pPr marL="18288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5pPr>
            <a:lvl6pPr marL="22860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6pPr>
            <a:lvl7pPr marL="27432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7pPr>
            <a:lvl8pPr marL="32004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8pPr>
            <a:lvl9pPr marL="36576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9pPr>
          </a:lstStyle>
          <a:p>
            <a:pPr algn="just"/>
            <a:r>
              <a:rPr lang="ar-EG" sz="3600" dirty="0"/>
              <a:t>يتضح من الشكل السابق ما يلي:</a:t>
            </a:r>
            <a:endParaRPr lang="en-US" sz="3600" dirty="0"/>
          </a:p>
          <a:p>
            <a:pPr lvl="0" algn="just"/>
            <a:r>
              <a:rPr lang="ar-EG" sz="3600" dirty="0"/>
              <a:t>تغير عدد السكان بمحافظة القليوبية خلال الفترة الزمنية من 1986م إلي 2016م حيث بلغ اجمالي عدد السكان عام 1986 نحو "2,507,788 نسمة"، وزاد  في عام 2006م ليقدر بنحو "4,251,672" نسمة، في عام 2016 (وفقاً التقدير العام "5,641,575 نسمة") ويرجع ذلك لمجموعة من العوامل أهمها زيادة معدلات المواليد في المحافظة بشكل خاص وجمهورية مصر العربية بشكل عام، بالإضافة إلي  زيادة معدلات الهجرة لمحافظة القليوبية لما تمثله من جذب سكاني لسكان المحافظات الآخري.</a:t>
            </a:r>
            <a:endParaRPr lang="en-US" sz="3600" dirty="0"/>
          </a:p>
          <a:p>
            <a:pPr eaLnBrk="1" hangingPunct="1">
              <a:spcBef>
                <a:spcPct val="50000"/>
              </a:spcBef>
              <a:buFontTx/>
              <a:buChar char="•"/>
            </a:pPr>
            <a:endParaRPr lang="ar-SA" sz="3600" dirty="0">
              <a:solidFill>
                <a:srgbClr val="FF0000"/>
              </a:solidFill>
              <a:cs typeface="Sultan normal" pitchFamily="2" charset="-78"/>
            </a:endParaRPr>
          </a:p>
        </p:txBody>
      </p:sp>
    </p:spTree>
    <p:extLst>
      <p:ext uri="{BB962C8B-B14F-4D97-AF65-F5344CB8AC3E}">
        <p14:creationId xmlns:p14="http://schemas.microsoft.com/office/powerpoint/2010/main" val="3367548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759BE39-AE48-4E01-8E5B-9E2780898E00}" type="slidenum">
              <a:rPr lang="ar-SA"/>
              <a:pPr/>
              <a:t>12</a:t>
            </a:fld>
            <a:endParaRPr lang="en-US"/>
          </a:p>
        </p:txBody>
      </p:sp>
      <p:sp>
        <p:nvSpPr>
          <p:cNvPr id="7" name="Text Box 2"/>
          <p:cNvSpPr txBox="1">
            <a:spLocks noChangeArrowheads="1"/>
          </p:cNvSpPr>
          <p:nvPr/>
        </p:nvSpPr>
        <p:spPr bwMode="auto">
          <a:xfrm>
            <a:off x="372617" y="323771"/>
            <a:ext cx="8640415" cy="7278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ar-SA"/>
            </a:defPPr>
            <a:lvl1pPr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1pPr>
            <a:lvl2pPr marL="4572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2pPr>
            <a:lvl3pPr marL="9144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3pPr>
            <a:lvl4pPr marL="13716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4pPr>
            <a:lvl5pPr marL="18288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5pPr>
            <a:lvl6pPr marL="22860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6pPr>
            <a:lvl7pPr marL="27432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7pPr>
            <a:lvl8pPr marL="32004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8pPr>
            <a:lvl9pPr marL="36576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9pPr>
          </a:lstStyle>
          <a:p>
            <a:pPr lvl="0"/>
            <a:r>
              <a:rPr lang="ar-EG" sz="3200" b="1" dirty="0"/>
              <a:t>تباين أعداد السكان في مراكز المحافظة خلال الفترة الزمنية  من 1986م إلي 2016م، وتحتل مدينة شبرا الخيمة المركز الأول حيث بلغت أعداد السكان فيها عام 1986م نحو "709970 نسمة"، ثم زاد عدد السكان في عام 1996م  "869853 نسمة"، وفي عام 2006واستمرت الزيادة لتصل نحو 1025569 نسمة"، وفي عام 2016م قدرت الزيادة السكانية بنحو" 1351749نسمة"، ويرجع ذلك لمجموعة من الأسباب أهمها مايلي :</a:t>
            </a:r>
            <a:endParaRPr lang="en-US" sz="3200" b="1" dirty="0"/>
          </a:p>
          <a:p>
            <a:pPr lvl="0"/>
            <a:r>
              <a:rPr lang="en-US" sz="3200" b="1" dirty="0"/>
              <a:t> </a:t>
            </a:r>
            <a:r>
              <a:rPr lang="ar-EG" sz="3200" b="1" dirty="0"/>
              <a:t>قرب مدينة شبرا الخيمة لمحافظة القاهرة.</a:t>
            </a:r>
            <a:endParaRPr lang="en-US" sz="3200" b="1" dirty="0"/>
          </a:p>
          <a:p>
            <a:pPr lvl="0"/>
            <a:r>
              <a:rPr lang="ar-EG" sz="3200" b="1" dirty="0"/>
              <a:t>تمثل مدينة شبرا الخيمة أهم المدن الصناعية بمنطقة الدراسة</a:t>
            </a:r>
            <a:endParaRPr lang="en-US" sz="3200" b="1" dirty="0"/>
          </a:p>
          <a:p>
            <a:pPr lvl="0"/>
            <a:r>
              <a:rPr lang="ar-EG" sz="3200" b="1" dirty="0"/>
              <a:t>تنوع وسهولة المواصلات والتنقل بين مدينة شبرا الخيمة ومراكز المحافظة من ناحية، والمحافظات المجاورة من ناحية أخري.</a:t>
            </a:r>
            <a:endParaRPr lang="en-US" sz="3200" b="1" dirty="0"/>
          </a:p>
          <a:p>
            <a:pPr eaLnBrk="1" hangingPunct="1">
              <a:spcBef>
                <a:spcPct val="50000"/>
              </a:spcBef>
              <a:buFontTx/>
              <a:buChar char="•"/>
            </a:pPr>
            <a:endParaRPr lang="ar-SA" sz="3400" dirty="0">
              <a:solidFill>
                <a:srgbClr val="FF0000"/>
              </a:solidFill>
              <a:cs typeface="Sultan normal" pitchFamily="2" charset="-78"/>
            </a:endParaRPr>
          </a:p>
        </p:txBody>
      </p:sp>
    </p:spTree>
    <p:extLst>
      <p:ext uri="{BB962C8B-B14F-4D97-AF65-F5344CB8AC3E}">
        <p14:creationId xmlns:p14="http://schemas.microsoft.com/office/powerpoint/2010/main" val="1592581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759BE39-AE48-4E01-8E5B-9E2780898E00}" type="slidenum">
              <a:rPr lang="ar-SA"/>
              <a:pPr/>
              <a:t>13</a:t>
            </a:fld>
            <a:endParaRPr lang="en-US"/>
          </a:p>
        </p:txBody>
      </p:sp>
      <p:sp>
        <p:nvSpPr>
          <p:cNvPr id="7" name="Text Box 2"/>
          <p:cNvSpPr txBox="1">
            <a:spLocks noChangeArrowheads="1"/>
          </p:cNvSpPr>
          <p:nvPr/>
        </p:nvSpPr>
        <p:spPr bwMode="auto">
          <a:xfrm>
            <a:off x="163353" y="116632"/>
            <a:ext cx="8980647"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ar-SA"/>
            </a:defPPr>
            <a:lvl1pPr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1pPr>
            <a:lvl2pPr marL="4572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2pPr>
            <a:lvl3pPr marL="9144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3pPr>
            <a:lvl4pPr marL="13716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4pPr>
            <a:lvl5pPr marL="1828800" algn="r" rtl="1" fontAlgn="base">
              <a:spcBef>
                <a:spcPct val="0"/>
              </a:spcBef>
              <a:spcAft>
                <a:spcPct val="0"/>
              </a:spcAft>
              <a:defRPr sz="2400" kern="1200">
                <a:solidFill>
                  <a:schemeClr val="tx1"/>
                </a:solidFill>
                <a:latin typeface="Times New Roman" panose="02020603050405020304" pitchFamily="18" charset="0"/>
                <a:ea typeface="Times New Roman (Arabic)" charset="0"/>
                <a:cs typeface="Times New Roman (Arabic)" charset="0"/>
              </a:defRPr>
            </a:lvl5pPr>
            <a:lvl6pPr marL="22860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6pPr>
            <a:lvl7pPr marL="27432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7pPr>
            <a:lvl8pPr marL="32004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8pPr>
            <a:lvl9pPr marL="3657600" algn="l" defTabSz="914400" rtl="0" eaLnBrk="1" latinLnBrk="0" hangingPunct="1">
              <a:defRPr sz="2400" kern="1200">
                <a:solidFill>
                  <a:schemeClr val="tx1"/>
                </a:solidFill>
                <a:latin typeface="Times New Roman" panose="02020603050405020304" pitchFamily="18" charset="0"/>
                <a:ea typeface="Times New Roman (Arabic)" charset="0"/>
                <a:cs typeface="Times New Roman (Arabic)" charset="0"/>
              </a:defRPr>
            </a:lvl9pPr>
          </a:lstStyle>
          <a:p>
            <a:pPr marL="342900" lvl="0" indent="-342900" algn="justLow">
              <a:spcBef>
                <a:spcPts val="600"/>
              </a:spcBef>
              <a:spcAft>
                <a:spcPts val="0"/>
              </a:spcAft>
              <a:buFont typeface="Wingdings" panose="05000000000000000000" pitchFamily="2" charset="2"/>
              <a:buChar char=""/>
              <a:tabLst>
                <a:tab pos="143510" algn="l"/>
                <a:tab pos="233680" algn="l"/>
                <a:tab pos="1502410" algn="l"/>
              </a:tabLst>
            </a:pPr>
            <a:r>
              <a:rPr lang="ar-EG" sz="3200" dirty="0">
                <a:ea typeface="Times New Roman" panose="02020603050405020304" pitchFamily="18" charset="0"/>
                <a:cs typeface="Simplified Arabic" panose="02020603050405020304" pitchFamily="18" charset="-78"/>
              </a:rPr>
              <a:t>يحتل مركز بنها المركز الثاني من حيث زيادة اعداد السكان في منطقة الدراسة حيث بلغ عدد السكان "364746 نسمة" في عام 1986م، وفي عام 2016م قدر عدد السكان بنحو" 703674 نسمة"، كما احتلت مراكز ( طوخ- قليوب- شبين القناطر- الخانكة- القناطر الخيرية- كفر شكر) المركز الثالث، المركز الرابع، المركز الخامس، المركز السادس، المركز السابع، المركز الثامن علي الترتيب في عام 1986م، واختلف هذا الترتيب من حيث زيادة أعداد السكان في عام 1996م حيث جاءت المراكز كالتالي (الخانكة- طوخ- قليوب- شبين القناطر- القناطر الخيرية- الخصوص- كفر شكر- قها – العبور).وتبادل مركزي قليوب والخانكة الترتيب في الأعوام 2006م،2013م،2016م بينما حافظت المراكز علي نفس ترتيبها(ميناسمير،2018، ص 89</a:t>
            </a:r>
            <a:r>
              <a:rPr lang="ar-EG" sz="3200" dirty="0" smtClean="0">
                <a:ea typeface="Times New Roman" panose="02020603050405020304" pitchFamily="18" charset="0"/>
                <a:cs typeface="Simplified Arabic" panose="02020603050405020304" pitchFamily="18" charset="-78"/>
              </a:rPr>
              <a:t>)</a:t>
            </a:r>
            <a:endParaRPr lang="en-US" sz="3200" dirty="0">
              <a:effectLst/>
            </a:endParaRPr>
          </a:p>
        </p:txBody>
      </p:sp>
    </p:spTree>
    <p:extLst>
      <p:ext uri="{BB962C8B-B14F-4D97-AF65-F5344CB8AC3E}">
        <p14:creationId xmlns:p14="http://schemas.microsoft.com/office/powerpoint/2010/main" val="742998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1680" y="88121"/>
            <a:ext cx="7314944" cy="1260345"/>
          </a:xfrm>
          <a:prstGeom prst="rect">
            <a:avLst/>
          </a:prstGeom>
          <a:noFill/>
        </p:spPr>
        <p:txBody>
          <a:bodyPr wrap="square" lIns="91440" tIns="45720" rIns="91440" bIns="45720">
            <a:spAutoFit/>
          </a:bodyPr>
          <a:lstStyle/>
          <a:p>
            <a:pPr algn="ctr">
              <a:lnSpc>
                <a:spcPct val="115000"/>
              </a:lnSpc>
              <a:spcAft>
                <a:spcPts val="1000"/>
              </a:spcAft>
            </a:pPr>
            <a:r>
              <a:rPr lang="ar-EG" sz="6600" dirty="0">
                <a:solidFill>
                  <a:srgbClr val="FF0000"/>
                </a:solidFill>
                <a:latin typeface="Andalus" panose="02020603050405020304" pitchFamily="18" charset="-78"/>
                <a:ea typeface="Calibri" panose="020F0502020204030204" pitchFamily="34" charset="0"/>
                <a:cs typeface="Al-Mothnna" pitchFamily="2" charset="-78"/>
              </a:rPr>
              <a:t>اهداف المحاضرة :</a:t>
            </a:r>
            <a:endParaRPr lang="en-US" sz="6600" dirty="0">
              <a:solidFill>
                <a:srgbClr val="FF0000"/>
              </a:solidFill>
              <a:latin typeface="Andalus" panose="02020603050405020304" pitchFamily="18" charset="-78"/>
              <a:ea typeface="Calibri" panose="020F0502020204030204" pitchFamily="34" charset="0"/>
              <a:cs typeface="Al-Mothnna" pitchFamily="2" charset="-78"/>
            </a:endParaRPr>
          </a:p>
        </p:txBody>
      </p:sp>
      <p:sp>
        <p:nvSpPr>
          <p:cNvPr id="5" name="Rectangle 4"/>
          <p:cNvSpPr/>
          <p:nvPr/>
        </p:nvSpPr>
        <p:spPr>
          <a:xfrm>
            <a:off x="-188845" y="1390486"/>
            <a:ext cx="9332845" cy="769441"/>
          </a:xfrm>
          <a:prstGeom prst="rect">
            <a:avLst/>
          </a:prstGeom>
          <a:noFill/>
        </p:spPr>
        <p:txBody>
          <a:bodyPr wrap="square" lIns="91440" tIns="45720" rIns="91440" bIns="45720">
            <a:spAutoFit/>
          </a:bodyPr>
          <a:lstStyle/>
          <a:p>
            <a:pPr algn="ctr"/>
            <a:r>
              <a:rPr lang="ar-EG" sz="4400" dirty="0">
                <a:solidFill>
                  <a:srgbClr val="00B0F0"/>
                </a:solidFill>
                <a:latin typeface="Andalus" panose="02020603050405020304" pitchFamily="18" charset="-78"/>
                <a:ea typeface="Calibri" panose="020F0502020204030204" pitchFamily="34" charset="0"/>
                <a:cs typeface="Al-Mothnna" pitchFamily="2" charset="-78"/>
              </a:rPr>
              <a:t>ان </a:t>
            </a:r>
            <a:r>
              <a:rPr lang="ar-EG" sz="4400" dirty="0" smtClean="0">
                <a:solidFill>
                  <a:srgbClr val="00B0F0"/>
                </a:solidFill>
                <a:latin typeface="Andalus" panose="02020603050405020304" pitchFamily="18" charset="-78"/>
                <a:ea typeface="Calibri" panose="020F0502020204030204" pitchFamily="34" charset="0"/>
                <a:cs typeface="Al-Mothnna" pitchFamily="2" charset="-78"/>
              </a:rPr>
              <a:t>يعرف </a:t>
            </a:r>
            <a:r>
              <a:rPr lang="ar-EG" sz="4400" dirty="0">
                <a:solidFill>
                  <a:srgbClr val="00B0F0"/>
                </a:solidFill>
                <a:latin typeface="Andalus" panose="02020603050405020304" pitchFamily="18" charset="-78"/>
                <a:ea typeface="Calibri" panose="020F0502020204030204" pitchFamily="34" charset="0"/>
                <a:cs typeface="Al-Mothnna" pitchFamily="2" charset="-78"/>
              </a:rPr>
              <a:t>الطالب </a:t>
            </a:r>
            <a:r>
              <a:rPr lang="ar-EG" sz="4400" dirty="0" smtClean="0">
                <a:solidFill>
                  <a:srgbClr val="00B0F0"/>
                </a:solidFill>
                <a:latin typeface="Andalus" panose="02020603050405020304" pitchFamily="18" charset="-78"/>
                <a:ea typeface="Calibri" panose="020F0502020204030204" pitchFamily="34" charset="0"/>
                <a:cs typeface="Al-Mothnna" pitchFamily="2" charset="-78"/>
              </a:rPr>
              <a:t>الخريطة</a:t>
            </a:r>
            <a:endParaRPr lang="en-US" sz="4400" dirty="0">
              <a:solidFill>
                <a:srgbClr val="00B0F0"/>
              </a:solidFill>
              <a:latin typeface="Andalus" panose="02020603050405020304" pitchFamily="18" charset="-78"/>
              <a:ea typeface="Calibri" panose="020F0502020204030204" pitchFamily="34" charset="0"/>
              <a:cs typeface="Al-Mothnna" pitchFamily="2" charset="-78"/>
            </a:endParaRPr>
          </a:p>
        </p:txBody>
      </p:sp>
      <p:sp>
        <p:nvSpPr>
          <p:cNvPr id="6" name="Rectangle 5"/>
          <p:cNvSpPr/>
          <p:nvPr/>
        </p:nvSpPr>
        <p:spPr>
          <a:xfrm>
            <a:off x="350180" y="2524201"/>
            <a:ext cx="8656444" cy="871008"/>
          </a:xfrm>
          <a:prstGeom prst="rect">
            <a:avLst/>
          </a:prstGeom>
          <a:noFill/>
        </p:spPr>
        <p:txBody>
          <a:bodyPr wrap="square" lIns="91440" tIns="45720" rIns="91440" bIns="45720">
            <a:spAutoFit/>
          </a:bodyPr>
          <a:lstStyle/>
          <a:p>
            <a:pPr algn="ctr">
              <a:lnSpc>
                <a:spcPct val="115000"/>
              </a:lnSpc>
              <a:spcAft>
                <a:spcPts val="1000"/>
              </a:spcAft>
            </a:pPr>
            <a:r>
              <a:rPr lang="ar-EG" sz="4400" dirty="0">
                <a:latin typeface="Andalus" panose="02020603050405020304" pitchFamily="18" charset="-78"/>
                <a:ea typeface="Calibri" panose="020F0502020204030204" pitchFamily="34" charset="0"/>
                <a:cs typeface="Al-Mothnna" pitchFamily="2" charset="-78"/>
              </a:rPr>
              <a:t>ان يتعرف </a:t>
            </a:r>
            <a:r>
              <a:rPr lang="ar-EG" sz="4400" dirty="0" smtClean="0">
                <a:latin typeface="Andalus" panose="02020603050405020304" pitchFamily="18" charset="-78"/>
                <a:ea typeface="Calibri" panose="020F0502020204030204" pitchFamily="34" charset="0"/>
                <a:cs typeface="Al-Mothnna" pitchFamily="2" charset="-78"/>
              </a:rPr>
              <a:t> الطالب علي انواع الخرائط  </a:t>
            </a:r>
            <a:endParaRPr lang="en-US" sz="4400" dirty="0">
              <a:latin typeface="Andalus" panose="02020603050405020304" pitchFamily="18" charset="-78"/>
              <a:ea typeface="Calibri" panose="020F0502020204030204" pitchFamily="34" charset="0"/>
              <a:cs typeface="Al-Mothnna" pitchFamily="2" charset="-78"/>
            </a:endParaRPr>
          </a:p>
        </p:txBody>
      </p:sp>
      <p:sp>
        <p:nvSpPr>
          <p:cNvPr id="7" name="Rectangle 6"/>
          <p:cNvSpPr/>
          <p:nvPr/>
        </p:nvSpPr>
        <p:spPr>
          <a:xfrm>
            <a:off x="412417" y="3734092"/>
            <a:ext cx="8130320" cy="871008"/>
          </a:xfrm>
          <a:prstGeom prst="rect">
            <a:avLst/>
          </a:prstGeom>
          <a:noFill/>
        </p:spPr>
        <p:txBody>
          <a:bodyPr wrap="square" lIns="91440" tIns="45720" rIns="91440" bIns="45720">
            <a:spAutoFit/>
          </a:bodyPr>
          <a:lstStyle/>
          <a:p>
            <a:pPr algn="ctr">
              <a:lnSpc>
                <a:spcPct val="115000"/>
              </a:lnSpc>
              <a:spcAft>
                <a:spcPts val="1000"/>
              </a:spcAft>
            </a:pPr>
            <a:r>
              <a:rPr lang="ar-EG" sz="4400" dirty="0">
                <a:solidFill>
                  <a:srgbClr val="002060"/>
                </a:solidFill>
                <a:latin typeface="Andalus" panose="02020603050405020304" pitchFamily="18" charset="-78"/>
                <a:ea typeface="Calibri" panose="020F0502020204030204" pitchFamily="34" charset="0"/>
                <a:cs typeface="Al-Mothnna" pitchFamily="2" charset="-78"/>
              </a:rPr>
              <a:t>ان يوضح الطالب </a:t>
            </a:r>
            <a:r>
              <a:rPr lang="ar-EG" sz="4400" dirty="0" smtClean="0">
                <a:solidFill>
                  <a:srgbClr val="002060"/>
                </a:solidFill>
                <a:latin typeface="Andalus" panose="02020603050405020304" pitchFamily="18" charset="-78"/>
                <a:ea typeface="Calibri" panose="020F0502020204030204" pitchFamily="34" charset="0"/>
                <a:cs typeface="Al-Mothnna" pitchFamily="2" charset="-78"/>
              </a:rPr>
              <a:t>تصنيف الخرائط</a:t>
            </a:r>
            <a:endParaRPr lang="en-US" sz="4400" dirty="0">
              <a:solidFill>
                <a:srgbClr val="002060"/>
              </a:solidFill>
              <a:latin typeface="Andalus" panose="02020603050405020304" pitchFamily="18" charset="-78"/>
              <a:ea typeface="Calibri" panose="020F0502020204030204" pitchFamily="34" charset="0"/>
              <a:cs typeface="Al-Mothnna" pitchFamily="2" charset="-78"/>
            </a:endParaRPr>
          </a:p>
        </p:txBody>
      </p:sp>
      <p:sp>
        <p:nvSpPr>
          <p:cNvPr id="2" name="Date Placeholder 1"/>
          <p:cNvSpPr>
            <a:spLocks noGrp="1"/>
          </p:cNvSpPr>
          <p:nvPr>
            <p:ph type="dt" sz="half" idx="10"/>
          </p:nvPr>
        </p:nvSpPr>
        <p:spPr/>
        <p:txBody>
          <a:bodyPr/>
          <a:lstStyle/>
          <a:p>
            <a:fld id="{D4EEE775-2AAB-4F50-A9F5-2FDF667F764F}" type="datetime1">
              <a:rPr lang="en-US" smtClean="0"/>
              <a:t>3/25/2020</a:t>
            </a:fld>
            <a:endParaRPr lang="en-US"/>
          </a:p>
        </p:txBody>
      </p:sp>
      <p:sp>
        <p:nvSpPr>
          <p:cNvPr id="9" name="Slide Number Placeholder 8"/>
          <p:cNvSpPr>
            <a:spLocks noGrp="1"/>
          </p:cNvSpPr>
          <p:nvPr>
            <p:ph type="sldNum" sz="quarter" idx="12"/>
          </p:nvPr>
        </p:nvSpPr>
        <p:spPr/>
        <p:txBody>
          <a:bodyPr/>
          <a:lstStyle/>
          <a:p>
            <a:fld id="{07849DC4-3C4D-4042-8913-5C4E54747DE9}" type="slidenum">
              <a:rPr lang="en-US" smtClean="0"/>
              <a:pPr/>
              <a:t>2</a:t>
            </a:fld>
            <a:endParaRPr lang="en-US"/>
          </a:p>
        </p:txBody>
      </p:sp>
    </p:spTree>
    <p:extLst>
      <p:ext uri="{BB962C8B-B14F-4D97-AF65-F5344CB8AC3E}">
        <p14:creationId xmlns:p14="http://schemas.microsoft.com/office/powerpoint/2010/main" val="37342279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9209" y="71735"/>
            <a:ext cx="4047903" cy="923330"/>
          </a:xfrm>
          <a:prstGeom prst="rect">
            <a:avLst/>
          </a:prstGeom>
          <a:noFill/>
        </p:spPr>
        <p:txBody>
          <a:bodyPr wrap="none" lIns="91440" tIns="45720" rIns="91440" bIns="45720">
            <a:spAutoFit/>
          </a:bodyPr>
          <a:lstStyle/>
          <a:p>
            <a:pPr algn="ctr"/>
            <a:r>
              <a:rPr lang="ar-EG"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ماهي الخريطة ؟؟</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1204" name="Rectangle 4"/>
          <p:cNvSpPr>
            <a:spLocks noChangeArrowheads="1"/>
          </p:cNvSpPr>
          <p:nvPr/>
        </p:nvSpPr>
        <p:spPr bwMode="auto">
          <a:xfrm>
            <a:off x="0" y="533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Date Placeholder 3"/>
          <p:cNvSpPr>
            <a:spLocks noGrp="1"/>
          </p:cNvSpPr>
          <p:nvPr>
            <p:ph type="dt" sz="half" idx="10"/>
          </p:nvPr>
        </p:nvSpPr>
        <p:spPr/>
        <p:txBody>
          <a:bodyPr/>
          <a:lstStyle/>
          <a:p>
            <a:fld id="{8F5DB813-F4DC-40DE-AA4D-E6A0C6ECCD7A}" type="datetime1">
              <a:rPr lang="en-US" smtClean="0"/>
              <a:t>3/25/2020</a:t>
            </a:fld>
            <a:endParaRPr lang="en-US"/>
          </a:p>
        </p:txBody>
      </p:sp>
      <p:sp>
        <p:nvSpPr>
          <p:cNvPr id="5" name="Slide Number Placeholder 4"/>
          <p:cNvSpPr>
            <a:spLocks noGrp="1"/>
          </p:cNvSpPr>
          <p:nvPr>
            <p:ph type="sldNum" sz="quarter" idx="12"/>
          </p:nvPr>
        </p:nvSpPr>
        <p:spPr/>
        <p:txBody>
          <a:bodyPr/>
          <a:lstStyle/>
          <a:p>
            <a:fld id="{07849DC4-3C4D-4042-8913-5C4E54747DE9}" type="slidenum">
              <a:rPr lang="en-US" smtClean="0"/>
              <a:pPr/>
              <a:t>3</a:t>
            </a:fld>
            <a:endParaRPr lang="en-US"/>
          </a:p>
        </p:txBody>
      </p:sp>
      <p:pic>
        <p:nvPicPr>
          <p:cNvPr id="10" name="Picture 9" descr="C:\Documents and Settings\احمد\My Documents\My Pictures\خريطة  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401" y="1172906"/>
            <a:ext cx="4368115" cy="2808312"/>
          </a:xfrm>
          <a:prstGeom prst="rect">
            <a:avLst/>
          </a:prstGeom>
          <a:noFill/>
          <a:ln w="57150">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5684"/>
            <a:ext cx="4644917" cy="6011069"/>
          </a:xfrm>
          <a:prstGeom prst="rect">
            <a:avLst/>
          </a:prstGeom>
        </p:spPr>
      </p:pic>
    </p:spTree>
    <p:extLst>
      <p:ext uri="{BB962C8B-B14F-4D97-AF65-F5344CB8AC3E}">
        <p14:creationId xmlns:p14="http://schemas.microsoft.com/office/powerpoint/2010/main" val="1140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4F6F2DD-43BB-42C3-9C2C-CD5AF37A5C5C}" type="slidenum">
              <a:rPr lang="ar-SA"/>
              <a:pPr/>
              <a:t>4</a:t>
            </a:fld>
            <a:endParaRPr lang="en-US"/>
          </a:p>
        </p:txBody>
      </p:sp>
      <p:sp>
        <p:nvSpPr>
          <p:cNvPr id="57348" name="Rectangle 4"/>
          <p:cNvSpPr>
            <a:spLocks noGrp="1" noChangeArrowheads="1"/>
          </p:cNvSpPr>
          <p:nvPr>
            <p:ph type="title"/>
          </p:nvPr>
        </p:nvSpPr>
        <p:spPr>
          <a:noFill/>
          <a:ln/>
        </p:spPr>
        <p:txBody>
          <a:bodyPr>
            <a:normAutofit fontScale="90000"/>
          </a:bodyPr>
          <a:lstStyle/>
          <a:p>
            <a:pPr algn="r"/>
            <a:r>
              <a:rPr lang="ar-EG" sz="7200" b="1" dirty="0" smtClean="0"/>
              <a:t>ثانياً:</a:t>
            </a:r>
            <a:r>
              <a:rPr lang="ar-BH" sz="7200" b="1" dirty="0" smtClean="0"/>
              <a:t>الخرائط </a:t>
            </a:r>
            <a:r>
              <a:rPr lang="ar-BH" sz="7200" b="1" dirty="0"/>
              <a:t>البشرية</a:t>
            </a:r>
            <a:endParaRPr lang="en-US" sz="7200" b="1" dirty="0"/>
          </a:p>
        </p:txBody>
      </p:sp>
      <p:sp>
        <p:nvSpPr>
          <p:cNvPr id="57349" name="Rectangle 5"/>
          <p:cNvSpPr>
            <a:spLocks noGrp="1" noChangeArrowheads="1"/>
          </p:cNvSpPr>
          <p:nvPr>
            <p:ph type="body" idx="1"/>
          </p:nvPr>
        </p:nvSpPr>
        <p:spPr>
          <a:xfrm>
            <a:off x="457200" y="2133600"/>
            <a:ext cx="8229600" cy="2743200"/>
          </a:xfrm>
          <a:noFill/>
          <a:ln/>
        </p:spPr>
        <p:txBody>
          <a:bodyPr>
            <a:normAutofit lnSpcReduction="10000"/>
          </a:bodyPr>
          <a:lstStyle/>
          <a:p>
            <a:pPr algn="just"/>
            <a:r>
              <a:rPr lang="ar-BH" sz="4400" b="1" dirty="0">
                <a:solidFill>
                  <a:srgbClr val="FF0000"/>
                </a:solidFill>
              </a:rPr>
              <a:t>هي كل الخرائط التي تتناول الجانب البشري مثل خرائط السكان، خرائط الثروة الحيوانية، خرائط النقل والمواصلات وخرائط النشاطات الاقتصادية الأخرى</a:t>
            </a:r>
            <a:endParaRPr lang="en-US" sz="4400" b="1" dirty="0">
              <a:solidFill>
                <a:srgbClr val="FF0000"/>
              </a:solidFill>
            </a:endParaRPr>
          </a:p>
        </p:txBody>
      </p:sp>
    </p:spTree>
    <p:extLst>
      <p:ext uri="{BB962C8B-B14F-4D97-AF65-F5344CB8AC3E}">
        <p14:creationId xmlns:p14="http://schemas.microsoft.com/office/powerpoint/2010/main" val="26542461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7349">
                                            <p:txEl>
                                              <p:pRg st="0" end="0"/>
                                            </p:txEl>
                                          </p:spTgt>
                                        </p:tgtEl>
                                        <p:attrNameLst>
                                          <p:attrName>style.visibility</p:attrName>
                                        </p:attrNameLst>
                                      </p:cBhvr>
                                      <p:to>
                                        <p:strVal val="visible"/>
                                      </p:to>
                                    </p:set>
                                    <p:animEffect transition="in" filter="diamond(in)">
                                      <p:cBhvr>
                                        <p:cTn id="7" dur="2000"/>
                                        <p:tgtEl>
                                          <p:spTgt spid="573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276617"/>
            <a:ext cx="9115918" cy="181588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الخرائط الاقتصادية:</a:t>
            </a:r>
            <a:endParaRPr kumimoji="0" lang="en-US"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وتعني هذه الخرائط بتحديد مناطق الثروات والفعاليّات الاقتصادية سواء أكانت زراعية أم صناعية أم تجارية أم طرق مواصلات أم غيرها.</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8" name="Date Placeholder 7"/>
          <p:cNvSpPr>
            <a:spLocks noGrp="1"/>
          </p:cNvSpPr>
          <p:nvPr>
            <p:ph type="dt" sz="half" idx="10"/>
          </p:nvPr>
        </p:nvSpPr>
        <p:spPr/>
        <p:txBody>
          <a:bodyPr/>
          <a:lstStyle/>
          <a:p>
            <a:fld id="{3FB3E797-B83A-43CA-8DD4-9822E486BCB6}" type="datetime1">
              <a:rPr lang="en-US" smtClean="0"/>
              <a:t>3/25/2020</a:t>
            </a:fld>
            <a:endParaRPr lang="en-US"/>
          </a:p>
        </p:txBody>
      </p:sp>
      <p:sp>
        <p:nvSpPr>
          <p:cNvPr id="9" name="Slide Number Placeholder 8"/>
          <p:cNvSpPr>
            <a:spLocks noGrp="1"/>
          </p:cNvSpPr>
          <p:nvPr>
            <p:ph type="sldNum" sz="quarter" idx="12"/>
          </p:nvPr>
        </p:nvSpPr>
        <p:spPr/>
        <p:txBody>
          <a:bodyPr/>
          <a:lstStyle/>
          <a:p>
            <a:fld id="{07849DC4-3C4D-4042-8913-5C4E54747DE9}" type="slidenum">
              <a:rPr lang="en-US" smtClean="0"/>
              <a:pPr/>
              <a:t>5</a:t>
            </a:fld>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276872"/>
            <a:ext cx="8833520" cy="4496197"/>
          </a:xfrm>
          <a:prstGeom prst="rect">
            <a:avLst/>
          </a:prstGeom>
        </p:spPr>
      </p:pic>
    </p:spTree>
    <p:extLst>
      <p:ext uri="{BB962C8B-B14F-4D97-AF65-F5344CB8AC3E}">
        <p14:creationId xmlns:p14="http://schemas.microsoft.com/office/powerpoint/2010/main" val="12584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FB3E797-B83A-43CA-8DD4-9822E486BCB6}" type="datetime1">
              <a:rPr lang="en-US" smtClean="0"/>
              <a:t>3/25/2020</a:t>
            </a:fld>
            <a:endParaRPr lang="en-US"/>
          </a:p>
        </p:txBody>
      </p:sp>
      <p:sp>
        <p:nvSpPr>
          <p:cNvPr id="9" name="Slide Number Placeholder 8"/>
          <p:cNvSpPr>
            <a:spLocks noGrp="1"/>
          </p:cNvSpPr>
          <p:nvPr>
            <p:ph type="sldNum" sz="quarter" idx="12"/>
          </p:nvPr>
        </p:nvSpPr>
        <p:spPr/>
        <p:txBody>
          <a:bodyPr/>
          <a:lstStyle/>
          <a:p>
            <a:fld id="{07849DC4-3C4D-4042-8913-5C4E54747DE9}" type="slidenum">
              <a:rPr lang="en-US" smtClean="0"/>
              <a:pPr/>
              <a:t>6</a:t>
            </a:fld>
            <a:endParaRPr lang="en-US"/>
          </a:p>
        </p:txBody>
      </p:sp>
      <p:sp>
        <p:nvSpPr>
          <p:cNvPr id="4" name="Rectangle 3"/>
          <p:cNvSpPr/>
          <p:nvPr/>
        </p:nvSpPr>
        <p:spPr>
          <a:xfrm>
            <a:off x="107504" y="332656"/>
            <a:ext cx="8784976" cy="6303264"/>
          </a:xfrm>
          <a:prstGeom prst="rect">
            <a:avLst/>
          </a:prstGeom>
        </p:spPr>
        <p:txBody>
          <a:bodyPr wrap="square">
            <a:spAutoFit/>
          </a:bodyPr>
          <a:lstStyle/>
          <a:p>
            <a:pPr indent="457200" algn="justLow" rtl="1">
              <a:lnSpc>
                <a:spcPct val="115000"/>
              </a:lnSpc>
              <a:spcBef>
                <a:spcPts val="600"/>
              </a:spcBef>
              <a:spcAft>
                <a:spcPts val="600"/>
              </a:spcAft>
            </a:pPr>
            <a:r>
              <a:rPr lang="ar-SA" sz="3200" b="1" dirty="0">
                <a:solidFill>
                  <a:schemeClr val="tx2"/>
                </a:solidFill>
                <a:latin typeface="Times New Roman" panose="02020603050405020304" pitchFamily="18" charset="0"/>
                <a:ea typeface="Times New Roman" panose="02020603050405020304" pitchFamily="18" charset="0"/>
                <a:cs typeface="Simplified Arabic" panose="02020603050405020304" pitchFamily="18" charset="-78"/>
              </a:rPr>
              <a:t>كما تهتم الخرائط الاقتصادية بتوزيع المراكز الصناعية والتجارية الكثيرة داخل قطر من الأقطار أو حتى على المستوى العالمي، ولا تستخدم في العادة الألوان كثيراً في مثل هذه الخرائط إلا إذا كانت تمثل رموزاً محددة حيث يتم في العادة استخدام الرموز الهندسية كالمربع والمثلث والدائرة والمعين والمستطيل بالإضافة إلى رموز أخرى كالنقاط والنجوم وغير ذلك من الرموز من أجل الدلالة على المحاصيل الزراعية أو الثروات المعدنية أو مواقع المشاريع أو المؤسسات الصناعية أو التجارية المختلفة (سعادة 2001م، ص422).</a:t>
            </a:r>
            <a:r>
              <a:rPr lang="ar-EG" sz="3200" b="1" dirty="0">
                <a:solidFill>
                  <a:schemeClr val="tx2"/>
                </a:solidFill>
                <a:latin typeface="Times New Roman" panose="02020603050405020304" pitchFamily="18" charset="0"/>
                <a:ea typeface="Times New Roman" panose="02020603050405020304" pitchFamily="18" charset="0"/>
                <a:cs typeface="Simplified Arabic" panose="02020603050405020304" pitchFamily="18" charset="-78"/>
              </a:rPr>
              <a:t> كما تهتم</a:t>
            </a:r>
            <a:r>
              <a:rPr lang="ar-SA" sz="3200" b="1" dirty="0">
                <a:solidFill>
                  <a:schemeClr val="tx2"/>
                </a:solidFill>
                <a:latin typeface="Times New Roman" panose="02020603050405020304" pitchFamily="18" charset="0"/>
                <a:ea typeface="Times New Roman" panose="02020603050405020304" pitchFamily="18" charset="0"/>
                <a:cs typeface="Simplified Arabic" panose="02020603050405020304" pitchFamily="18" charset="-78"/>
              </a:rPr>
              <a:t> هذه الخرائط في عمل المقارنات المختلفة بين إنتاج دولة وأخرى ومن ثم فهي تركز علي توضيح الكميات المختلفة للمحاصيل الزراعية أو الثروات المعدنية </a:t>
            </a:r>
            <a:endParaRPr lang="en-US" sz="3200" b="1" dirty="0">
              <a:solidFill>
                <a:schemeClr val="tx2"/>
              </a:solidFill>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476125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DFE36-C95A-45C2-AD27-1F28FA924339}" type="datetime1">
              <a:rPr lang="en-US" smtClean="0"/>
              <a:t>3/25/2020</a:t>
            </a:fld>
            <a:endParaRPr lang="en-US"/>
          </a:p>
        </p:txBody>
      </p:sp>
      <p:sp>
        <p:nvSpPr>
          <p:cNvPr id="3" name="Slide Number Placeholder 2"/>
          <p:cNvSpPr>
            <a:spLocks noGrp="1"/>
          </p:cNvSpPr>
          <p:nvPr>
            <p:ph type="sldNum" sz="quarter" idx="12"/>
          </p:nvPr>
        </p:nvSpPr>
        <p:spPr/>
        <p:txBody>
          <a:bodyPr/>
          <a:lstStyle/>
          <a:p>
            <a:fld id="{07849DC4-3C4D-4042-8913-5C4E54747DE9}" type="slidenum">
              <a:rPr lang="en-US" smtClean="0"/>
              <a:pPr/>
              <a:t>7</a:t>
            </a:fld>
            <a:endParaRPr lang="en-US"/>
          </a:p>
        </p:txBody>
      </p:sp>
      <p:sp>
        <p:nvSpPr>
          <p:cNvPr id="6" name="Rectangle 5"/>
          <p:cNvSpPr/>
          <p:nvPr/>
        </p:nvSpPr>
        <p:spPr>
          <a:xfrm>
            <a:off x="4644008" y="764704"/>
            <a:ext cx="4369024" cy="4031873"/>
          </a:xfrm>
          <a:prstGeom prst="rect">
            <a:avLst/>
          </a:prstGeom>
        </p:spPr>
        <p:txBody>
          <a:bodyPr wrap="square">
            <a:spAutoFit/>
          </a:bodyPr>
          <a:lstStyle/>
          <a:p>
            <a:pPr algn="just"/>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و</a:t>
            </a:r>
            <a:r>
              <a:rPr lang="ar-SA" sz="3200" dirty="0">
                <a:latin typeface="Times New Roman" panose="02020603050405020304" pitchFamily="18" charset="0"/>
                <a:ea typeface="Times New Roman" panose="02020603050405020304" pitchFamily="18" charset="0"/>
                <a:cs typeface="Simplified Arabic" panose="02020603050405020304" pitchFamily="18" charset="-78"/>
              </a:rPr>
              <a:t>هي التي توضح خطوط المواصلات بأنواعها المختلفة مثل : الطرق البرية والسكك الحديدية وخطوط الطيران والملاحة البحرية والنهرية وفي هذا النوع من الخرائط تستخدم الرموز بقصد الدلالة على الفكرة التي تتضمنها الخريطة </a:t>
            </a:r>
            <a:endParaRPr lang="en-US" sz="3600" dirty="0"/>
          </a:p>
        </p:txBody>
      </p:sp>
      <p:sp>
        <p:nvSpPr>
          <p:cNvPr id="7" name="Rectangle 6"/>
          <p:cNvSpPr/>
          <p:nvPr/>
        </p:nvSpPr>
        <p:spPr>
          <a:xfrm>
            <a:off x="5292080" y="0"/>
            <a:ext cx="4187365" cy="688458"/>
          </a:xfrm>
          <a:prstGeom prst="rect">
            <a:avLst/>
          </a:prstGeom>
        </p:spPr>
        <p:txBody>
          <a:bodyPr wrap="none">
            <a:spAutoFit/>
          </a:bodyPr>
          <a:lstStyle/>
          <a:p>
            <a:pPr indent="457200" algn="justLow" rtl="1">
              <a:lnSpc>
                <a:spcPct val="115000"/>
              </a:lnSpc>
              <a:spcBef>
                <a:spcPts val="600"/>
              </a:spcBef>
              <a:spcAft>
                <a:spcPts val="600"/>
              </a:spcAft>
            </a:pPr>
            <a:r>
              <a:rPr lang="ar-SA" sz="3600" b="1" u="sng" dirty="0">
                <a:latin typeface="Calibri" panose="020F0502020204030204" pitchFamily="34" charset="0"/>
                <a:ea typeface="Times New Roman" panose="02020603050405020304" pitchFamily="18" charset="0"/>
              </a:rPr>
              <a:t>2ـ خرائط المواصلات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9"/>
          <p:cNvPicPr/>
          <p:nvPr/>
        </p:nvPicPr>
        <p:blipFill>
          <a:blip r:embed="rId2">
            <a:extLst>
              <a:ext uri="{28A0092B-C50C-407E-A947-70E740481C1C}">
                <a14:useLocalDpi xmlns:a14="http://schemas.microsoft.com/office/drawing/2010/main" val="0"/>
              </a:ext>
            </a:extLst>
          </a:blip>
          <a:stretch>
            <a:fillRect/>
          </a:stretch>
        </p:blipFill>
        <p:spPr>
          <a:xfrm>
            <a:off x="0" y="317219"/>
            <a:ext cx="4392488" cy="649151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DFE36-C95A-45C2-AD27-1F28FA924339}" type="datetime1">
              <a:rPr lang="en-US" smtClean="0"/>
              <a:t>3/25/2020</a:t>
            </a:fld>
            <a:endParaRPr lang="en-US"/>
          </a:p>
        </p:txBody>
      </p:sp>
      <p:sp>
        <p:nvSpPr>
          <p:cNvPr id="3" name="Slide Number Placeholder 2"/>
          <p:cNvSpPr>
            <a:spLocks noGrp="1"/>
          </p:cNvSpPr>
          <p:nvPr>
            <p:ph type="sldNum" sz="quarter" idx="12"/>
          </p:nvPr>
        </p:nvSpPr>
        <p:spPr/>
        <p:txBody>
          <a:bodyPr/>
          <a:lstStyle/>
          <a:p>
            <a:fld id="{07849DC4-3C4D-4042-8913-5C4E54747DE9}" type="slidenum">
              <a:rPr lang="en-US" smtClean="0"/>
              <a:pPr/>
              <a:t>8</a:t>
            </a:fld>
            <a:endParaRPr lang="en-US"/>
          </a:p>
        </p:txBody>
      </p:sp>
      <p:sp>
        <p:nvSpPr>
          <p:cNvPr id="7" name="Rectangle 6"/>
          <p:cNvSpPr/>
          <p:nvPr/>
        </p:nvSpPr>
        <p:spPr>
          <a:xfrm>
            <a:off x="5292080" y="0"/>
            <a:ext cx="4187365" cy="688458"/>
          </a:xfrm>
          <a:prstGeom prst="rect">
            <a:avLst/>
          </a:prstGeom>
        </p:spPr>
        <p:txBody>
          <a:bodyPr wrap="none">
            <a:spAutoFit/>
          </a:bodyPr>
          <a:lstStyle/>
          <a:p>
            <a:pPr indent="457200" algn="justLow" rtl="1">
              <a:lnSpc>
                <a:spcPct val="115000"/>
              </a:lnSpc>
              <a:spcBef>
                <a:spcPts val="600"/>
              </a:spcBef>
              <a:spcAft>
                <a:spcPts val="600"/>
              </a:spcAft>
            </a:pPr>
            <a:r>
              <a:rPr lang="ar-SA" sz="3600" b="1" u="sng" dirty="0">
                <a:latin typeface="Calibri" panose="020F0502020204030204" pitchFamily="34" charset="0"/>
                <a:ea typeface="Times New Roman" panose="02020603050405020304" pitchFamily="18" charset="0"/>
              </a:rPr>
              <a:t>2ـ خرائط المواصلات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0" y="688458"/>
            <a:ext cx="9144000" cy="5736955"/>
          </a:xfrm>
          <a:prstGeom prst="rect">
            <a:avLst/>
          </a:prstGeom>
        </p:spPr>
        <p:txBody>
          <a:bodyPr wrap="square">
            <a:spAutoFit/>
          </a:bodyPr>
          <a:lstStyle/>
          <a:p>
            <a:pPr indent="457200" algn="justLow" rtl="1">
              <a:lnSpc>
                <a:spcPct val="115000"/>
              </a:lnSpc>
              <a:spcBef>
                <a:spcPts val="600"/>
              </a:spcBef>
              <a:spcAft>
                <a:spcPts val="600"/>
              </a:spcAft>
            </a:pPr>
            <a:r>
              <a:rPr lang="ar-SA" sz="3200" dirty="0">
                <a:latin typeface="Times New Roman" panose="02020603050405020304" pitchFamily="18" charset="0"/>
                <a:ea typeface="Times New Roman" panose="02020603050405020304" pitchFamily="18" charset="0"/>
                <a:cs typeface="Simplified Arabic" panose="02020603050405020304" pitchFamily="18" charset="-78"/>
              </a:rPr>
              <a:t>تمثل شبكة النقل أهمية كبيرة في زيادة الاتساع المكاني لتأثر المدينة بها، حيث كانت المدن ذات مساحة محدودة وحجم صغير لا يتعدي نصف كيلو متر مربع، إلا أنها تضاعفت بعد استخدام وسائل النقل الحديثة التي  ساهمت بشكل كبير في التوسع المساحي للمدن وتطورها( عمر محمد علي ، 2016 ، ص 106) فلا يمكن للمدن تنمو وتتوسع بدون طرق النقل ووسائله في فهي العامل الأساسي في ربط وسهولة الوصول لجميع اطراف المدينة في اسرع وقت ممكن ولا يمكن تتم عملية الترابط بين جميع اطراف المدينة إلا في وجود خريطة الطرق والمواصلات أو تصميم خريطة لشبكة الطرق بواسطة البرامج الحديثة. كما يتضح من الشكل التالي.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9889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DFE36-C95A-45C2-AD27-1F28FA924339}" type="datetime1">
              <a:rPr lang="en-US" smtClean="0"/>
              <a:t>3/25/2020</a:t>
            </a:fld>
            <a:endParaRPr lang="en-US"/>
          </a:p>
        </p:txBody>
      </p:sp>
      <p:sp>
        <p:nvSpPr>
          <p:cNvPr id="3" name="Slide Number Placeholder 2"/>
          <p:cNvSpPr>
            <a:spLocks noGrp="1"/>
          </p:cNvSpPr>
          <p:nvPr>
            <p:ph type="sldNum" sz="quarter" idx="12"/>
          </p:nvPr>
        </p:nvSpPr>
        <p:spPr/>
        <p:txBody>
          <a:bodyPr/>
          <a:lstStyle/>
          <a:p>
            <a:fld id="{07849DC4-3C4D-4042-8913-5C4E54747DE9}" type="slidenum">
              <a:rPr lang="en-US" smtClean="0"/>
              <a:pPr/>
              <a:t>9</a:t>
            </a:fld>
            <a:endParaRPr lang="en-US"/>
          </a:p>
        </p:txBody>
      </p:sp>
      <p:sp>
        <p:nvSpPr>
          <p:cNvPr id="7" name="Rectangle 6"/>
          <p:cNvSpPr/>
          <p:nvPr/>
        </p:nvSpPr>
        <p:spPr>
          <a:xfrm>
            <a:off x="5292080" y="0"/>
            <a:ext cx="4187365" cy="688458"/>
          </a:xfrm>
          <a:prstGeom prst="rect">
            <a:avLst/>
          </a:prstGeom>
        </p:spPr>
        <p:txBody>
          <a:bodyPr wrap="none">
            <a:spAutoFit/>
          </a:bodyPr>
          <a:lstStyle/>
          <a:p>
            <a:pPr indent="457200" algn="justLow" rtl="1">
              <a:lnSpc>
                <a:spcPct val="115000"/>
              </a:lnSpc>
              <a:spcBef>
                <a:spcPts val="600"/>
              </a:spcBef>
              <a:spcAft>
                <a:spcPts val="600"/>
              </a:spcAft>
            </a:pPr>
            <a:r>
              <a:rPr lang="ar-SA" sz="3600" b="1" u="sng" dirty="0">
                <a:latin typeface="Calibri" panose="020F0502020204030204" pitchFamily="34" charset="0"/>
                <a:ea typeface="Times New Roman" panose="02020603050405020304" pitchFamily="18" charset="0"/>
              </a:rPr>
              <a:t>2ـ خرائط المواصلات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179512" y="908720"/>
            <a:ext cx="8640960" cy="5413790"/>
          </a:xfrm>
          <a:prstGeom prst="rect">
            <a:avLst/>
          </a:prstGeom>
        </p:spPr>
        <p:txBody>
          <a:bodyPr wrap="square">
            <a:spAutoFit/>
          </a:bodyPr>
          <a:lstStyle/>
          <a:p>
            <a:pPr indent="457200" algn="just" rtl="1">
              <a:lnSpc>
                <a:spcPct val="115000"/>
              </a:lnSpc>
              <a:spcAft>
                <a:spcPts val="0"/>
              </a:spcAft>
            </a:pP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ولا يتوقف الأمر علي ربط اجزاء المدن فقط بل يمكن من خلال خرائط الطرق والمواصلات والمرئيات معرفة مناطق الازدحام المروري وأوقات الذروة في مدينة ما مثلا مدينة بنها في الشكل التالي. يوضح مفتاح الخريطة مجموعة من الألوان وعددها 4 الوان بحيث يشير كل لون إلي السرعة كالآتي:</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arenR"/>
            </a:pP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اللون النبتي : يدل علي معدل سرعة بطيئة جداً في اجزاء من المدينة وخاصة في شارع فريد ندا</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arenR"/>
            </a:pP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اللون الاحمر: يدل علي معدل سرعة بطيئة في اجزاء من المدينة.</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lt"/>
              <a:buAutoNum type="arabicParenR"/>
            </a:pP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اللون البرتقالي: يدل علي معدل سرعة متوسطه كما يتضح من الشكل.</a:t>
            </a:r>
            <a:endParaRPr lang="en-US" dirty="0">
              <a:latin typeface="Calibri" panose="020F0502020204030204" pitchFamily="34" charset="0"/>
              <a:ea typeface="Calibri" panose="020F0502020204030204" pitchFamily="34" charset="0"/>
              <a:cs typeface="Arial" panose="020B0604020202020204" pitchFamily="34" charset="0"/>
            </a:endParaRPr>
          </a:p>
          <a:p>
            <a:pPr algn="just"/>
            <a:r>
              <a:rPr lang="ar-EG" sz="2800" dirty="0" smtClean="0">
                <a:latin typeface="Times New Roman" panose="02020603050405020304" pitchFamily="18" charset="0"/>
                <a:ea typeface="Times New Roman" panose="02020603050405020304" pitchFamily="18" charset="0"/>
                <a:cs typeface="Simplified Arabic" panose="02020603050405020304" pitchFamily="18" charset="-78"/>
              </a:rPr>
              <a:t>4) </a:t>
            </a:r>
            <a:r>
              <a:rPr lang="ar-SA" sz="2800" dirty="0" smtClean="0">
                <a:latin typeface="Times New Roman" panose="02020603050405020304" pitchFamily="18" charset="0"/>
                <a:ea typeface="Times New Roman" panose="02020603050405020304" pitchFamily="18" charset="0"/>
                <a:cs typeface="Simplified Arabic" panose="02020603050405020304" pitchFamily="18" charset="-78"/>
              </a:rPr>
              <a:t>اللون </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الأخضر: يدل علي معدل سرعة سريعة كما يتضح من الشكل في الطريق الحر، الطريق الزراعي. </a:t>
            </a:r>
            <a:endParaRPr lang="en-US" sz="3200" dirty="0"/>
          </a:p>
        </p:txBody>
      </p:sp>
    </p:spTree>
    <p:extLst>
      <p:ext uri="{BB962C8B-B14F-4D97-AF65-F5344CB8AC3E}">
        <p14:creationId xmlns:p14="http://schemas.microsoft.com/office/powerpoint/2010/main" val="1961738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Custom 2">
      <a:dk1>
        <a:srgbClr val="FF0000"/>
      </a:dk1>
      <a:lt1>
        <a:sysClr val="window" lastClr="FFFFFF"/>
      </a:lt1>
      <a:dk2>
        <a:srgbClr val="04617B"/>
      </a:dk2>
      <a:lt2>
        <a:srgbClr val="DBF5F9"/>
      </a:lt2>
      <a:accent1>
        <a:srgbClr val="FF0000"/>
      </a:accent1>
      <a:accent2>
        <a:srgbClr val="FFFF00"/>
      </a:accent2>
      <a:accent3>
        <a:srgbClr val="002060"/>
      </a:accent3>
      <a:accent4>
        <a:srgbClr val="00B050"/>
      </a:accent4>
      <a:accent5>
        <a:srgbClr val="C00000"/>
      </a:accent5>
      <a:accent6>
        <a:srgbClr val="FFC000"/>
      </a:accent6>
      <a:hlink>
        <a:srgbClr val="E2D700"/>
      </a:hlink>
      <a:folHlink>
        <a:srgbClr val="20C8F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938</TotalTime>
  <Words>875</Words>
  <Application>Microsoft Office PowerPoint</Application>
  <PresentationFormat>On-screen Show (4:3)</PresentationFormat>
  <Paragraphs>59</Paragraphs>
  <Slides>13</Slides>
  <Notes>7</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13</vt:i4>
      </vt:variant>
    </vt:vector>
  </HeadingPairs>
  <TitlesOfParts>
    <vt:vector size="27" baseType="lpstr">
      <vt:lpstr>Al-Mothnna</vt:lpstr>
      <vt:lpstr>Andalus</vt:lpstr>
      <vt:lpstr>Arial</vt:lpstr>
      <vt:lpstr>Calibri</vt:lpstr>
      <vt:lpstr>Lucida Sans Unicode</vt:lpstr>
      <vt:lpstr>Simplified Arabic</vt:lpstr>
      <vt:lpstr>Sultan normal</vt:lpstr>
      <vt:lpstr>Times New Roman</vt:lpstr>
      <vt:lpstr>Times New Roman (Arabic)</vt:lpstr>
      <vt:lpstr>Verdana</vt:lpstr>
      <vt:lpstr>Wingdings</vt:lpstr>
      <vt:lpstr>Wingdings 2</vt:lpstr>
      <vt:lpstr>Wingdings 3</vt:lpstr>
      <vt:lpstr>Concourse</vt:lpstr>
      <vt:lpstr>PowerPoint Presentation</vt:lpstr>
      <vt:lpstr>PowerPoint Presentation</vt:lpstr>
      <vt:lpstr>PowerPoint Presentation</vt:lpstr>
      <vt:lpstr>ثانياً:الخرائط البشرية</vt:lpstr>
      <vt:lpstr>PowerPoint Presentation</vt:lpstr>
      <vt:lpstr>PowerPoint Presentation</vt:lpstr>
      <vt:lpstr>PowerPoint Presentation</vt:lpstr>
      <vt:lpstr>PowerPoint Presentation</vt:lpstr>
      <vt:lpstr>PowerPoint Presentation</vt:lpstr>
      <vt:lpstr>3-  خرائط االسكان :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Windows User</cp:lastModifiedBy>
  <cp:revision>246</cp:revision>
  <dcterms:created xsi:type="dcterms:W3CDTF">2013-09-26T05:11:47Z</dcterms:created>
  <dcterms:modified xsi:type="dcterms:W3CDTF">2020-03-25T21:57:07Z</dcterms:modified>
</cp:coreProperties>
</file>