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358" r:id="rId3"/>
    <p:sldId id="359" r:id="rId4"/>
    <p:sldId id="360" r:id="rId5"/>
    <p:sldId id="363" r:id="rId6"/>
    <p:sldId id="367" r:id="rId7"/>
    <p:sldId id="279" r:id="rId8"/>
    <p:sldId id="364" r:id="rId9"/>
    <p:sldId id="365" r:id="rId10"/>
    <p:sldId id="3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99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4955F8-6DF9-4FD8-8914-3F4F25D55FC9}" type="datetimeFigureOut">
              <a:rPr lang="en-US" smtClean="0"/>
              <a:pPr/>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B2CC7-A374-406B-A284-A11C34A10030}" type="slidenum">
              <a:rPr lang="en-US" smtClean="0"/>
              <a:pPr/>
              <a:t>‹#›</a:t>
            </a:fld>
            <a:endParaRPr lang="en-US"/>
          </a:p>
        </p:txBody>
      </p:sp>
    </p:spTree>
    <p:extLst>
      <p:ext uri="{BB962C8B-B14F-4D97-AF65-F5344CB8AC3E}">
        <p14:creationId xmlns:p14="http://schemas.microsoft.com/office/powerpoint/2010/main" val="362892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DCD15D77-32FE-4F27-AB52-876899868A33}" type="slidenum">
              <a:rPr lang="ar-EG" smtClean="0"/>
              <a:t>3</a:t>
            </a:fld>
            <a:endParaRPr lang="ar-EG"/>
          </a:p>
        </p:txBody>
      </p:sp>
    </p:spTree>
    <p:extLst>
      <p:ext uri="{BB962C8B-B14F-4D97-AF65-F5344CB8AC3E}">
        <p14:creationId xmlns:p14="http://schemas.microsoft.com/office/powerpoint/2010/main" val="355402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FB2CC7-A374-406B-A284-A11C34A10030}" type="slidenum">
              <a:rPr lang="en-US" smtClean="0"/>
              <a:pPr/>
              <a:t>5</a:t>
            </a:fld>
            <a:endParaRPr lang="en-US"/>
          </a:p>
        </p:txBody>
      </p:sp>
    </p:spTree>
    <p:extLst>
      <p:ext uri="{BB962C8B-B14F-4D97-AF65-F5344CB8AC3E}">
        <p14:creationId xmlns:p14="http://schemas.microsoft.com/office/powerpoint/2010/main" val="959665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FB2CC7-A374-406B-A284-A11C34A10030}" type="slidenum">
              <a:rPr lang="en-US" smtClean="0"/>
              <a:pPr/>
              <a:t>6</a:t>
            </a:fld>
            <a:endParaRPr lang="en-US"/>
          </a:p>
        </p:txBody>
      </p:sp>
    </p:spTree>
    <p:extLst>
      <p:ext uri="{BB962C8B-B14F-4D97-AF65-F5344CB8AC3E}">
        <p14:creationId xmlns:p14="http://schemas.microsoft.com/office/powerpoint/2010/main" val="478702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FB2CC7-A374-406B-A284-A11C34A10030}" type="slidenum">
              <a:rPr lang="en-US" smtClean="0"/>
              <a:pPr/>
              <a:t>7</a:t>
            </a:fld>
            <a:endParaRPr lang="en-US"/>
          </a:p>
        </p:txBody>
      </p:sp>
    </p:spTree>
    <p:extLst>
      <p:ext uri="{BB962C8B-B14F-4D97-AF65-F5344CB8AC3E}">
        <p14:creationId xmlns:p14="http://schemas.microsoft.com/office/powerpoint/2010/main" val="690155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FB2CC7-A374-406B-A284-A11C34A10030}" type="slidenum">
              <a:rPr lang="en-US" smtClean="0"/>
              <a:pPr/>
              <a:t>8</a:t>
            </a:fld>
            <a:endParaRPr lang="en-US"/>
          </a:p>
        </p:txBody>
      </p:sp>
    </p:spTree>
    <p:extLst>
      <p:ext uri="{BB962C8B-B14F-4D97-AF65-F5344CB8AC3E}">
        <p14:creationId xmlns:p14="http://schemas.microsoft.com/office/powerpoint/2010/main" val="130167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FB2CC7-A374-406B-A284-A11C34A10030}" type="slidenum">
              <a:rPr lang="en-US" smtClean="0"/>
              <a:pPr/>
              <a:t>9</a:t>
            </a:fld>
            <a:endParaRPr lang="en-US"/>
          </a:p>
        </p:txBody>
      </p:sp>
    </p:spTree>
    <p:extLst>
      <p:ext uri="{BB962C8B-B14F-4D97-AF65-F5344CB8AC3E}">
        <p14:creationId xmlns:p14="http://schemas.microsoft.com/office/powerpoint/2010/main" val="220753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FB2CC7-A374-406B-A284-A11C34A1003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1160058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C9440B-7A17-40C7-AD03-D2466DC60B0F}" type="datetime1">
              <a:rPr lang="en-US" smtClean="0"/>
              <a:t>3/25/2020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Prof.Azza Abdallah</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849DC4-3C4D-4042-8913-5C4E54747D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B804F-7F6A-4441-A852-F4A08DDB5127}" type="datetime1">
              <a:rPr lang="en-US" smtClean="0"/>
              <a:t>3/25/2020</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905F6B-E140-4293-8C42-4E97419014DC}" type="datetime1">
              <a:rPr lang="en-US" smtClean="0"/>
              <a:t>3/25/2020</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954A74-F30A-4744-9321-6FCEF4CD2C9D}" type="datetime1">
              <a:rPr lang="en-US" smtClean="0"/>
              <a:t>3/25/2020</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07849DC4-3C4D-4042-8913-5C4E54747DE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BE9E37-EDFF-412E-9869-C810FD0E1A27}" type="datetime1">
              <a:rPr lang="en-US" smtClean="0"/>
              <a:t>3/25/2020</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07849DC4-3C4D-4042-8913-5C4E54747DE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8F99D2-B4AE-426E-8711-7ACE8884B8A3}" type="datetime1">
              <a:rPr lang="en-US" smtClean="0"/>
              <a:t>3/25/2020</a:t>
            </a:fld>
            <a:endParaRPr lang="en-US"/>
          </a:p>
        </p:txBody>
      </p:sp>
      <p:sp>
        <p:nvSpPr>
          <p:cNvPr id="6" name="Footer Placeholder 5"/>
          <p:cNvSpPr>
            <a:spLocks noGrp="1"/>
          </p:cNvSpPr>
          <p:nvPr>
            <p:ph type="ftr" sz="quarter" idx="11"/>
          </p:nvPr>
        </p:nvSpPr>
        <p:spPr/>
        <p:txBody>
          <a:bodyPr/>
          <a:lstStyle>
            <a:extLst/>
          </a:lstStyle>
          <a:p>
            <a:r>
              <a:rPr lang="en-US" smtClean="0"/>
              <a:t>Prof.Azza Abdallah</a:t>
            </a:r>
            <a:endParaRPr lang="en-US"/>
          </a:p>
        </p:txBody>
      </p:sp>
      <p:sp>
        <p:nvSpPr>
          <p:cNvPr id="7" name="Slide Number Placeholder 6"/>
          <p:cNvSpPr>
            <a:spLocks noGrp="1"/>
          </p:cNvSpPr>
          <p:nvPr>
            <p:ph type="sldNum" sz="quarter" idx="12"/>
          </p:nvPr>
        </p:nvSpPr>
        <p:spPr/>
        <p:txBody>
          <a:bodyPr/>
          <a:lstStyle>
            <a:extLst/>
          </a:lstStyle>
          <a:p>
            <a:fld id="{07849DC4-3C4D-4042-8913-5C4E54747DE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7B13A2-3B08-4C64-826F-92313843128B}" type="datetime1">
              <a:rPr lang="en-US" smtClean="0"/>
              <a:t>3/25/2020</a:t>
            </a:fld>
            <a:endParaRPr lang="en-US"/>
          </a:p>
        </p:txBody>
      </p:sp>
      <p:sp>
        <p:nvSpPr>
          <p:cNvPr id="8" name="Footer Placeholder 7"/>
          <p:cNvSpPr>
            <a:spLocks noGrp="1"/>
          </p:cNvSpPr>
          <p:nvPr>
            <p:ph type="ftr" sz="quarter" idx="11"/>
          </p:nvPr>
        </p:nvSpPr>
        <p:spPr/>
        <p:txBody>
          <a:bodyPr/>
          <a:lstStyle>
            <a:extLst/>
          </a:lstStyle>
          <a:p>
            <a:r>
              <a:rPr lang="en-US" smtClean="0"/>
              <a:t>Prof.Azza Abdallah</a:t>
            </a:r>
            <a:endParaRPr lang="en-US"/>
          </a:p>
        </p:txBody>
      </p:sp>
      <p:sp>
        <p:nvSpPr>
          <p:cNvPr id="9" name="Slide Number Placeholder 8"/>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1909BAE-B806-49F0-A41E-99636C0E2A2F}" type="datetime1">
              <a:rPr lang="en-US" smtClean="0"/>
              <a:t>3/25/2020</a:t>
            </a:fld>
            <a:endParaRPr lang="en-US"/>
          </a:p>
        </p:txBody>
      </p:sp>
      <p:sp>
        <p:nvSpPr>
          <p:cNvPr id="4" name="Footer Placeholder 3"/>
          <p:cNvSpPr>
            <a:spLocks noGrp="1"/>
          </p:cNvSpPr>
          <p:nvPr>
            <p:ph type="ftr" sz="quarter" idx="11"/>
          </p:nvPr>
        </p:nvSpPr>
        <p:spPr/>
        <p:txBody>
          <a:bodyPr/>
          <a:lstStyle>
            <a:extLst/>
          </a:lstStyle>
          <a:p>
            <a:r>
              <a:rPr lang="en-US" smtClean="0"/>
              <a:t>Prof.Azza Abdallah</a:t>
            </a:r>
            <a:endParaRPr lang="en-US"/>
          </a:p>
        </p:txBody>
      </p:sp>
      <p:sp>
        <p:nvSpPr>
          <p:cNvPr id="5" name="Slide Number Placeholder 4"/>
          <p:cNvSpPr>
            <a:spLocks noGrp="1"/>
          </p:cNvSpPr>
          <p:nvPr>
            <p:ph type="sldNum" sz="quarter" idx="12"/>
          </p:nvPr>
        </p:nvSpPr>
        <p:spPr/>
        <p:txBody>
          <a:bodyPr/>
          <a:lstStyle>
            <a:extLst/>
          </a:lstStyle>
          <a:p>
            <a:fld id="{07849DC4-3C4D-4042-8913-5C4E54747DE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52B406-F6AB-45DC-B95B-4632A5F4CEE4}" type="datetime1">
              <a:rPr lang="en-US" smtClean="0"/>
              <a:t>3/25/2020</a:t>
            </a:fld>
            <a:endParaRPr lang="en-US"/>
          </a:p>
        </p:txBody>
      </p:sp>
      <p:sp>
        <p:nvSpPr>
          <p:cNvPr id="3" name="Footer Placeholder 2"/>
          <p:cNvSpPr>
            <a:spLocks noGrp="1"/>
          </p:cNvSpPr>
          <p:nvPr>
            <p:ph type="ftr" sz="quarter" idx="11"/>
          </p:nvPr>
        </p:nvSpPr>
        <p:spPr/>
        <p:txBody>
          <a:bodyPr/>
          <a:lstStyle>
            <a:extLst/>
          </a:lstStyle>
          <a:p>
            <a:r>
              <a:rPr lang="en-US" smtClean="0"/>
              <a:t>Prof.Azza Abdallah</a:t>
            </a:r>
            <a:endParaRPr lang="en-US"/>
          </a:p>
        </p:txBody>
      </p:sp>
      <p:sp>
        <p:nvSpPr>
          <p:cNvPr id="4" name="Slide Number Placeholder 3"/>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647FBA4-0B3B-42FD-9C60-3B84F4C1982E}" type="datetime1">
              <a:rPr lang="en-US" smtClean="0"/>
              <a:t>3/25/2020</a:t>
            </a:fld>
            <a:endParaRPr lang="en-US"/>
          </a:p>
        </p:txBody>
      </p:sp>
      <p:sp>
        <p:nvSpPr>
          <p:cNvPr id="6" name="Footer Placeholder 5"/>
          <p:cNvSpPr>
            <a:spLocks noGrp="1"/>
          </p:cNvSpPr>
          <p:nvPr>
            <p:ph type="ftr" sz="quarter" idx="11"/>
          </p:nvPr>
        </p:nvSpPr>
        <p:spPr/>
        <p:txBody>
          <a:bodyPr/>
          <a:lstStyle>
            <a:extLst/>
          </a:lstStyle>
          <a:p>
            <a:r>
              <a:rPr lang="en-US" smtClean="0"/>
              <a:t>Prof.Azza Abdallah</a:t>
            </a:r>
            <a:endParaRPr lang="en-US"/>
          </a:p>
        </p:txBody>
      </p:sp>
      <p:sp>
        <p:nvSpPr>
          <p:cNvPr id="7" name="Slide Number Placeholder 6"/>
          <p:cNvSpPr>
            <a:spLocks noGrp="1"/>
          </p:cNvSpPr>
          <p:nvPr>
            <p:ph type="sldNum" sz="quarter" idx="12"/>
          </p:nvPr>
        </p:nvSpPr>
        <p:spPr/>
        <p:txBody>
          <a:bodyPr/>
          <a:lstStyle>
            <a:extLst/>
          </a:lstStyle>
          <a:p>
            <a:fld id="{07849DC4-3C4D-4042-8913-5C4E54747D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173ED54-9C63-48E2-8BE3-9E0D7F8FE1BE}" type="datetime1">
              <a:rPr lang="en-US" smtClean="0"/>
              <a:t>3/25/2020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Prof.Azza Abdallah</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849DC4-3C4D-4042-8913-5C4E54747DE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9FDDFB-EC35-4098-88FF-A389088EB560}" type="datetime1">
              <a:rPr lang="en-US" smtClean="0"/>
              <a:t>3/25/2020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Prof.Azza Abdallah</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849DC4-3C4D-4042-8913-5C4E54747D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933056"/>
            <a:ext cx="2977097" cy="1569660"/>
          </a:xfrm>
          <a:prstGeom prst="rect">
            <a:avLst/>
          </a:prstGeom>
          <a:noFill/>
        </p:spPr>
        <p:txBody>
          <a:bodyPr wrap="none" lIns="91440" tIns="45720" rIns="91440" bIns="45720">
            <a:spAutoFit/>
          </a:bodyPr>
          <a:lstStyle/>
          <a:p>
            <a:pPr algn="ctr"/>
            <a:endParaRPr lang="ar-EG"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EG"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 مينا سمير صبحي </a:t>
            </a:r>
          </a:p>
          <a:p>
            <a:pPr algn="ct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5" name="Picture 4" descr="construction_gis.gif"/>
          <p:cNvPicPr>
            <a:picLocks noChangeAspect="1"/>
          </p:cNvPicPr>
          <p:nvPr/>
        </p:nvPicPr>
        <p:blipFill>
          <a:blip r:embed="rId2" cstate="print"/>
          <a:stretch>
            <a:fillRect/>
          </a:stretch>
        </p:blipFill>
        <p:spPr>
          <a:xfrm>
            <a:off x="3851920" y="2718153"/>
            <a:ext cx="4824536" cy="3663597"/>
          </a:xfrm>
          <a:prstGeom prst="rect">
            <a:avLst/>
          </a:prstGeom>
        </p:spPr>
      </p:pic>
      <p:sp>
        <p:nvSpPr>
          <p:cNvPr id="9" name="Rectangle 8"/>
          <p:cNvSpPr/>
          <p:nvPr/>
        </p:nvSpPr>
        <p:spPr>
          <a:xfrm>
            <a:off x="588281" y="1196752"/>
            <a:ext cx="3770584" cy="1077218"/>
          </a:xfrm>
          <a:prstGeom prst="rect">
            <a:avLst/>
          </a:prstGeom>
          <a:noFill/>
        </p:spPr>
        <p:txBody>
          <a:bodyPr wrap="none" lIns="91440" tIns="45720" rIns="91440" bIns="45720">
            <a:spAutoFit/>
          </a:bodyPr>
          <a:lstStyle/>
          <a:p>
            <a:pPr algn="ctr"/>
            <a:r>
              <a:rPr lang="ar-EG"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الفرقة </a:t>
            </a:r>
            <a:r>
              <a:rPr lang="ar-EG"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الثانية </a:t>
            </a:r>
            <a:endParaRPr lang="ar-EG"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ar-EG"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الخرائط الطبيعية والبشرية </a:t>
            </a:r>
            <a:endPar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1" name="Date Placeholder 10"/>
          <p:cNvSpPr>
            <a:spLocks noGrp="1"/>
          </p:cNvSpPr>
          <p:nvPr>
            <p:ph type="dt" sz="half" idx="10"/>
          </p:nvPr>
        </p:nvSpPr>
        <p:spPr/>
        <p:txBody>
          <a:bodyPr/>
          <a:lstStyle/>
          <a:p>
            <a:fld id="{EAA66B05-412D-47DE-A379-D1B20A0D652F}" type="datetime1">
              <a:rPr lang="en-US" smtClean="0"/>
              <a:t>3/25/2020</a:t>
            </a:fld>
            <a:endParaRPr lang="en-US"/>
          </a:p>
        </p:txBody>
      </p:sp>
      <p:sp>
        <p:nvSpPr>
          <p:cNvPr id="12" name="Slide Number Placeholder 11"/>
          <p:cNvSpPr>
            <a:spLocks noGrp="1"/>
          </p:cNvSpPr>
          <p:nvPr>
            <p:ph type="sldNum" sz="quarter" idx="12"/>
          </p:nvPr>
        </p:nvSpPr>
        <p:spPr/>
        <p:txBody>
          <a:bodyPr/>
          <a:lstStyle/>
          <a:p>
            <a:fld id="{07849DC4-3C4D-4042-8913-5C4E54747DE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ChangeArrowheads="1"/>
          </p:cNvSpPr>
          <p:nvPr/>
        </p:nvSpPr>
        <p:spPr bwMode="auto">
          <a:xfrm>
            <a:off x="0" y="533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smtClean="0">
              <a:solidFill>
                <a:srgbClr val="FF0000"/>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8F5DB813-F4DC-40DE-AA4D-E6A0C6ECCD7A}" type="datetime1">
              <a:rPr lang="en-US" smtClean="0">
                <a:solidFill>
                  <a:srgbClr val="FF0000"/>
                </a:solidFill>
              </a:rPr>
              <a:pPr/>
              <a:t>3/25/2020</a:t>
            </a:fld>
            <a:endParaRPr lang="en-US">
              <a:solidFill>
                <a:srgbClr val="FF0000"/>
              </a:solidFill>
            </a:endParaRPr>
          </a:p>
        </p:txBody>
      </p:sp>
      <p:sp>
        <p:nvSpPr>
          <p:cNvPr id="5" name="Slide Number Placeholder 4"/>
          <p:cNvSpPr>
            <a:spLocks noGrp="1"/>
          </p:cNvSpPr>
          <p:nvPr>
            <p:ph type="sldNum" sz="quarter" idx="12"/>
          </p:nvPr>
        </p:nvSpPr>
        <p:spPr/>
        <p:txBody>
          <a:bodyPr/>
          <a:lstStyle/>
          <a:p>
            <a:fld id="{07849DC4-3C4D-4042-8913-5C4E54747DE9}" type="slidenum">
              <a:rPr lang="en-US" smtClean="0">
                <a:solidFill>
                  <a:srgbClr val="FF0000"/>
                </a:solidFill>
              </a:rPr>
              <a:pPr/>
              <a:t>10</a:t>
            </a:fld>
            <a:endParaRPr lang="en-US">
              <a:solidFill>
                <a:srgbClr val="FF0000"/>
              </a:solidFill>
            </a:endParaRPr>
          </a:p>
        </p:txBody>
      </p:sp>
      <p:sp>
        <p:nvSpPr>
          <p:cNvPr id="3" name="Rectangle 2"/>
          <p:cNvSpPr/>
          <p:nvPr/>
        </p:nvSpPr>
        <p:spPr>
          <a:xfrm>
            <a:off x="0" y="-3340"/>
            <a:ext cx="9013032" cy="6085640"/>
          </a:xfrm>
          <a:prstGeom prst="rect">
            <a:avLst/>
          </a:prstGeom>
        </p:spPr>
        <p:txBody>
          <a:bodyPr wrap="square">
            <a:spAutoFit/>
          </a:bodyPr>
          <a:lstStyle/>
          <a:p>
            <a:pPr algn="just" rtl="1">
              <a:lnSpc>
                <a:spcPct val="107000"/>
              </a:lnSpc>
              <a:spcAft>
                <a:spcPts val="0"/>
              </a:spcAft>
            </a:pPr>
            <a:r>
              <a:rPr lang="ar-SA" sz="2800" b="1" dirty="0" smtClean="0">
                <a:solidFill>
                  <a:srgbClr val="330033"/>
                </a:solidFill>
                <a:latin typeface="Calibri" panose="020F0502020204030204" pitchFamily="34" charset="0"/>
                <a:ea typeface="Times New Roman" panose="02020603050405020304" pitchFamily="18" charset="0"/>
                <a:cs typeface="Traditional Arabic" panose="02020603050405020304" pitchFamily="18" charset="-78"/>
              </a:rPr>
              <a:t>يبدو </a:t>
            </a:r>
            <a:r>
              <a:rPr lang="ar-SA" sz="2800" b="1" dirty="0">
                <a:solidFill>
                  <a:srgbClr val="330033"/>
                </a:solidFill>
                <a:latin typeface="Calibri" panose="020F0502020204030204" pitchFamily="34" charset="0"/>
                <a:ea typeface="Times New Roman" panose="02020603050405020304" pitchFamily="18" charset="0"/>
                <a:cs typeface="Traditional Arabic" panose="02020603050405020304" pitchFamily="18" charset="-78"/>
              </a:rPr>
              <a:t>من المستحيل أن نقوم بتصنيف دقيق لأنواع و استخدامات الخرائط الهائلة العدد. فقد تختلف استخدامات الخرائط من مجرد خريطة بسيطة نوقع عليها مظاهر تاريخية معينة مثل </a:t>
            </a:r>
            <a:r>
              <a:rPr lang="ar-SA" sz="2800" b="1" dirty="0">
                <a:solidFill>
                  <a:srgbClr val="FF0000"/>
                </a:solidFill>
                <a:latin typeface="Calibri" panose="020F0502020204030204" pitchFamily="34" charset="0"/>
                <a:ea typeface="Times New Roman" panose="02020603050405020304" pitchFamily="18" charset="0"/>
                <a:cs typeface="Traditional Arabic" panose="02020603050405020304" pitchFamily="18" charset="-78"/>
              </a:rPr>
              <a:t>خريطة لمواقع الآثار الرومانية في الجزائر، إلى خريطة تفصيلية يحلل فيها المهندس العمراني خصائص المدينة و طريقة استصلاح أحيائها القديمة و تهيئة طرقها بحيث يجعلها تتلاءم مع تطورها الحالي و المستقبلي الخ… كذلك قد يختلف مقياس الرسم في الخرائط من خريطة للعالم كله في حجم صفحة الكتاب لتبين توزيع الصحاري مثلا، إلى خريطة بمقياس رسم كبير تبين جزءا صغيرا من مدينة أو حي من أحيائها لتبين مواقع بعض البنايات العمومية كالمستشفى أو الجامعة أو مقر البلدية الخ…</a:t>
            </a:r>
            <a:endParaRPr lang="en-US" sz="1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800" b="1" dirty="0">
                <a:solidFill>
                  <a:srgbClr val="330033"/>
                </a:solidFill>
                <a:latin typeface="Calibri" panose="020F0502020204030204" pitchFamily="34" charset="0"/>
                <a:ea typeface="Times New Roman" panose="02020603050405020304" pitchFamily="18" charset="0"/>
                <a:cs typeface="Traditional Arabic" panose="02020603050405020304" pitchFamily="18" charset="-78"/>
              </a:rPr>
              <a:t>و هناك جهود كثيرة بذلت لتصنيف الخرائط؛ أكثرها دلالة هو ذلك التصنيف الذي يقوم على أساس القيمة النفعية للخرائط: مثل الخرائط الطبوغرافية و الخرائط الملاحية و الخرائط الاقتصادية و الخرائط التاريخية  و غيرهامن فئات الاستخدام المختلفة. إلا أن هناك، بإجماع علماء الخرائط و الجغرافيا، أساسين رئيسيين يمكن أن ينبني عليهما تصنيف ذلك العدد الهائل من الخرائط. و هذان الأساسان هما: مقياس الرسم، و مضمون أو محتوى الخريطة.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5380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52119" y="0"/>
            <a:ext cx="278666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Low"/>
            <a:r>
              <a:rPr lang="ar-EG" sz="3600" dirty="0" smtClean="0">
                <a:solidFill>
                  <a:srgbClr val="FF66FF"/>
                </a:solidFill>
                <a:latin typeface="AXtTania" panose="00000400000000000000" pitchFamily="2" charset="2"/>
                <a:cs typeface="Andalus"/>
              </a:rPr>
              <a:t>قواعد المحاضرة </a:t>
            </a:r>
            <a:endParaRPr lang="ar-EG" sz="3600" b="0" i="0" u="none" strike="noStrike" baseline="0" dirty="0" smtClean="0">
              <a:solidFill>
                <a:srgbClr val="FF66FF"/>
              </a:solidFill>
              <a:latin typeface="AXtTania" panose="00000400000000000000" pitchFamily="2" charset="2"/>
              <a:cs typeface="Andalus"/>
            </a:endParaRPr>
          </a:p>
        </p:txBody>
      </p:sp>
      <p:sp>
        <p:nvSpPr>
          <p:cNvPr id="6" name="Rectangle 5"/>
          <p:cNvSpPr/>
          <p:nvPr/>
        </p:nvSpPr>
        <p:spPr>
          <a:xfrm>
            <a:off x="1619673" y="-99392"/>
            <a:ext cx="4176464"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EG"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7"/>
          <p:cNvSpPr/>
          <p:nvPr/>
        </p:nvSpPr>
        <p:spPr>
          <a:xfrm>
            <a:off x="3203848" y="1020919"/>
            <a:ext cx="5778388" cy="1384995"/>
          </a:xfrm>
          <a:prstGeom prst="rect">
            <a:avLst/>
          </a:prstGeom>
        </p:spPr>
        <p:txBody>
          <a:bodyPr wrap="square">
            <a:spAutoFit/>
          </a:bodyPr>
          <a:lstStyle/>
          <a:p>
            <a:pPr algn="justLow"/>
            <a:r>
              <a:rPr lang="ar-EG" sz="4800" b="1" dirty="0" smtClean="0">
                <a:ln w="12700" cmpd="sng">
                  <a:solidFill>
                    <a:schemeClr val="accent4"/>
                  </a:solidFill>
                  <a:prstDash val="solid"/>
                </a:ln>
                <a:latin typeface="Andalus"/>
                <a:cs typeface="Andalus"/>
              </a:rPr>
              <a:t>* الالتزام بمعياد المحاضرة .</a:t>
            </a:r>
            <a:endParaRPr lang="ar-EG" sz="4800" b="1" dirty="0">
              <a:ln w="12700" cmpd="sng">
                <a:solidFill>
                  <a:schemeClr val="accent4"/>
                </a:solidFill>
                <a:prstDash val="solid"/>
              </a:ln>
              <a:latin typeface="Andalus"/>
              <a:cs typeface="Andalus"/>
            </a:endParaRPr>
          </a:p>
          <a:p>
            <a:pPr algn="justLow"/>
            <a:endParaRPr lang="ar-EG" sz="3600" dirty="0">
              <a:latin typeface="Andalus"/>
              <a:cs typeface="Andalus"/>
            </a:endParaRPr>
          </a:p>
        </p:txBody>
      </p:sp>
      <p:sp>
        <p:nvSpPr>
          <p:cNvPr id="2" name="Rectangle 1"/>
          <p:cNvSpPr/>
          <p:nvPr/>
        </p:nvSpPr>
        <p:spPr>
          <a:xfrm>
            <a:off x="3515283" y="2173295"/>
            <a:ext cx="5442516" cy="923330"/>
          </a:xfrm>
          <a:prstGeom prst="rect">
            <a:avLst/>
          </a:prstGeom>
          <a:noFill/>
        </p:spPr>
        <p:txBody>
          <a:bodyPr wrap="none" lIns="91440" tIns="45720" rIns="91440" bIns="45720">
            <a:spAutoFit/>
          </a:bodyPr>
          <a:lstStyle/>
          <a:p>
            <a:pPr algn="ctr"/>
            <a:r>
              <a:rPr lang="ar-EG" sz="5400" b="1" cap="none" spc="0" dirty="0" smtClean="0">
                <a:ln w="12700">
                  <a:solidFill>
                    <a:schemeClr val="accent3">
                      <a:lumMod val="50000"/>
                    </a:schemeClr>
                  </a:solidFill>
                  <a:prstDash val="solid"/>
                </a:ln>
                <a:solidFill>
                  <a:srgbClr val="CC66FF"/>
                </a:solidFill>
                <a:effectLst>
                  <a:innerShdw blurRad="177800">
                    <a:schemeClr val="accent3">
                      <a:lumMod val="50000"/>
                    </a:schemeClr>
                  </a:innerShdw>
                </a:effectLst>
                <a:latin typeface="Andalus"/>
                <a:cs typeface="Andalus"/>
              </a:rPr>
              <a:t>*الموبايل مغلق أو صامت. </a:t>
            </a:r>
            <a:endParaRPr lang="en-US" sz="5400" b="1" cap="none" spc="0" dirty="0">
              <a:ln w="12700">
                <a:solidFill>
                  <a:schemeClr val="accent3">
                    <a:lumMod val="50000"/>
                  </a:schemeClr>
                </a:solidFill>
                <a:prstDash val="solid"/>
              </a:ln>
              <a:solidFill>
                <a:srgbClr val="CC66FF"/>
              </a:solidFill>
              <a:effectLst>
                <a:innerShdw blurRad="177800">
                  <a:schemeClr val="accent3">
                    <a:lumMod val="50000"/>
                  </a:schemeClr>
                </a:innerShdw>
              </a:effectLst>
            </a:endParaRPr>
          </a:p>
        </p:txBody>
      </p:sp>
      <p:sp>
        <p:nvSpPr>
          <p:cNvPr id="7" name="Rectangle 6"/>
          <p:cNvSpPr/>
          <p:nvPr/>
        </p:nvSpPr>
        <p:spPr>
          <a:xfrm>
            <a:off x="1684906" y="3327458"/>
            <a:ext cx="7459094" cy="923330"/>
          </a:xfrm>
          <a:prstGeom prst="rect">
            <a:avLst/>
          </a:prstGeom>
          <a:noFill/>
        </p:spPr>
        <p:txBody>
          <a:bodyPr wrap="none" lIns="91440" tIns="45720" rIns="91440" bIns="45720">
            <a:spAutoFit/>
          </a:bodyPr>
          <a:lstStyle/>
          <a:p>
            <a:pPr algn="ctr"/>
            <a:r>
              <a:rPr lang="ar-EG" sz="5400" b="1" cap="none" spc="0" dirty="0" smtClean="0">
                <a:ln w="12700">
                  <a:solidFill>
                    <a:schemeClr val="accent3">
                      <a:lumMod val="50000"/>
                    </a:schemeClr>
                  </a:solidFill>
                  <a:prstDash val="solid"/>
                </a:ln>
                <a:solidFill>
                  <a:srgbClr val="FF0000"/>
                </a:solidFill>
                <a:effectLst>
                  <a:innerShdw blurRad="177800">
                    <a:schemeClr val="accent3">
                      <a:lumMod val="50000"/>
                    </a:schemeClr>
                  </a:innerShdw>
                </a:effectLst>
                <a:latin typeface="Andalus"/>
                <a:cs typeface="Andalus"/>
              </a:rPr>
              <a:t>*ممنوع الدخول بعد بداية المحاضرة </a:t>
            </a:r>
            <a:endParaRPr lang="en-US" sz="5400" b="1" cap="none" spc="0" dirty="0">
              <a:ln w="12700">
                <a:solidFill>
                  <a:schemeClr val="accent3">
                    <a:lumMod val="50000"/>
                  </a:schemeClr>
                </a:solidFill>
                <a:prstDash val="solid"/>
              </a:ln>
              <a:solidFill>
                <a:srgbClr val="FF0000"/>
              </a:solidFill>
              <a:effectLst>
                <a:innerShdw blurRad="177800">
                  <a:schemeClr val="accent3">
                    <a:lumMod val="50000"/>
                  </a:schemeClr>
                </a:inn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3" y="2091924"/>
            <a:ext cx="1790618" cy="1766849"/>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355" y="386949"/>
            <a:ext cx="2676525" cy="1704975"/>
          </a:xfrm>
          <a:prstGeom prst="rect">
            <a:avLst/>
          </a:prstGeom>
        </p:spPr>
      </p:pic>
      <p:sp>
        <p:nvSpPr>
          <p:cNvPr id="9" name="Rectangle 8"/>
          <p:cNvSpPr/>
          <p:nvPr/>
        </p:nvSpPr>
        <p:spPr>
          <a:xfrm>
            <a:off x="3550801" y="4481621"/>
            <a:ext cx="5593199" cy="923330"/>
          </a:xfrm>
          <a:prstGeom prst="rect">
            <a:avLst/>
          </a:prstGeom>
          <a:noFill/>
        </p:spPr>
        <p:txBody>
          <a:bodyPr wrap="none" lIns="91440" tIns="45720" rIns="91440" bIns="45720">
            <a:spAutoFit/>
          </a:bodyPr>
          <a:lstStyle/>
          <a:p>
            <a:pPr algn="ctr"/>
            <a:r>
              <a:rPr lang="ar-EG" sz="5400" b="1" cap="none" spc="0" dirty="0" smtClean="0">
                <a:ln w="12700">
                  <a:solidFill>
                    <a:schemeClr val="accent3">
                      <a:lumMod val="50000"/>
                    </a:schemeClr>
                  </a:solidFill>
                  <a:prstDash val="solid"/>
                </a:ln>
                <a:solidFill>
                  <a:srgbClr val="FFC000"/>
                </a:solidFill>
                <a:effectLst>
                  <a:innerShdw blurRad="177800">
                    <a:schemeClr val="accent3">
                      <a:lumMod val="50000"/>
                    </a:schemeClr>
                  </a:innerShdw>
                </a:effectLst>
                <a:latin typeface="Andalus"/>
                <a:cs typeface="Andalus"/>
              </a:rPr>
              <a:t>*الاحاديث الجانبية ممنوعة </a:t>
            </a:r>
            <a:endParaRPr lang="en-US" sz="5400" b="1" cap="none" spc="0" dirty="0">
              <a:ln w="12700">
                <a:solidFill>
                  <a:schemeClr val="accent3">
                    <a:lumMod val="50000"/>
                  </a:schemeClr>
                </a:solidFill>
                <a:prstDash val="solid"/>
              </a:ln>
              <a:solidFill>
                <a:srgbClr val="FFC000"/>
              </a:solidFill>
              <a:effectLst>
                <a:innerShdw blurRad="177800">
                  <a:schemeClr val="accent3">
                    <a:lumMod val="50000"/>
                  </a:schemeClr>
                </a:innerShdw>
              </a:effectLst>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03" y="4445006"/>
            <a:ext cx="3410998" cy="2150270"/>
          </a:xfrm>
          <a:prstGeom prst="rect">
            <a:avLst/>
          </a:prstGeom>
        </p:spPr>
      </p:pic>
      <p:sp>
        <p:nvSpPr>
          <p:cNvPr id="11" name="Date Placeholder 10"/>
          <p:cNvSpPr>
            <a:spLocks noGrp="1"/>
          </p:cNvSpPr>
          <p:nvPr>
            <p:ph type="dt" sz="half" idx="10"/>
          </p:nvPr>
        </p:nvSpPr>
        <p:spPr/>
        <p:txBody>
          <a:bodyPr/>
          <a:lstStyle/>
          <a:p>
            <a:fld id="{AB063523-BC7F-40DA-86A1-002D63DFD636}" type="datetime1">
              <a:rPr lang="en-US" smtClean="0"/>
              <a:t>3/25/2020</a:t>
            </a:fld>
            <a:endParaRPr lang="en-US"/>
          </a:p>
        </p:txBody>
      </p:sp>
      <p:sp>
        <p:nvSpPr>
          <p:cNvPr id="13" name="Slide Number Placeholder 12"/>
          <p:cNvSpPr>
            <a:spLocks noGrp="1"/>
          </p:cNvSpPr>
          <p:nvPr>
            <p:ph type="sldNum" sz="quarter" idx="12"/>
          </p:nvPr>
        </p:nvSpPr>
        <p:spPr/>
        <p:txBody>
          <a:bodyPr/>
          <a:lstStyle/>
          <a:p>
            <a:fld id="{07849DC4-3C4D-4042-8913-5C4E54747DE9}" type="slidenum">
              <a:rPr lang="en-US" smtClean="0"/>
              <a:pPr/>
              <a:t>2</a:t>
            </a:fld>
            <a:endParaRPr lang="en-US"/>
          </a:p>
        </p:txBody>
      </p:sp>
    </p:spTree>
    <p:extLst>
      <p:ext uri="{BB962C8B-B14F-4D97-AF65-F5344CB8AC3E}">
        <p14:creationId xmlns:p14="http://schemas.microsoft.com/office/powerpoint/2010/main" val="316043675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 calcmode="lin" valueType="num">
                                      <p:cBhvr>
                                        <p:cTn id="15"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8">
                                            <p:txEl>
                                              <p:pRg st="0" end="0"/>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p:cTn id="21"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0" end="0"/>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 calcmode="lin" valueType="num">
                                      <p:cBhvr>
                                        <p:cTn id="2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30" dur="1000"/>
                                        <p:tgtEl>
                                          <p:spTgt spid="7">
                                            <p:txEl>
                                              <p:pRg st="0" end="0"/>
                                            </p:tx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p:cTn id="33"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4"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35"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36"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build="p"/>
      <p:bldP spid="2" grpId="0" build="p"/>
      <p:bldP spid="7"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53828" y="88121"/>
            <a:ext cx="4552796" cy="769441"/>
          </a:xfrm>
          <a:prstGeom prst="rect">
            <a:avLst/>
          </a:prstGeom>
          <a:noFill/>
        </p:spPr>
        <p:txBody>
          <a:bodyPr wrap="square" lIns="91440" tIns="45720" rIns="91440" bIns="45720">
            <a:spAutoFit/>
          </a:bodyPr>
          <a:lstStyle/>
          <a:p>
            <a:pPr algn="ctr"/>
            <a:r>
              <a:rPr lang="ar-EG" sz="4400" b="1" cap="all" dirty="0" smtClean="0">
                <a:ln w="9000" cmpd="sng">
                  <a:solidFill>
                    <a:schemeClr val="accent4">
                      <a:shade val="50000"/>
                      <a:satMod val="120000"/>
                    </a:schemeClr>
                  </a:solidFill>
                  <a:prstDash val="solid"/>
                </a:ln>
                <a:solidFill>
                  <a:srgbClr val="FF66FF"/>
                </a:solidFill>
                <a:effectLst>
                  <a:reflection blurRad="12700" stA="28000" endPos="45000" dist="1000" dir="5400000" sy="-100000" algn="bl" rotWithShape="0"/>
                </a:effectLst>
              </a:rPr>
              <a:t>محاضرة</a:t>
            </a:r>
            <a:r>
              <a:rPr lang="ar-EG"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EG" sz="4400" b="1" cap="all" dirty="0" smtClean="0">
                <a:ln w="9000" cmpd="sng">
                  <a:solidFill>
                    <a:schemeClr val="accent4">
                      <a:shade val="50000"/>
                      <a:satMod val="120000"/>
                    </a:schemeClr>
                  </a:solidFill>
                  <a:prstDash val="solid"/>
                </a:ln>
                <a:solidFill>
                  <a:srgbClr val="66FFFF"/>
                </a:solidFill>
                <a:effectLst>
                  <a:reflection blurRad="12700" stA="28000" endPos="45000" dist="1000" dir="5400000" sy="-100000" algn="bl" rotWithShape="0"/>
                </a:effectLst>
              </a:rPr>
              <a:t>بعنوان</a:t>
            </a:r>
            <a:r>
              <a:rPr lang="ar-EG"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79596" y="1124744"/>
            <a:ext cx="8748464" cy="83099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2325" y="2564904"/>
            <a:ext cx="5517901" cy="370545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Rectangle 6"/>
          <p:cNvSpPr/>
          <p:nvPr/>
        </p:nvSpPr>
        <p:spPr>
          <a:xfrm>
            <a:off x="2775328" y="857562"/>
            <a:ext cx="3357009" cy="923330"/>
          </a:xfrm>
          <a:prstGeom prst="rect">
            <a:avLst/>
          </a:prstGeom>
          <a:noFill/>
        </p:spPr>
        <p:txBody>
          <a:bodyPr wrap="none" lIns="91440" tIns="45720" rIns="91440" bIns="45720">
            <a:spAutoFit/>
          </a:bodyPr>
          <a:lstStyle/>
          <a:p>
            <a:pPr algn="ctr"/>
            <a:r>
              <a:rPr lang="ar-EG" sz="5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انواع الخرائط</a:t>
            </a:r>
            <a:r>
              <a:rPr lang="ar-EG" sz="36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p>
        </p:txBody>
      </p:sp>
      <p:sp>
        <p:nvSpPr>
          <p:cNvPr id="8" name="Date Placeholder 7"/>
          <p:cNvSpPr>
            <a:spLocks noGrp="1"/>
          </p:cNvSpPr>
          <p:nvPr>
            <p:ph type="dt" sz="half" idx="10"/>
          </p:nvPr>
        </p:nvSpPr>
        <p:spPr/>
        <p:txBody>
          <a:bodyPr/>
          <a:lstStyle/>
          <a:p>
            <a:fld id="{6BBE9A56-0738-458D-A4DC-1595F59C649D}" type="datetime1">
              <a:rPr lang="en-US" smtClean="0"/>
              <a:t>3/25/2020</a:t>
            </a:fld>
            <a:endParaRPr lang="en-US"/>
          </a:p>
        </p:txBody>
      </p:sp>
      <p:sp>
        <p:nvSpPr>
          <p:cNvPr id="10" name="Slide Number Placeholder 9"/>
          <p:cNvSpPr>
            <a:spLocks noGrp="1"/>
          </p:cNvSpPr>
          <p:nvPr>
            <p:ph type="sldNum" sz="quarter" idx="12"/>
          </p:nvPr>
        </p:nvSpPr>
        <p:spPr/>
        <p:txBody>
          <a:bodyPr/>
          <a:lstStyle/>
          <a:p>
            <a:fld id="{07849DC4-3C4D-4042-8913-5C4E54747DE9}" type="slidenum">
              <a:rPr lang="en-US" smtClean="0"/>
              <a:pPr/>
              <a:t>3</a:t>
            </a:fld>
            <a:endParaRPr lang="en-US"/>
          </a:p>
        </p:txBody>
      </p:sp>
    </p:spTree>
    <p:extLst>
      <p:ext uri="{BB962C8B-B14F-4D97-AF65-F5344CB8AC3E}">
        <p14:creationId xmlns:p14="http://schemas.microsoft.com/office/powerpoint/2010/main" val="313080103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6" fill="hold" grpId="0" nodeType="clickEffect" nodePh="1">
                                  <p:stCondLst>
                                    <p:cond delay="0"/>
                                  </p:stCondLst>
                                  <p:endCondLst>
                                    <p:cond evt="begin" delay="0">
                                      <p:tn val="13"/>
                                    </p:cond>
                                  </p:end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1680" y="88121"/>
            <a:ext cx="7314944" cy="1260345"/>
          </a:xfrm>
          <a:prstGeom prst="rect">
            <a:avLst/>
          </a:prstGeom>
          <a:noFill/>
        </p:spPr>
        <p:txBody>
          <a:bodyPr wrap="square" lIns="91440" tIns="45720" rIns="91440" bIns="45720">
            <a:spAutoFit/>
          </a:bodyPr>
          <a:lstStyle/>
          <a:p>
            <a:pPr algn="ctr">
              <a:lnSpc>
                <a:spcPct val="115000"/>
              </a:lnSpc>
              <a:spcAft>
                <a:spcPts val="1000"/>
              </a:spcAft>
            </a:pPr>
            <a:r>
              <a:rPr lang="ar-EG" sz="6600" dirty="0">
                <a:solidFill>
                  <a:srgbClr val="FF0000"/>
                </a:solidFill>
                <a:latin typeface="Andalus" panose="02020603050405020304" pitchFamily="18" charset="-78"/>
                <a:ea typeface="Calibri" panose="020F0502020204030204" pitchFamily="34" charset="0"/>
                <a:cs typeface="Al-Mothnna" pitchFamily="2" charset="-78"/>
              </a:rPr>
              <a:t>اهداف المحاضرة :</a:t>
            </a:r>
            <a:endParaRPr lang="en-US" sz="6600" dirty="0">
              <a:solidFill>
                <a:srgbClr val="FF0000"/>
              </a:solidFill>
              <a:latin typeface="Andalus" panose="02020603050405020304" pitchFamily="18" charset="-78"/>
              <a:ea typeface="Calibri" panose="020F0502020204030204" pitchFamily="34" charset="0"/>
              <a:cs typeface="Al-Mothnna" pitchFamily="2" charset="-78"/>
            </a:endParaRPr>
          </a:p>
        </p:txBody>
      </p:sp>
      <p:sp>
        <p:nvSpPr>
          <p:cNvPr id="5" name="Rectangle 4"/>
          <p:cNvSpPr/>
          <p:nvPr/>
        </p:nvSpPr>
        <p:spPr>
          <a:xfrm>
            <a:off x="-188845" y="1390486"/>
            <a:ext cx="9332845" cy="769441"/>
          </a:xfrm>
          <a:prstGeom prst="rect">
            <a:avLst/>
          </a:prstGeom>
          <a:noFill/>
        </p:spPr>
        <p:txBody>
          <a:bodyPr wrap="square" lIns="91440" tIns="45720" rIns="91440" bIns="45720">
            <a:spAutoFit/>
          </a:bodyPr>
          <a:lstStyle/>
          <a:p>
            <a:pPr algn="ctr"/>
            <a:r>
              <a:rPr lang="ar-EG" sz="4400" dirty="0">
                <a:solidFill>
                  <a:srgbClr val="00B0F0"/>
                </a:solidFill>
                <a:latin typeface="Andalus" panose="02020603050405020304" pitchFamily="18" charset="-78"/>
                <a:ea typeface="Calibri" panose="020F0502020204030204" pitchFamily="34" charset="0"/>
                <a:cs typeface="Al-Mothnna" pitchFamily="2" charset="-78"/>
              </a:rPr>
              <a:t>ان </a:t>
            </a:r>
            <a:r>
              <a:rPr lang="ar-EG" sz="4400" dirty="0" smtClean="0">
                <a:solidFill>
                  <a:srgbClr val="00B0F0"/>
                </a:solidFill>
                <a:latin typeface="Andalus" panose="02020603050405020304" pitchFamily="18" charset="-78"/>
                <a:ea typeface="Calibri" panose="020F0502020204030204" pitchFamily="34" charset="0"/>
                <a:cs typeface="Al-Mothnna" pitchFamily="2" charset="-78"/>
              </a:rPr>
              <a:t>يعرف </a:t>
            </a:r>
            <a:r>
              <a:rPr lang="ar-EG" sz="4400" dirty="0">
                <a:solidFill>
                  <a:srgbClr val="00B0F0"/>
                </a:solidFill>
                <a:latin typeface="Andalus" panose="02020603050405020304" pitchFamily="18" charset="-78"/>
                <a:ea typeface="Calibri" panose="020F0502020204030204" pitchFamily="34" charset="0"/>
                <a:cs typeface="Al-Mothnna" pitchFamily="2" charset="-78"/>
              </a:rPr>
              <a:t>الطالب </a:t>
            </a:r>
            <a:r>
              <a:rPr lang="ar-EG" sz="4400" dirty="0" smtClean="0">
                <a:solidFill>
                  <a:srgbClr val="00B0F0"/>
                </a:solidFill>
                <a:latin typeface="Andalus" panose="02020603050405020304" pitchFamily="18" charset="-78"/>
                <a:ea typeface="Calibri" panose="020F0502020204030204" pitchFamily="34" charset="0"/>
                <a:cs typeface="Al-Mothnna" pitchFamily="2" charset="-78"/>
              </a:rPr>
              <a:t>الخريطة</a:t>
            </a:r>
            <a:endParaRPr lang="en-US" sz="4400" dirty="0">
              <a:solidFill>
                <a:srgbClr val="00B0F0"/>
              </a:solidFill>
              <a:latin typeface="Andalus" panose="02020603050405020304" pitchFamily="18" charset="-78"/>
              <a:ea typeface="Calibri" panose="020F0502020204030204" pitchFamily="34" charset="0"/>
              <a:cs typeface="Al-Mothnna" pitchFamily="2" charset="-78"/>
            </a:endParaRPr>
          </a:p>
        </p:txBody>
      </p:sp>
      <p:sp>
        <p:nvSpPr>
          <p:cNvPr id="6" name="Rectangle 5"/>
          <p:cNvSpPr/>
          <p:nvPr/>
        </p:nvSpPr>
        <p:spPr>
          <a:xfrm>
            <a:off x="350180" y="2524201"/>
            <a:ext cx="8656444" cy="871008"/>
          </a:xfrm>
          <a:prstGeom prst="rect">
            <a:avLst/>
          </a:prstGeom>
          <a:noFill/>
        </p:spPr>
        <p:txBody>
          <a:bodyPr wrap="square" lIns="91440" tIns="45720" rIns="91440" bIns="45720">
            <a:spAutoFit/>
          </a:bodyPr>
          <a:lstStyle/>
          <a:p>
            <a:pPr algn="ctr">
              <a:lnSpc>
                <a:spcPct val="115000"/>
              </a:lnSpc>
              <a:spcAft>
                <a:spcPts val="1000"/>
              </a:spcAft>
            </a:pPr>
            <a:r>
              <a:rPr lang="ar-EG" sz="4400" dirty="0">
                <a:latin typeface="Andalus" panose="02020603050405020304" pitchFamily="18" charset="-78"/>
                <a:ea typeface="Calibri" panose="020F0502020204030204" pitchFamily="34" charset="0"/>
                <a:cs typeface="Al-Mothnna" pitchFamily="2" charset="-78"/>
              </a:rPr>
              <a:t>ان يتعرف </a:t>
            </a:r>
            <a:r>
              <a:rPr lang="ar-EG" sz="4400" dirty="0" smtClean="0">
                <a:latin typeface="Andalus" panose="02020603050405020304" pitchFamily="18" charset="-78"/>
                <a:ea typeface="Calibri" panose="020F0502020204030204" pitchFamily="34" charset="0"/>
                <a:cs typeface="Al-Mothnna" pitchFamily="2" charset="-78"/>
              </a:rPr>
              <a:t> الطالب علي انواع الخرائط  </a:t>
            </a:r>
            <a:endParaRPr lang="en-US" sz="4400" dirty="0">
              <a:latin typeface="Andalus" panose="02020603050405020304" pitchFamily="18" charset="-78"/>
              <a:ea typeface="Calibri" panose="020F0502020204030204" pitchFamily="34" charset="0"/>
              <a:cs typeface="Al-Mothnna" pitchFamily="2" charset="-78"/>
            </a:endParaRPr>
          </a:p>
        </p:txBody>
      </p:sp>
      <p:sp>
        <p:nvSpPr>
          <p:cNvPr id="7" name="Rectangle 6"/>
          <p:cNvSpPr/>
          <p:nvPr/>
        </p:nvSpPr>
        <p:spPr>
          <a:xfrm>
            <a:off x="412417" y="3734092"/>
            <a:ext cx="8130320" cy="871008"/>
          </a:xfrm>
          <a:prstGeom prst="rect">
            <a:avLst/>
          </a:prstGeom>
          <a:noFill/>
        </p:spPr>
        <p:txBody>
          <a:bodyPr wrap="square" lIns="91440" tIns="45720" rIns="91440" bIns="45720">
            <a:spAutoFit/>
          </a:bodyPr>
          <a:lstStyle/>
          <a:p>
            <a:pPr algn="ctr">
              <a:lnSpc>
                <a:spcPct val="115000"/>
              </a:lnSpc>
              <a:spcAft>
                <a:spcPts val="1000"/>
              </a:spcAft>
            </a:pPr>
            <a:r>
              <a:rPr lang="ar-EG" sz="4400" dirty="0">
                <a:solidFill>
                  <a:srgbClr val="002060"/>
                </a:solidFill>
                <a:latin typeface="Andalus" panose="02020603050405020304" pitchFamily="18" charset="-78"/>
                <a:ea typeface="Calibri" panose="020F0502020204030204" pitchFamily="34" charset="0"/>
                <a:cs typeface="Al-Mothnna" pitchFamily="2" charset="-78"/>
              </a:rPr>
              <a:t>ان يوضح الطالب </a:t>
            </a:r>
            <a:r>
              <a:rPr lang="ar-EG" sz="4400" dirty="0" smtClean="0">
                <a:solidFill>
                  <a:srgbClr val="002060"/>
                </a:solidFill>
                <a:latin typeface="Andalus" panose="02020603050405020304" pitchFamily="18" charset="-78"/>
                <a:ea typeface="Calibri" panose="020F0502020204030204" pitchFamily="34" charset="0"/>
                <a:cs typeface="Al-Mothnna" pitchFamily="2" charset="-78"/>
              </a:rPr>
              <a:t>تصنيف الخرائط</a:t>
            </a:r>
            <a:endParaRPr lang="en-US" sz="4400" dirty="0">
              <a:solidFill>
                <a:srgbClr val="002060"/>
              </a:solidFill>
              <a:latin typeface="Andalus" panose="02020603050405020304" pitchFamily="18" charset="-78"/>
              <a:ea typeface="Calibri" panose="020F0502020204030204" pitchFamily="34" charset="0"/>
              <a:cs typeface="Al-Mothnna" pitchFamily="2" charset="-78"/>
            </a:endParaRPr>
          </a:p>
        </p:txBody>
      </p:sp>
      <p:sp>
        <p:nvSpPr>
          <p:cNvPr id="2" name="Date Placeholder 1"/>
          <p:cNvSpPr>
            <a:spLocks noGrp="1"/>
          </p:cNvSpPr>
          <p:nvPr>
            <p:ph type="dt" sz="half" idx="10"/>
          </p:nvPr>
        </p:nvSpPr>
        <p:spPr/>
        <p:txBody>
          <a:bodyPr/>
          <a:lstStyle/>
          <a:p>
            <a:fld id="{D4EEE775-2AAB-4F50-A9F5-2FDF667F764F}" type="datetime1">
              <a:rPr lang="en-US" smtClean="0"/>
              <a:t>3/25/2020</a:t>
            </a:fld>
            <a:endParaRPr lang="en-US"/>
          </a:p>
        </p:txBody>
      </p:sp>
      <p:sp>
        <p:nvSpPr>
          <p:cNvPr id="9" name="Slide Number Placeholder 8"/>
          <p:cNvSpPr>
            <a:spLocks noGrp="1"/>
          </p:cNvSpPr>
          <p:nvPr>
            <p:ph type="sldNum" sz="quarter" idx="12"/>
          </p:nvPr>
        </p:nvSpPr>
        <p:spPr/>
        <p:txBody>
          <a:bodyPr/>
          <a:lstStyle/>
          <a:p>
            <a:fld id="{07849DC4-3C4D-4042-8913-5C4E54747DE9}" type="slidenum">
              <a:rPr lang="en-US" smtClean="0"/>
              <a:pPr/>
              <a:t>4</a:t>
            </a:fld>
            <a:endParaRPr lang="en-US"/>
          </a:p>
        </p:txBody>
      </p:sp>
    </p:spTree>
    <p:extLst>
      <p:ext uri="{BB962C8B-B14F-4D97-AF65-F5344CB8AC3E}">
        <p14:creationId xmlns:p14="http://schemas.microsoft.com/office/powerpoint/2010/main" val="37342279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9209" y="71735"/>
            <a:ext cx="4047903" cy="923330"/>
          </a:xfrm>
          <a:prstGeom prst="rect">
            <a:avLst/>
          </a:prstGeom>
          <a:noFill/>
        </p:spPr>
        <p:txBody>
          <a:bodyPr wrap="none" lIns="91440" tIns="45720" rIns="91440" bIns="45720">
            <a:spAutoFit/>
          </a:bodyPr>
          <a:lstStyle/>
          <a:p>
            <a:pPr algn="ctr"/>
            <a:r>
              <a:rPr lang="ar-EG"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ماهي الخريطة ؟؟</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1204" name="Rectangle 4"/>
          <p:cNvSpPr>
            <a:spLocks noChangeArrowheads="1"/>
          </p:cNvSpPr>
          <p:nvPr/>
        </p:nvSpPr>
        <p:spPr bwMode="auto">
          <a:xfrm>
            <a:off x="0" y="533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Date Placeholder 3"/>
          <p:cNvSpPr>
            <a:spLocks noGrp="1"/>
          </p:cNvSpPr>
          <p:nvPr>
            <p:ph type="dt" sz="half" idx="10"/>
          </p:nvPr>
        </p:nvSpPr>
        <p:spPr/>
        <p:txBody>
          <a:bodyPr/>
          <a:lstStyle/>
          <a:p>
            <a:fld id="{8F5DB813-F4DC-40DE-AA4D-E6A0C6ECCD7A}" type="datetime1">
              <a:rPr lang="en-US" smtClean="0"/>
              <a:t>3/25/2020</a:t>
            </a:fld>
            <a:endParaRPr lang="en-US"/>
          </a:p>
        </p:txBody>
      </p:sp>
      <p:sp>
        <p:nvSpPr>
          <p:cNvPr id="5" name="Slide Number Placeholder 4"/>
          <p:cNvSpPr>
            <a:spLocks noGrp="1"/>
          </p:cNvSpPr>
          <p:nvPr>
            <p:ph type="sldNum" sz="quarter" idx="12"/>
          </p:nvPr>
        </p:nvSpPr>
        <p:spPr/>
        <p:txBody>
          <a:bodyPr/>
          <a:lstStyle/>
          <a:p>
            <a:fld id="{07849DC4-3C4D-4042-8913-5C4E54747DE9}" type="slidenum">
              <a:rPr lang="en-US" smtClean="0"/>
              <a:pPr/>
              <a:t>5</a:t>
            </a:fld>
            <a:endParaRPr lang="en-US"/>
          </a:p>
        </p:txBody>
      </p:sp>
      <p:pic>
        <p:nvPicPr>
          <p:cNvPr id="10" name="Picture 9" descr="C:\Documents and Settings\احمد\My Documents\My Pictures\خريطة  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401" y="1172906"/>
            <a:ext cx="4368115" cy="2808312"/>
          </a:xfrm>
          <a:prstGeom prst="rect">
            <a:avLst/>
          </a:prstGeom>
          <a:noFill/>
          <a:ln w="57150">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75684"/>
            <a:ext cx="4644917" cy="6011069"/>
          </a:xfrm>
          <a:prstGeom prst="rect">
            <a:avLst/>
          </a:prstGeom>
        </p:spPr>
      </p:pic>
    </p:spTree>
    <p:extLst>
      <p:ext uri="{BB962C8B-B14F-4D97-AF65-F5344CB8AC3E}">
        <p14:creationId xmlns:p14="http://schemas.microsoft.com/office/powerpoint/2010/main" val="1140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9209" y="71735"/>
            <a:ext cx="4047903" cy="923330"/>
          </a:xfrm>
          <a:prstGeom prst="rect">
            <a:avLst/>
          </a:prstGeom>
          <a:noFill/>
        </p:spPr>
        <p:txBody>
          <a:bodyPr wrap="none" lIns="91440" tIns="45720" rIns="91440" bIns="45720">
            <a:spAutoFit/>
          </a:bodyPr>
          <a:lstStyle/>
          <a:p>
            <a:pPr algn="ctr"/>
            <a:r>
              <a:rPr lang="ar-EG" sz="5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ماهي الخريطة ؟؟</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1204" name="Rectangle 4"/>
          <p:cNvSpPr>
            <a:spLocks noChangeArrowheads="1"/>
          </p:cNvSpPr>
          <p:nvPr/>
        </p:nvSpPr>
        <p:spPr bwMode="auto">
          <a:xfrm>
            <a:off x="0" y="533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Date Placeholder 3"/>
          <p:cNvSpPr>
            <a:spLocks noGrp="1"/>
          </p:cNvSpPr>
          <p:nvPr>
            <p:ph type="dt" sz="half" idx="10"/>
          </p:nvPr>
        </p:nvSpPr>
        <p:spPr/>
        <p:txBody>
          <a:bodyPr/>
          <a:lstStyle/>
          <a:p>
            <a:fld id="{8F5DB813-F4DC-40DE-AA4D-E6A0C6ECCD7A}" type="datetime1">
              <a:rPr lang="en-US" smtClean="0"/>
              <a:t>3/25/2020</a:t>
            </a:fld>
            <a:endParaRPr lang="en-US"/>
          </a:p>
        </p:txBody>
      </p:sp>
      <p:sp>
        <p:nvSpPr>
          <p:cNvPr id="5" name="Slide Number Placeholder 4"/>
          <p:cNvSpPr>
            <a:spLocks noGrp="1"/>
          </p:cNvSpPr>
          <p:nvPr>
            <p:ph type="sldNum" sz="quarter" idx="12"/>
          </p:nvPr>
        </p:nvSpPr>
        <p:spPr/>
        <p:txBody>
          <a:bodyPr/>
          <a:lstStyle/>
          <a:p>
            <a:fld id="{07849DC4-3C4D-4042-8913-5C4E54747DE9}" type="slidenum">
              <a:rPr lang="en-US" smtClean="0"/>
              <a:pPr/>
              <a:t>6</a:t>
            </a:fld>
            <a:endParaRPr lang="en-US"/>
          </a:p>
        </p:txBody>
      </p:sp>
      <p:sp>
        <p:nvSpPr>
          <p:cNvPr id="6" name="Rectangle 5"/>
          <p:cNvSpPr/>
          <p:nvPr/>
        </p:nvSpPr>
        <p:spPr>
          <a:xfrm>
            <a:off x="313848" y="762000"/>
            <a:ext cx="8830152" cy="1077218"/>
          </a:xfrm>
          <a:prstGeom prst="rect">
            <a:avLst/>
          </a:prstGeom>
        </p:spPr>
        <p:txBody>
          <a:bodyPr wrap="square">
            <a:spAutoFit/>
          </a:bodyPr>
          <a:lstStyle/>
          <a:p>
            <a:pPr lvl="0" algn="ctr" rtl="1"/>
            <a:r>
              <a:rPr lang="ar-EG" sz="3200" b="1" dirty="0">
                <a:ln w="12700">
                  <a:solidFill>
                    <a:srgbClr val="04617B">
                      <a:satMod val="155000"/>
                    </a:srgbClr>
                  </a:solidFill>
                  <a:prstDash val="solid"/>
                </a:ln>
                <a:solidFill>
                  <a:srgbClr val="00B0F0"/>
                </a:solidFill>
                <a:effectLst>
                  <a:outerShdw blurRad="41275" dist="20320" dir="1800000" algn="tl" rotWithShape="0">
                    <a:srgbClr val="000000">
                      <a:alpha val="40000"/>
                    </a:srgbClr>
                  </a:outerShdw>
                </a:effectLst>
                <a:latin typeface="AL-Mohanad"/>
                <a:ea typeface="Simpilifed Arabic"/>
              </a:rPr>
              <a:t>وهي تمثيل بالرسم للظواهر الجغرافية لسطح الأرض علي مسطح من الورق.  </a:t>
            </a:r>
            <a:r>
              <a:rPr lang="ar-SA" sz="3200" b="1" dirty="0">
                <a:ln w="12700">
                  <a:solidFill>
                    <a:srgbClr val="04617B">
                      <a:satMod val="155000"/>
                    </a:srgbClr>
                  </a:solidFill>
                  <a:prstDash val="solid"/>
                </a:ln>
                <a:solidFill>
                  <a:srgbClr val="00B0F0"/>
                </a:solidFill>
                <a:effectLst>
                  <a:outerShdw blurRad="41275" dist="20320" dir="1800000" algn="tl" rotWithShape="0">
                    <a:srgbClr val="000000">
                      <a:alpha val="40000"/>
                    </a:srgbClr>
                  </a:outerShdw>
                </a:effectLst>
                <a:latin typeface="AL-Mohanad"/>
                <a:ea typeface="Simpilifed Arabic"/>
              </a:rPr>
              <a:t>وتختلف من حيث النوع ومن حيث المقياس</a:t>
            </a:r>
            <a:r>
              <a:rPr lang="ar-SA" sz="3200" b="1" dirty="0">
                <a:ln w="12700">
                  <a:solidFill>
                    <a:srgbClr val="04617B">
                      <a:satMod val="155000"/>
                    </a:srgbClr>
                  </a:solidFill>
                  <a:prstDash val="solid"/>
                </a:ln>
                <a:solidFill>
                  <a:srgbClr val="00B0F0"/>
                </a:solidFill>
                <a:effectLst>
                  <a:outerShdw blurRad="41275" dist="20320" dir="1800000" algn="tl" rotWithShape="0">
                    <a:srgbClr val="000000">
                      <a:alpha val="40000"/>
                    </a:srgbClr>
                  </a:outerShdw>
                </a:effectLst>
                <a:latin typeface="Simpilifed Arabic"/>
                <a:ea typeface="Simpilifed Arabic"/>
              </a:rPr>
              <a:t> </a:t>
            </a:r>
            <a:endParaRPr lang="en-US" sz="3200" b="1" dirty="0">
              <a:ln w="12700">
                <a:solidFill>
                  <a:srgbClr val="04617B">
                    <a:satMod val="155000"/>
                  </a:srgbClr>
                </a:solidFill>
                <a:prstDash val="solid"/>
              </a:ln>
              <a:solidFill>
                <a:srgbClr val="00B0F0"/>
              </a:solidFill>
              <a:effectLst>
                <a:outerShdw blurRad="41275" dist="20320" dir="1800000" algn="tl" rotWithShape="0">
                  <a:srgbClr val="000000">
                    <a:alpha val="40000"/>
                  </a:srgbClr>
                </a:outerShdw>
              </a:effectLst>
            </a:endParaRPr>
          </a:p>
        </p:txBody>
      </p:sp>
      <p:sp>
        <p:nvSpPr>
          <p:cNvPr id="3" name="Rectangle 2"/>
          <p:cNvSpPr/>
          <p:nvPr/>
        </p:nvSpPr>
        <p:spPr>
          <a:xfrm>
            <a:off x="0" y="1834056"/>
            <a:ext cx="8987076" cy="4278094"/>
          </a:xfrm>
          <a:prstGeom prst="rect">
            <a:avLst/>
          </a:prstGeom>
        </p:spPr>
        <p:txBody>
          <a:bodyPr wrap="square">
            <a:spAutoFit/>
          </a:bodyPr>
          <a:lstStyle/>
          <a:p>
            <a:pPr algn="justLow" rtl="1">
              <a:spcAft>
                <a:spcPts val="0"/>
              </a:spcAft>
            </a:pPr>
            <a:r>
              <a:rPr lang="ar-SA" sz="3200" b="1" dirty="0">
                <a:ln w="12700">
                  <a:solidFill>
                    <a:srgbClr val="04617B">
                      <a:satMod val="155000"/>
                    </a:srgbClr>
                  </a:solidFill>
                  <a:prstDash val="solid"/>
                </a:ln>
                <a:solidFill>
                  <a:srgbClr val="FF0000"/>
                </a:solidFill>
                <a:effectLst>
                  <a:outerShdw blurRad="41275" dist="20320" dir="1800000" algn="tl" rotWithShape="0">
                    <a:srgbClr val="000000">
                      <a:alpha val="40000"/>
                    </a:srgbClr>
                  </a:outerShdw>
                </a:effectLst>
                <a:latin typeface="AL-Mohanad"/>
                <a:ea typeface="Simpilifed Arabic"/>
              </a:rPr>
              <a:t>و</a:t>
            </a:r>
            <a:r>
              <a:rPr lang="ar-EG" sz="3200" b="1" dirty="0">
                <a:ln w="12700">
                  <a:solidFill>
                    <a:srgbClr val="04617B">
                      <a:satMod val="155000"/>
                    </a:srgbClr>
                  </a:solidFill>
                  <a:prstDash val="solid"/>
                </a:ln>
                <a:solidFill>
                  <a:srgbClr val="FF0000"/>
                </a:solidFill>
                <a:effectLst>
                  <a:outerShdw blurRad="41275" dist="20320" dir="1800000" algn="tl" rotWithShape="0">
                    <a:srgbClr val="000000">
                      <a:alpha val="40000"/>
                    </a:srgbClr>
                  </a:outerShdw>
                </a:effectLst>
                <a:latin typeface="AL-Mohanad"/>
                <a:ea typeface="Simpilifed Arabic"/>
              </a:rPr>
              <a:t>ي</a:t>
            </a:r>
            <a:r>
              <a:rPr lang="ar-SA" sz="3200" b="1" dirty="0">
                <a:ln w="12700">
                  <a:solidFill>
                    <a:srgbClr val="04617B">
                      <a:satMod val="155000"/>
                    </a:srgbClr>
                  </a:solidFill>
                  <a:prstDash val="solid"/>
                </a:ln>
                <a:solidFill>
                  <a:srgbClr val="FF0000"/>
                </a:solidFill>
                <a:effectLst>
                  <a:outerShdw blurRad="41275" dist="20320" dir="1800000" algn="tl" rotWithShape="0">
                    <a:srgbClr val="000000">
                      <a:alpha val="40000"/>
                    </a:srgbClr>
                  </a:outerShdw>
                </a:effectLst>
                <a:latin typeface="AL-Mohanad"/>
                <a:ea typeface="Simpilifed Arabic"/>
              </a:rPr>
              <a:t>عرف  منشي وزميله (1411هـ، ص21) الخريطة الجغرافية بأنها عبارة عن التمثيل الكارتوغرافي للمعلومات الجغرافية من حيث علاقتها بموقعها الأصلي على سطح الأرض تمثيلاً يراعي شكل الأرض الفعلي.</a:t>
            </a:r>
            <a:endParaRPr lang="en-US" sz="3200" b="1" dirty="0">
              <a:ln w="12700">
                <a:solidFill>
                  <a:srgbClr val="04617B">
                    <a:satMod val="155000"/>
                  </a:srgbClr>
                </a:solidFill>
                <a:prstDash val="solid"/>
              </a:ln>
              <a:solidFill>
                <a:srgbClr val="FF0000"/>
              </a:solidFill>
              <a:effectLst>
                <a:outerShdw blurRad="41275" dist="20320" dir="1800000" algn="tl" rotWithShape="0">
                  <a:srgbClr val="000000">
                    <a:alpha val="40000"/>
                  </a:srgbClr>
                </a:outerShdw>
              </a:effectLst>
              <a:latin typeface="AL-Mohanad"/>
              <a:ea typeface="Simpilifed Arabic"/>
            </a:endParaRPr>
          </a:p>
          <a:p>
            <a:pPr algn="justLow" rtl="1">
              <a:spcAft>
                <a:spcPts val="0"/>
              </a:spcAft>
            </a:pPr>
            <a:r>
              <a:rPr lang="ar-SA" sz="3600" b="1" dirty="0">
                <a:ln w="12700">
                  <a:solidFill>
                    <a:srgbClr val="04617B">
                      <a:satMod val="155000"/>
                    </a:srgbClr>
                  </a:solidFill>
                  <a:prstDash val="solid"/>
                </a:ln>
                <a:solidFill>
                  <a:srgbClr val="000000"/>
                </a:solidFill>
                <a:effectLst>
                  <a:outerShdw blurRad="41275" dist="20320" dir="1800000" algn="tl" rotWithShape="0">
                    <a:srgbClr val="000000">
                      <a:alpha val="40000"/>
                    </a:srgbClr>
                  </a:outerShdw>
                </a:effectLst>
                <a:latin typeface="AL-Mohanad"/>
                <a:ea typeface="Simpilifed Arabic"/>
              </a:rPr>
              <a:t>ويعرف السعيد وزميله (1412هـ، ص4) الخريطة الجغرافية بأنها عبارة عن صورة مصغرة لظاهرة أو أكثر</a:t>
            </a:r>
            <a:r>
              <a:rPr lang="ar-EG" sz="3600" b="1" dirty="0">
                <a:ln w="12700">
                  <a:solidFill>
                    <a:srgbClr val="04617B">
                      <a:satMod val="155000"/>
                    </a:srgbClr>
                  </a:solidFill>
                  <a:prstDash val="solid"/>
                </a:ln>
                <a:solidFill>
                  <a:srgbClr val="000000"/>
                </a:solidFill>
                <a:effectLst>
                  <a:outerShdw blurRad="41275" dist="20320" dir="1800000" algn="tl" rotWithShape="0">
                    <a:srgbClr val="000000">
                      <a:alpha val="40000"/>
                    </a:srgbClr>
                  </a:outerShdw>
                </a:effectLst>
                <a:latin typeface="AL-Mohanad"/>
                <a:ea typeface="Simpilifed Arabic"/>
              </a:rPr>
              <a:t> </a:t>
            </a:r>
            <a:r>
              <a:rPr lang="ar-SA" sz="3600" b="1" dirty="0">
                <a:ln w="12700">
                  <a:solidFill>
                    <a:srgbClr val="04617B">
                      <a:satMod val="155000"/>
                    </a:srgbClr>
                  </a:solidFill>
                  <a:prstDash val="solid"/>
                </a:ln>
                <a:solidFill>
                  <a:srgbClr val="000000"/>
                </a:solidFill>
                <a:effectLst>
                  <a:outerShdw blurRad="41275" dist="20320" dir="1800000" algn="tl" rotWithShape="0">
                    <a:srgbClr val="000000">
                      <a:alpha val="40000"/>
                    </a:srgbClr>
                  </a:outerShdw>
                </a:effectLst>
                <a:latin typeface="AL-Mohanad"/>
                <a:ea typeface="Simpilifed Arabic"/>
              </a:rPr>
              <a:t>من ظواهر سطح الأرض الكروي ممثلة على لوحة مستوية بمقياس رسم معين</a:t>
            </a:r>
            <a:r>
              <a:rPr lang="ar-SA" sz="3600" b="1" dirty="0" smtClean="0">
                <a:ln w="12700">
                  <a:solidFill>
                    <a:srgbClr val="04617B">
                      <a:satMod val="155000"/>
                    </a:srgbClr>
                  </a:solidFill>
                  <a:prstDash val="solid"/>
                </a:ln>
                <a:solidFill>
                  <a:srgbClr val="000000"/>
                </a:solidFill>
                <a:effectLst>
                  <a:outerShdw blurRad="41275" dist="20320" dir="1800000" algn="tl" rotWithShape="0">
                    <a:srgbClr val="000000">
                      <a:alpha val="40000"/>
                    </a:srgbClr>
                  </a:outerShdw>
                </a:effectLst>
                <a:latin typeface="AL-Mohanad"/>
                <a:ea typeface="Simpilifed Arabic"/>
              </a:rPr>
              <a:t>.</a:t>
            </a:r>
            <a:endParaRPr lang="en-US" sz="3600" b="1" dirty="0">
              <a:ln w="12700">
                <a:solidFill>
                  <a:srgbClr val="04617B">
                    <a:satMod val="155000"/>
                  </a:srgbClr>
                </a:solidFill>
                <a:prstDash val="solid"/>
              </a:ln>
              <a:solidFill>
                <a:srgbClr val="000000"/>
              </a:solidFill>
              <a:effectLst>
                <a:outerShdw blurRad="41275" dist="20320" dir="1800000" algn="tl" rotWithShape="0">
                  <a:srgbClr val="000000">
                    <a:alpha val="40000"/>
                  </a:srgbClr>
                </a:outerShdw>
              </a:effectLst>
              <a:latin typeface="AL-Mohanad"/>
              <a:ea typeface="Simpilifed Arabic"/>
            </a:endParaRPr>
          </a:p>
        </p:txBody>
      </p:sp>
    </p:spTree>
    <p:extLst>
      <p:ext uri="{BB962C8B-B14F-4D97-AF65-F5344CB8AC3E}">
        <p14:creationId xmlns:p14="http://schemas.microsoft.com/office/powerpoint/2010/main" val="955038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5DB813-F4DC-40DE-AA4D-E6A0C6ECCD7A}" type="datetime1">
              <a:rPr lang="en-US" smtClean="0"/>
              <a:t>3/25/2020</a:t>
            </a:fld>
            <a:endParaRPr lang="en-US"/>
          </a:p>
        </p:txBody>
      </p:sp>
      <p:sp>
        <p:nvSpPr>
          <p:cNvPr id="5" name="Slide Number Placeholder 4"/>
          <p:cNvSpPr>
            <a:spLocks noGrp="1"/>
          </p:cNvSpPr>
          <p:nvPr>
            <p:ph type="sldNum" sz="quarter" idx="12"/>
          </p:nvPr>
        </p:nvSpPr>
        <p:spPr/>
        <p:txBody>
          <a:bodyPr/>
          <a:lstStyle/>
          <a:p>
            <a:fld id="{07849DC4-3C4D-4042-8913-5C4E54747DE9}" type="slidenum">
              <a:rPr lang="en-US" smtClean="0"/>
              <a:pPr/>
              <a:t>7</a:t>
            </a:fld>
            <a:endParaRPr lang="en-US"/>
          </a:p>
        </p:txBody>
      </p:sp>
      <p:sp>
        <p:nvSpPr>
          <p:cNvPr id="10" name="Rectangle 9"/>
          <p:cNvSpPr/>
          <p:nvPr/>
        </p:nvSpPr>
        <p:spPr>
          <a:xfrm>
            <a:off x="120552" y="188640"/>
            <a:ext cx="8892480" cy="6613029"/>
          </a:xfrm>
          <a:prstGeom prst="rect">
            <a:avLst/>
          </a:prstGeom>
        </p:spPr>
        <p:txBody>
          <a:bodyPr wrap="square">
            <a:spAutoFit/>
          </a:bodyPr>
          <a:lstStyle/>
          <a:p>
            <a:pPr algn="just" rtl="1">
              <a:lnSpc>
                <a:spcPct val="107000"/>
              </a:lnSpc>
            </a:pPr>
            <a:r>
              <a:rPr lang="ar-SA" sz="3600" u="sng" dirty="0"/>
              <a:t>أولاً ـ تطور علم الخرائط : </a:t>
            </a:r>
            <a:endParaRPr lang="en-US" sz="3600" dirty="0"/>
          </a:p>
          <a:p>
            <a:pPr algn="just" rtl="1">
              <a:lnSpc>
                <a:spcPct val="107000"/>
              </a:lnSpc>
              <a:spcAft>
                <a:spcPts val="0"/>
              </a:spcAft>
            </a:pPr>
            <a:r>
              <a:rPr lang="ar-SA" sz="3600" b="1" dirty="0" smtClean="0">
                <a:solidFill>
                  <a:srgbClr val="002060"/>
                </a:solidFill>
                <a:latin typeface="Calibri" panose="020F0502020204030204" pitchFamily="34" charset="0"/>
                <a:ea typeface="Times New Roman" panose="02020603050405020304" pitchFamily="18" charset="0"/>
                <a:cs typeface="Traditional Arabic" panose="02020603050405020304" pitchFamily="18" charset="-78"/>
              </a:rPr>
              <a:t>شهد </a:t>
            </a:r>
            <a:r>
              <a:rPr lang="ar-SA" sz="3600" b="1" dirty="0">
                <a:solidFill>
                  <a:srgbClr val="002060"/>
                </a:solidFill>
                <a:latin typeface="Calibri" panose="020F0502020204030204" pitchFamily="34" charset="0"/>
                <a:ea typeface="Times New Roman" panose="02020603050405020304" pitchFamily="18" charset="0"/>
                <a:cs typeface="Traditional Arabic" panose="02020603050405020304" pitchFamily="18" charset="-78"/>
              </a:rPr>
              <a:t>علم الخرائط تطورا سريعا خلال القرن العشرين، و ذلك نتيجة عوامل </a:t>
            </a:r>
            <a:r>
              <a:rPr lang="ar-SA" sz="3600" b="1" dirty="0">
                <a:solidFill>
                  <a:srgbClr val="FF0000"/>
                </a:solidFill>
                <a:latin typeface="Calibri" panose="020F0502020204030204" pitchFamily="34" charset="0"/>
                <a:ea typeface="Times New Roman" panose="02020603050405020304" pitchFamily="18" charset="0"/>
                <a:cs typeface="Traditional Arabic" panose="02020603050405020304" pitchFamily="18" charset="-78"/>
              </a:rPr>
              <a:t>عديدة منها قيام الحربين العالميتين و </a:t>
            </a:r>
            <a:r>
              <a:rPr lang="ar-SA" sz="3600" b="1" dirty="0">
                <a:solidFill>
                  <a:srgbClr val="002060"/>
                </a:solidFill>
                <a:latin typeface="Calibri" panose="020F0502020204030204" pitchFamily="34" charset="0"/>
                <a:ea typeface="Times New Roman" panose="02020603050405020304" pitchFamily="18" charset="0"/>
                <a:cs typeface="Traditional Arabic" panose="02020603050405020304" pitchFamily="18" charset="-78"/>
              </a:rPr>
              <a:t>تقدم العلوم الطبيعية و الاجتماعية التي تعني </a:t>
            </a:r>
            <a:r>
              <a:rPr lang="ar-SA" sz="3600" b="1" dirty="0">
                <a:solidFill>
                  <a:srgbClr val="FF0000"/>
                </a:solidFill>
                <a:latin typeface="Calibri" panose="020F0502020204030204" pitchFamily="34" charset="0"/>
                <a:ea typeface="Times New Roman" panose="02020603050405020304" pitchFamily="18" charset="0"/>
                <a:cs typeface="Traditional Arabic" panose="02020603050405020304" pitchFamily="18" charset="-78"/>
              </a:rPr>
              <a:t>بالظاهرات المختلفة و بأنماط توزيعها على سطح </a:t>
            </a:r>
            <a:r>
              <a:rPr lang="ar-SA" sz="3600" b="1" dirty="0">
                <a:solidFill>
                  <a:srgbClr val="002060"/>
                </a:solidFill>
                <a:latin typeface="Calibri" panose="020F0502020204030204" pitchFamily="34" charset="0"/>
                <a:ea typeface="Times New Roman" panose="02020603050405020304" pitchFamily="18" charset="0"/>
                <a:cs typeface="Traditional Arabic" panose="02020603050405020304" pitchFamily="18" charset="-78"/>
              </a:rPr>
              <a:t>الأرض ، مثل علوم الجيولوجيا و البحار و التربة و المناخ و الجغرافيا و الاقتصاد و السكان و السياسة و غيرها. فقد تطلبت العمليات الحربية ، و كذلك العلوم المختلفة تنوعا عظيما في استعمال الخرائط الدقيقة؛ الأمر الذي حث على تغيير أساليب الخرائط نفسها و تطوير الطرق الفنية في رسمها مثل انتشار طرق التصوير الجوي في العمليات المساحية، و تطور أساليب طباعة و نشر الخرائط، و كذلك تطور الأدوات و الأساليب الفنية المستخدمة سواء في عمليات المساحة أو الرسم.</a:t>
            </a:r>
            <a:endParaRPr lang="en-US"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5DB813-F4DC-40DE-AA4D-E6A0C6ECCD7A}" type="datetime1">
              <a:rPr lang="en-US" smtClean="0"/>
              <a:t>3/25/2020</a:t>
            </a:fld>
            <a:endParaRPr lang="en-US"/>
          </a:p>
        </p:txBody>
      </p:sp>
      <p:sp>
        <p:nvSpPr>
          <p:cNvPr id="5" name="Slide Number Placeholder 4"/>
          <p:cNvSpPr>
            <a:spLocks noGrp="1"/>
          </p:cNvSpPr>
          <p:nvPr>
            <p:ph type="sldNum" sz="quarter" idx="12"/>
          </p:nvPr>
        </p:nvSpPr>
        <p:spPr/>
        <p:txBody>
          <a:bodyPr/>
          <a:lstStyle/>
          <a:p>
            <a:fld id="{07849DC4-3C4D-4042-8913-5C4E54747DE9}" type="slidenum">
              <a:rPr lang="en-US" smtClean="0"/>
              <a:pPr/>
              <a:t>8</a:t>
            </a:fld>
            <a:endParaRPr lang="en-US"/>
          </a:p>
        </p:txBody>
      </p:sp>
      <p:sp>
        <p:nvSpPr>
          <p:cNvPr id="2" name="Rectangle 1"/>
          <p:cNvSpPr/>
          <p:nvPr/>
        </p:nvSpPr>
        <p:spPr>
          <a:xfrm>
            <a:off x="179512" y="387199"/>
            <a:ext cx="8833520" cy="5361468"/>
          </a:xfrm>
          <a:prstGeom prst="rect">
            <a:avLst/>
          </a:prstGeom>
        </p:spPr>
        <p:txBody>
          <a:bodyPr wrap="square">
            <a:spAutoFit/>
          </a:bodyPr>
          <a:lstStyle/>
          <a:p>
            <a:pPr algn="just" rtl="1">
              <a:lnSpc>
                <a:spcPct val="107000"/>
              </a:lnSpc>
              <a:spcAft>
                <a:spcPts val="0"/>
              </a:spcAft>
            </a:pPr>
            <a:r>
              <a:rPr lang="ar-SA" sz="4000" b="1" dirty="0">
                <a:solidFill>
                  <a:schemeClr val="accent1">
                    <a:lumMod val="50000"/>
                  </a:schemeClr>
                </a:solidFill>
                <a:latin typeface="Calibri" panose="020F0502020204030204" pitchFamily="34" charset="0"/>
                <a:ea typeface="Times New Roman" panose="02020603050405020304" pitchFamily="18" charset="0"/>
                <a:cs typeface="Traditional Arabic" panose="02020603050405020304" pitchFamily="18" charset="-78"/>
              </a:rPr>
              <a:t>مع هذا التقدم العظيم تفرع علم الخرائط إلى فروع و تخصصات مختلفة؛ أهمها الفروع التي تتخصص في </a:t>
            </a:r>
            <a:r>
              <a:rPr lang="ar-SA" sz="4000" b="1" dirty="0">
                <a:solidFill>
                  <a:srgbClr val="0000FF"/>
                </a:solidFill>
                <a:latin typeface="Calibri" panose="020F0502020204030204" pitchFamily="34" charset="0"/>
                <a:ea typeface="Times New Roman" panose="02020603050405020304" pitchFamily="18" charset="0"/>
                <a:cs typeface="Traditional Arabic" panose="02020603050405020304" pitchFamily="18" charset="-78"/>
              </a:rPr>
              <a:t>عمليات المساحة و إنشاء الخرائط الطبوغرافية و البحرية و الخرائط العسكرية بصفة عامة ، و هذه يقوم بها علماء </a:t>
            </a:r>
            <a:r>
              <a:rPr lang="ar-SA" sz="4000" b="1" dirty="0" smtClean="0">
                <a:solidFill>
                  <a:srgbClr val="0000FF"/>
                </a:solidFill>
                <a:latin typeface="Calibri" panose="020F0502020204030204" pitchFamily="34" charset="0"/>
                <a:ea typeface="Times New Roman" panose="02020603050405020304" pitchFamily="18" charset="0"/>
                <a:cs typeface="Traditional Arabic" panose="02020603050405020304" pitchFamily="18" charset="-78"/>
              </a:rPr>
              <a:t>خرائط(كارتو</a:t>
            </a:r>
            <a:r>
              <a:rPr lang="ar-EG" sz="4000" b="1" dirty="0" smtClean="0">
                <a:solidFill>
                  <a:srgbClr val="0000FF"/>
                </a:solidFill>
                <a:latin typeface="Calibri" panose="020F0502020204030204" pitchFamily="34" charset="0"/>
                <a:ea typeface="Times New Roman" panose="02020603050405020304" pitchFamily="18" charset="0"/>
                <a:cs typeface="Traditional Arabic" panose="02020603050405020304" pitchFamily="18" charset="-78"/>
              </a:rPr>
              <a:t>ج</a:t>
            </a:r>
            <a:r>
              <a:rPr lang="ar-SA" sz="4000" b="1" dirty="0" smtClean="0">
                <a:solidFill>
                  <a:srgbClr val="0000FF"/>
                </a:solidFill>
                <a:latin typeface="Calibri" panose="020F0502020204030204" pitchFamily="34" charset="0"/>
                <a:ea typeface="Times New Roman" panose="02020603050405020304" pitchFamily="18" charset="0"/>
                <a:cs typeface="Traditional Arabic" panose="02020603050405020304" pitchFamily="18" charset="-78"/>
              </a:rPr>
              <a:t>رافيون</a:t>
            </a:r>
            <a:r>
              <a:rPr lang="ar-SA" sz="4000" b="1" dirty="0">
                <a:solidFill>
                  <a:srgbClr val="0000FF"/>
                </a:solidFill>
                <a:latin typeface="Calibri" panose="020F0502020204030204" pitchFamily="34" charset="0"/>
                <a:ea typeface="Times New Roman" panose="02020603050405020304" pitchFamily="18" charset="0"/>
                <a:cs typeface="Traditional Arabic" panose="02020603050405020304" pitchFamily="18" charset="-78"/>
              </a:rPr>
              <a:t>) يعملون في أقسام </a:t>
            </a:r>
            <a:r>
              <a:rPr lang="ar-SA" sz="4000" b="1" dirty="0">
                <a:solidFill>
                  <a:schemeClr val="accent1">
                    <a:lumMod val="50000"/>
                  </a:schemeClr>
                </a:solidFill>
                <a:latin typeface="Calibri" panose="020F0502020204030204" pitchFamily="34" charset="0"/>
                <a:ea typeface="Times New Roman" panose="02020603050405020304" pitchFamily="18" charset="0"/>
                <a:cs typeface="Traditional Arabic" panose="02020603050405020304" pitchFamily="18" charset="-78"/>
              </a:rPr>
              <a:t>المساحة سواء كانت تابعة لمصلح مدنية أو عسكرية في الدول المختلفة. و هناك أيضا علماء خرائط يتخصصون في أنواع مختلفة من الخرائط الخاصة (أو الخرائط الموضوعية) التي تصمم لتمثيل خصائص توزيع ظاهرة أو ظاهرات معينة في منطقة من </a:t>
            </a:r>
            <a:r>
              <a:rPr lang="ar-SA" sz="4000" b="1" dirty="0" smtClean="0">
                <a:solidFill>
                  <a:schemeClr val="accent1">
                    <a:lumMod val="50000"/>
                  </a:schemeClr>
                </a:solidFill>
                <a:latin typeface="Calibri" panose="020F0502020204030204" pitchFamily="34" charset="0"/>
                <a:ea typeface="Times New Roman" panose="02020603050405020304" pitchFamily="18" charset="0"/>
                <a:cs typeface="Traditional Arabic" panose="02020603050405020304" pitchFamily="18" charset="-78"/>
              </a:rPr>
              <a:t>المناطق </a:t>
            </a:r>
            <a:r>
              <a:rPr lang="ar-SA" sz="4000" b="1" dirty="0" smtClean="0">
                <a:solidFill>
                  <a:srgbClr val="CC0066"/>
                </a:solidFill>
                <a:latin typeface="Calibri" panose="020F0502020204030204" pitchFamily="34" charset="0"/>
                <a:ea typeface="Times New Roman" panose="02020603050405020304" pitchFamily="18" charset="0"/>
                <a:cs typeface="Traditional Arabic" panose="02020603050405020304" pitchFamily="18"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97117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5DB813-F4DC-40DE-AA4D-E6A0C6ECCD7A}" type="datetime1">
              <a:rPr lang="en-US" smtClean="0"/>
              <a:t>3/25/2020</a:t>
            </a:fld>
            <a:endParaRPr lang="en-US"/>
          </a:p>
        </p:txBody>
      </p:sp>
      <p:sp>
        <p:nvSpPr>
          <p:cNvPr id="5" name="Slide Number Placeholder 4"/>
          <p:cNvSpPr>
            <a:spLocks noGrp="1"/>
          </p:cNvSpPr>
          <p:nvPr>
            <p:ph type="sldNum" sz="quarter" idx="12"/>
          </p:nvPr>
        </p:nvSpPr>
        <p:spPr/>
        <p:txBody>
          <a:bodyPr/>
          <a:lstStyle/>
          <a:p>
            <a:fld id="{07849DC4-3C4D-4042-8913-5C4E54747DE9}" type="slidenum">
              <a:rPr lang="en-US" smtClean="0"/>
              <a:pPr/>
              <a:t>9</a:t>
            </a:fld>
            <a:endParaRPr lang="en-US"/>
          </a:p>
        </p:txBody>
      </p:sp>
      <p:sp>
        <p:nvSpPr>
          <p:cNvPr id="2" name="Rectangle 1"/>
          <p:cNvSpPr/>
          <p:nvPr/>
        </p:nvSpPr>
        <p:spPr>
          <a:xfrm>
            <a:off x="144554" y="476672"/>
            <a:ext cx="8833520" cy="5888279"/>
          </a:xfrm>
          <a:prstGeom prst="rect">
            <a:avLst/>
          </a:prstGeom>
        </p:spPr>
        <p:txBody>
          <a:bodyPr wrap="square">
            <a:spAutoFit/>
          </a:bodyPr>
          <a:lstStyle/>
          <a:p>
            <a:pPr algn="just" rtl="1">
              <a:lnSpc>
                <a:spcPct val="107000"/>
              </a:lnSpc>
              <a:spcAft>
                <a:spcPts val="0"/>
              </a:spcAft>
            </a:pPr>
            <a:r>
              <a:rPr lang="ar-SA" sz="4400" b="1" dirty="0" smtClean="0">
                <a:solidFill>
                  <a:srgbClr val="0000FF"/>
                </a:solidFill>
                <a:latin typeface="Calibri" panose="020F0502020204030204" pitchFamily="34" charset="0"/>
                <a:ea typeface="Times New Roman" panose="02020603050405020304" pitchFamily="18" charset="0"/>
                <a:cs typeface="Traditional Arabic" panose="02020603050405020304" pitchFamily="18" charset="-78"/>
              </a:rPr>
              <a:t>مثل خرائط </a:t>
            </a:r>
            <a:r>
              <a:rPr lang="ar-SA" sz="4400" b="1" dirty="0" smtClean="0">
                <a:solidFill>
                  <a:srgbClr val="FF0000"/>
                </a:solidFill>
                <a:latin typeface="Calibri" panose="020F0502020204030204" pitchFamily="34" charset="0"/>
                <a:ea typeface="Times New Roman" panose="02020603050405020304" pitchFamily="18" charset="0"/>
                <a:cs typeface="Traditional Arabic" panose="02020603050405020304" pitchFamily="18" charset="-78"/>
              </a:rPr>
              <a:t>استخدام الأرض أو خرائط المناخ أو خرائط الظاهرات الاقتصادية و السكانية و العمرانية بكل أنواعها، و هذه كلها خرائط </a:t>
            </a:r>
            <a:r>
              <a:rPr lang="ar-SA" sz="4400" b="1" dirty="0" smtClean="0">
                <a:solidFill>
                  <a:srgbClr val="0000FF"/>
                </a:solidFill>
                <a:latin typeface="Calibri" panose="020F0502020204030204" pitchFamily="34" charset="0"/>
                <a:ea typeface="Times New Roman" panose="02020603050405020304" pitchFamily="18" charset="0"/>
                <a:cs typeface="Traditional Arabic" panose="02020603050405020304" pitchFamily="18" charset="-78"/>
              </a:rPr>
              <a:t>مفيدة في تحليل مشكلات و إمكانات المناطق المختلفة.و يهتم بهذا النوع من الخرائط مختلف </a:t>
            </a:r>
            <a:r>
              <a:rPr lang="ar-SA" sz="4400" b="1" dirty="0" smtClean="0">
                <a:solidFill>
                  <a:srgbClr val="FF0000"/>
                </a:solidFill>
                <a:latin typeface="Calibri" panose="020F0502020204030204" pitchFamily="34" charset="0"/>
                <a:ea typeface="Times New Roman" panose="02020603050405020304" pitchFamily="18" charset="0"/>
                <a:cs typeface="Traditional Arabic" panose="02020603050405020304" pitchFamily="18" charset="-78"/>
              </a:rPr>
              <a:t>الدارسين في العلوم الطبيعية و الاجتماعية</a:t>
            </a:r>
            <a:r>
              <a:rPr lang="ar-SA" sz="4400" b="1" dirty="0" smtClean="0">
                <a:solidFill>
                  <a:srgbClr val="0000FF"/>
                </a:solidFill>
                <a:latin typeface="Calibri" panose="020F0502020204030204" pitchFamily="34" charset="0"/>
                <a:ea typeface="Times New Roman" panose="02020603050405020304" pitchFamily="18" charset="0"/>
                <a:cs typeface="Traditional Arabic" panose="02020603050405020304" pitchFamily="18" charset="-78"/>
              </a:rPr>
              <a:t>، و منهم الجغرافيون بالطبع. فالدارسون في مثل هذه العلوم يتناولون الخرائط الأساسية (مثل الخرائط الطبوغرافية ) و يضيفون عليها علاقات جديدة و بيانات خاصة </a:t>
            </a:r>
            <a:r>
              <a:rPr lang="ar-SA" sz="4400" b="1" dirty="0" smtClean="0">
                <a:solidFill>
                  <a:srgbClr val="CC0066"/>
                </a:solidFill>
                <a:latin typeface="Calibri" panose="020F0502020204030204" pitchFamily="34" charset="0"/>
                <a:ea typeface="Times New Roman" panose="02020603050405020304" pitchFamily="18" charset="0"/>
                <a:cs typeface="Traditional Arabic" panose="02020603050405020304" pitchFamily="18" charset="-78"/>
              </a:rPr>
              <a:t> </a:t>
            </a:r>
            <a:r>
              <a:rPr lang="ar-SA" sz="3600" b="1" dirty="0" smtClean="0">
                <a:solidFill>
                  <a:srgbClr val="CC0066"/>
                </a:solidFill>
                <a:latin typeface="Calibri" panose="020F0502020204030204" pitchFamily="34" charset="0"/>
                <a:ea typeface="Times New Roman" panose="02020603050405020304" pitchFamily="18" charset="0"/>
                <a:cs typeface="Traditional Arabic" panose="02020603050405020304" pitchFamily="18" charset="-78"/>
              </a:rPr>
              <a:t> </a:t>
            </a:r>
            <a:r>
              <a:rPr lang="ar-SA" sz="2800" b="1" dirty="0" smtClean="0">
                <a:solidFill>
                  <a:srgbClr val="CC0066"/>
                </a:solidFill>
                <a:latin typeface="Calibri" panose="020F0502020204030204" pitchFamily="34" charset="0"/>
                <a:ea typeface="Times New Roman" panose="02020603050405020304" pitchFamily="18" charset="0"/>
                <a:cs typeface="Traditional Arabic" panose="02020603050405020304" pitchFamily="18"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94237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Custom 2">
      <a:dk1>
        <a:srgbClr val="FF0000"/>
      </a:dk1>
      <a:lt1>
        <a:sysClr val="window" lastClr="FFFFFF"/>
      </a:lt1>
      <a:dk2>
        <a:srgbClr val="04617B"/>
      </a:dk2>
      <a:lt2>
        <a:srgbClr val="DBF5F9"/>
      </a:lt2>
      <a:accent1>
        <a:srgbClr val="FF0000"/>
      </a:accent1>
      <a:accent2>
        <a:srgbClr val="FFFF00"/>
      </a:accent2>
      <a:accent3>
        <a:srgbClr val="002060"/>
      </a:accent3>
      <a:accent4>
        <a:srgbClr val="00B050"/>
      </a:accent4>
      <a:accent5>
        <a:srgbClr val="C00000"/>
      </a:accent5>
      <a:accent6>
        <a:srgbClr val="FFC000"/>
      </a:accent6>
      <a:hlink>
        <a:srgbClr val="E2D700"/>
      </a:hlink>
      <a:folHlink>
        <a:srgbClr val="20C8F7"/>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938</TotalTime>
  <Words>462</Words>
  <Application>Microsoft Office PowerPoint</Application>
  <PresentationFormat>On-screen Show (4:3)</PresentationFormat>
  <Paragraphs>54</Paragraphs>
  <Slides>10</Slides>
  <Notes>7</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10</vt:i4>
      </vt:variant>
    </vt:vector>
  </HeadingPairs>
  <TitlesOfParts>
    <vt:vector size="24" baseType="lpstr">
      <vt:lpstr>AL-Mohanad</vt:lpstr>
      <vt:lpstr>Al-Mothnna</vt:lpstr>
      <vt:lpstr>Andalus</vt:lpstr>
      <vt:lpstr>Arial</vt:lpstr>
      <vt:lpstr>AXtTania</vt:lpstr>
      <vt:lpstr>Calibri</vt:lpstr>
      <vt:lpstr>Lucida Sans Unicode</vt:lpstr>
      <vt:lpstr>Simpilifed Arabic</vt:lpstr>
      <vt:lpstr>Times New Roman</vt:lpstr>
      <vt:lpstr>Traditional Arabic</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Windows User</cp:lastModifiedBy>
  <cp:revision>245</cp:revision>
  <dcterms:created xsi:type="dcterms:W3CDTF">2013-09-26T05:11:47Z</dcterms:created>
  <dcterms:modified xsi:type="dcterms:W3CDTF">2020-03-25T17:34:58Z</dcterms:modified>
</cp:coreProperties>
</file>