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58" r:id="rId3"/>
    <p:sldId id="359" r:id="rId4"/>
    <p:sldId id="360" r:id="rId5"/>
    <p:sldId id="363" r:id="rId6"/>
    <p:sldId id="367" r:id="rId7"/>
    <p:sldId id="279" r:id="rId8"/>
    <p:sldId id="364" r:id="rId9"/>
    <p:sldId id="365" r:id="rId10"/>
    <p:sldId id="362" r:id="rId11"/>
    <p:sldId id="369" r:id="rId12"/>
    <p:sldId id="379" r:id="rId13"/>
    <p:sldId id="371" r:id="rId14"/>
    <p:sldId id="389" r:id="rId15"/>
    <p:sldId id="282" r:id="rId16"/>
    <p:sldId id="390" r:id="rId17"/>
    <p:sldId id="391" r:id="rId18"/>
    <p:sldId id="393" r:id="rId19"/>
    <p:sldId id="392" r:id="rId20"/>
    <p:sldId id="380" r:id="rId21"/>
    <p:sldId id="394" r:id="rId22"/>
    <p:sldId id="395" r:id="rId23"/>
    <p:sldId id="388" r:id="rId24"/>
    <p:sldId id="397" r:id="rId25"/>
    <p:sldId id="396" r:id="rId26"/>
    <p:sldId id="32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99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4955F8-6DF9-4FD8-8914-3F4F25D55FC9}" type="datetimeFigureOut">
              <a:rPr lang="en-US" smtClean="0"/>
              <a:pPr/>
              <a:t>2/24/2019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B2CC7-A374-406B-A284-A11C34A10030}" type="slidenum">
              <a:rPr lang="en-US" smtClean="0"/>
              <a:pPr/>
              <a:t>‹#›</a:t>
            </a:fld>
            <a:endParaRPr lang="en-US"/>
          </a:p>
        </p:txBody>
      </p:sp>
    </p:spTree>
    <p:extLst>
      <p:ext uri="{BB962C8B-B14F-4D97-AF65-F5344CB8AC3E}">
        <p14:creationId xmlns:p14="http://schemas.microsoft.com/office/powerpoint/2010/main" val="362892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DCD15D77-32FE-4F27-AB52-876899868A33}" type="slidenum">
              <a:rPr lang="ar-EG" smtClean="0"/>
              <a:t>3</a:t>
            </a:fld>
            <a:endParaRPr lang="ar-EG"/>
          </a:p>
        </p:txBody>
      </p:sp>
    </p:spTree>
    <p:extLst>
      <p:ext uri="{BB962C8B-B14F-4D97-AF65-F5344CB8AC3E}">
        <p14:creationId xmlns:p14="http://schemas.microsoft.com/office/powerpoint/2010/main" val="3554028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5C6CB-05AD-49B8-9E8F-AE84C9C03175}" type="slidenum">
              <a:rPr lang="ar-SA"/>
              <a:pPr/>
              <a:t>20</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159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5C6CB-05AD-49B8-9E8F-AE84C9C03175}" type="slidenum">
              <a:rPr lang="ar-SA"/>
              <a:pPr/>
              <a:t>21</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8431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5C6CB-05AD-49B8-9E8F-AE84C9C03175}" type="slidenum">
              <a:rPr lang="ar-SA">
                <a:solidFill>
                  <a:prstClr val="black"/>
                </a:solidFill>
              </a:rPr>
              <a:pPr/>
              <a:t>22</a:t>
            </a:fld>
            <a:endParaRPr lang="en-US">
              <a:solidFill>
                <a:prstClr val="black"/>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2180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90AD4-3BAF-4A66-8DB3-66291DBE6B54}" type="slidenum">
              <a:rPr lang="ar-SA"/>
              <a:pPr/>
              <a:t>23</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3878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90AD4-3BAF-4A66-8DB3-66291DBE6B54}" type="slidenum">
              <a:rPr lang="ar-SA"/>
              <a:pPr/>
              <a:t>24</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9241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90AD4-3BAF-4A66-8DB3-66291DBE6B54}" type="slidenum">
              <a:rPr lang="ar-SA"/>
              <a:pPr/>
              <a:t>25</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210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B2CC7-A374-406B-A284-A11C34A10030}" type="slidenum">
              <a:rPr lang="en-US" smtClean="0"/>
              <a:pPr/>
              <a:t>5</a:t>
            </a:fld>
            <a:endParaRPr lang="en-US"/>
          </a:p>
        </p:txBody>
      </p:sp>
    </p:spTree>
    <p:extLst>
      <p:ext uri="{BB962C8B-B14F-4D97-AF65-F5344CB8AC3E}">
        <p14:creationId xmlns:p14="http://schemas.microsoft.com/office/powerpoint/2010/main" val="95966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B2CC7-A374-406B-A284-A11C34A10030}" type="slidenum">
              <a:rPr lang="en-US" smtClean="0"/>
              <a:pPr/>
              <a:t>6</a:t>
            </a:fld>
            <a:endParaRPr lang="en-US"/>
          </a:p>
        </p:txBody>
      </p:sp>
    </p:spTree>
    <p:extLst>
      <p:ext uri="{BB962C8B-B14F-4D97-AF65-F5344CB8AC3E}">
        <p14:creationId xmlns:p14="http://schemas.microsoft.com/office/powerpoint/2010/main" val="47870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B2CC7-A374-406B-A284-A11C34A10030}" type="slidenum">
              <a:rPr lang="en-US" smtClean="0"/>
              <a:pPr/>
              <a:t>7</a:t>
            </a:fld>
            <a:endParaRPr lang="en-US"/>
          </a:p>
        </p:txBody>
      </p:sp>
    </p:spTree>
    <p:extLst>
      <p:ext uri="{BB962C8B-B14F-4D97-AF65-F5344CB8AC3E}">
        <p14:creationId xmlns:p14="http://schemas.microsoft.com/office/powerpoint/2010/main" val="69015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B2CC7-A374-406B-A284-A11C34A10030}" type="slidenum">
              <a:rPr lang="en-US" smtClean="0"/>
              <a:pPr/>
              <a:t>8</a:t>
            </a:fld>
            <a:endParaRPr lang="en-US"/>
          </a:p>
        </p:txBody>
      </p:sp>
    </p:spTree>
    <p:extLst>
      <p:ext uri="{BB962C8B-B14F-4D97-AF65-F5344CB8AC3E}">
        <p14:creationId xmlns:p14="http://schemas.microsoft.com/office/powerpoint/2010/main" val="1301672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B2CC7-A374-406B-A284-A11C34A10030}" type="slidenum">
              <a:rPr lang="en-US" smtClean="0"/>
              <a:pPr/>
              <a:t>9</a:t>
            </a:fld>
            <a:endParaRPr lang="en-US"/>
          </a:p>
        </p:txBody>
      </p:sp>
    </p:spTree>
    <p:extLst>
      <p:ext uri="{BB962C8B-B14F-4D97-AF65-F5344CB8AC3E}">
        <p14:creationId xmlns:p14="http://schemas.microsoft.com/office/powerpoint/2010/main" val="220753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B2CC7-A374-406B-A284-A11C34A1003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1600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B2CC7-A374-406B-A284-A11C34A1003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87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D1095-DB7D-46F4-B344-9362A3D08094}" type="slidenum">
              <a:rPr lang="ar-SA"/>
              <a:pPr/>
              <a:t>12</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326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EC9440B-7A17-40C7-AD03-D2466DC60B0F}" type="datetime1">
              <a:rPr lang="en-US" smtClean="0"/>
              <a:t>2/24/2019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Prof.Azza Abdallah</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7849DC4-3C4D-4042-8913-5C4E54747D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AB804F-7F6A-4441-A852-F4A08DDB5127}" type="datetime1">
              <a:rPr lang="en-US" smtClean="0"/>
              <a:t>2/24/2019</a:t>
            </a:fld>
            <a:endParaRPr lang="en-US"/>
          </a:p>
        </p:txBody>
      </p:sp>
      <p:sp>
        <p:nvSpPr>
          <p:cNvPr id="5" name="Footer Placeholder 4"/>
          <p:cNvSpPr>
            <a:spLocks noGrp="1"/>
          </p:cNvSpPr>
          <p:nvPr>
            <p:ph type="ftr" sz="quarter" idx="11"/>
          </p:nvPr>
        </p:nvSpPr>
        <p:spPr/>
        <p:txBody>
          <a:bodyPr/>
          <a:lstStyle>
            <a:extLst/>
          </a:lstStyle>
          <a:p>
            <a:r>
              <a:rPr lang="en-US" smtClean="0"/>
              <a:t>Prof.Azza Abdallah</a:t>
            </a:r>
            <a:endParaRPr lang="en-US"/>
          </a:p>
        </p:txBody>
      </p:sp>
      <p:sp>
        <p:nvSpPr>
          <p:cNvPr id="6" name="Slide Number Placeholder 5"/>
          <p:cNvSpPr>
            <a:spLocks noGrp="1"/>
          </p:cNvSpPr>
          <p:nvPr>
            <p:ph type="sldNum" sz="quarter" idx="12"/>
          </p:nvPr>
        </p:nvSpPr>
        <p:spPr/>
        <p:txBody>
          <a:bodyPr/>
          <a:lstStyle>
            <a:extLst/>
          </a:lstStyle>
          <a:p>
            <a:fld id="{07849DC4-3C4D-4042-8913-5C4E54747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905F6B-E140-4293-8C42-4E97419014DC}" type="datetime1">
              <a:rPr lang="en-US" smtClean="0"/>
              <a:t>2/24/2019</a:t>
            </a:fld>
            <a:endParaRPr lang="en-US"/>
          </a:p>
        </p:txBody>
      </p:sp>
      <p:sp>
        <p:nvSpPr>
          <p:cNvPr id="5" name="Footer Placeholder 4"/>
          <p:cNvSpPr>
            <a:spLocks noGrp="1"/>
          </p:cNvSpPr>
          <p:nvPr>
            <p:ph type="ftr" sz="quarter" idx="11"/>
          </p:nvPr>
        </p:nvSpPr>
        <p:spPr/>
        <p:txBody>
          <a:bodyPr/>
          <a:lstStyle>
            <a:extLst/>
          </a:lstStyle>
          <a:p>
            <a:r>
              <a:rPr lang="en-US" smtClean="0"/>
              <a:t>Prof.Azza Abdallah</a:t>
            </a:r>
            <a:endParaRPr lang="en-US"/>
          </a:p>
        </p:txBody>
      </p:sp>
      <p:sp>
        <p:nvSpPr>
          <p:cNvPr id="6" name="Slide Number Placeholder 5"/>
          <p:cNvSpPr>
            <a:spLocks noGrp="1"/>
          </p:cNvSpPr>
          <p:nvPr>
            <p:ph type="sldNum" sz="quarter" idx="12"/>
          </p:nvPr>
        </p:nvSpPr>
        <p:spPr/>
        <p:txBody>
          <a:bodyPr/>
          <a:lstStyle>
            <a:extLst/>
          </a:lstStyle>
          <a:p>
            <a:fld id="{07849DC4-3C4D-4042-8913-5C4E54747D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954A74-F30A-4744-9321-6FCEF4CD2C9D}" type="datetime1">
              <a:rPr lang="en-US" smtClean="0"/>
              <a:t>2/24/2019</a:t>
            </a:fld>
            <a:endParaRPr lang="en-US"/>
          </a:p>
        </p:txBody>
      </p:sp>
      <p:sp>
        <p:nvSpPr>
          <p:cNvPr id="5" name="Footer Placeholder 4"/>
          <p:cNvSpPr>
            <a:spLocks noGrp="1"/>
          </p:cNvSpPr>
          <p:nvPr>
            <p:ph type="ftr" sz="quarter" idx="11"/>
          </p:nvPr>
        </p:nvSpPr>
        <p:spPr/>
        <p:txBody>
          <a:bodyPr/>
          <a:lstStyle>
            <a:extLst/>
          </a:lstStyle>
          <a:p>
            <a:r>
              <a:rPr lang="en-US" smtClean="0"/>
              <a:t>Prof.Azza Abdallah</a:t>
            </a:r>
            <a:endParaRPr lang="en-US"/>
          </a:p>
        </p:txBody>
      </p:sp>
      <p:sp>
        <p:nvSpPr>
          <p:cNvPr id="6" name="Slide Number Placeholder 5"/>
          <p:cNvSpPr>
            <a:spLocks noGrp="1"/>
          </p:cNvSpPr>
          <p:nvPr>
            <p:ph type="sldNum" sz="quarter" idx="12"/>
          </p:nvPr>
        </p:nvSpPr>
        <p:spPr/>
        <p:txBody>
          <a:bodyPr/>
          <a:lstStyle>
            <a:extLst/>
          </a:lstStyle>
          <a:p>
            <a:fld id="{07849DC4-3C4D-4042-8913-5C4E54747DE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2BE9E37-EDFF-412E-9869-C810FD0E1A27}" type="datetime1">
              <a:rPr lang="en-US" smtClean="0"/>
              <a:t>2/24/2019</a:t>
            </a:fld>
            <a:endParaRPr lang="en-US"/>
          </a:p>
        </p:txBody>
      </p:sp>
      <p:sp>
        <p:nvSpPr>
          <p:cNvPr id="5" name="Footer Placeholder 4"/>
          <p:cNvSpPr>
            <a:spLocks noGrp="1"/>
          </p:cNvSpPr>
          <p:nvPr>
            <p:ph type="ftr" sz="quarter" idx="11"/>
          </p:nvPr>
        </p:nvSpPr>
        <p:spPr/>
        <p:txBody>
          <a:bodyPr/>
          <a:lstStyle>
            <a:extLst/>
          </a:lstStyle>
          <a:p>
            <a:r>
              <a:rPr lang="en-US" smtClean="0"/>
              <a:t>Prof.Azza Abdallah</a:t>
            </a:r>
            <a:endParaRPr lang="en-US"/>
          </a:p>
        </p:txBody>
      </p:sp>
      <p:sp>
        <p:nvSpPr>
          <p:cNvPr id="6" name="Slide Number Placeholder 5"/>
          <p:cNvSpPr>
            <a:spLocks noGrp="1"/>
          </p:cNvSpPr>
          <p:nvPr>
            <p:ph type="sldNum" sz="quarter" idx="12"/>
          </p:nvPr>
        </p:nvSpPr>
        <p:spPr/>
        <p:txBody>
          <a:bodyPr/>
          <a:lstStyle>
            <a:extLst/>
          </a:lstStyle>
          <a:p>
            <a:fld id="{07849DC4-3C4D-4042-8913-5C4E54747DE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8F99D2-B4AE-426E-8711-7ACE8884B8A3}" type="datetime1">
              <a:rPr lang="en-US" smtClean="0"/>
              <a:t>2/24/2019</a:t>
            </a:fld>
            <a:endParaRPr lang="en-US"/>
          </a:p>
        </p:txBody>
      </p:sp>
      <p:sp>
        <p:nvSpPr>
          <p:cNvPr id="6" name="Footer Placeholder 5"/>
          <p:cNvSpPr>
            <a:spLocks noGrp="1"/>
          </p:cNvSpPr>
          <p:nvPr>
            <p:ph type="ftr" sz="quarter" idx="11"/>
          </p:nvPr>
        </p:nvSpPr>
        <p:spPr/>
        <p:txBody>
          <a:bodyPr/>
          <a:lstStyle>
            <a:extLst/>
          </a:lstStyle>
          <a:p>
            <a:r>
              <a:rPr lang="en-US" smtClean="0"/>
              <a:t>Prof.Azza Abdallah</a:t>
            </a:r>
            <a:endParaRPr lang="en-US"/>
          </a:p>
        </p:txBody>
      </p:sp>
      <p:sp>
        <p:nvSpPr>
          <p:cNvPr id="7" name="Slide Number Placeholder 6"/>
          <p:cNvSpPr>
            <a:spLocks noGrp="1"/>
          </p:cNvSpPr>
          <p:nvPr>
            <p:ph type="sldNum" sz="quarter" idx="12"/>
          </p:nvPr>
        </p:nvSpPr>
        <p:spPr/>
        <p:txBody>
          <a:bodyPr/>
          <a:lstStyle>
            <a:extLst/>
          </a:lstStyle>
          <a:p>
            <a:fld id="{07849DC4-3C4D-4042-8913-5C4E54747DE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C7B13A2-3B08-4C64-826F-92313843128B}" type="datetime1">
              <a:rPr lang="en-US" smtClean="0"/>
              <a:t>2/24/2019</a:t>
            </a:fld>
            <a:endParaRPr lang="en-US"/>
          </a:p>
        </p:txBody>
      </p:sp>
      <p:sp>
        <p:nvSpPr>
          <p:cNvPr id="8" name="Footer Placeholder 7"/>
          <p:cNvSpPr>
            <a:spLocks noGrp="1"/>
          </p:cNvSpPr>
          <p:nvPr>
            <p:ph type="ftr" sz="quarter" idx="11"/>
          </p:nvPr>
        </p:nvSpPr>
        <p:spPr/>
        <p:txBody>
          <a:bodyPr/>
          <a:lstStyle>
            <a:extLst/>
          </a:lstStyle>
          <a:p>
            <a:r>
              <a:rPr lang="en-US" smtClean="0"/>
              <a:t>Prof.Azza Abdallah</a:t>
            </a:r>
            <a:endParaRPr lang="en-US"/>
          </a:p>
        </p:txBody>
      </p:sp>
      <p:sp>
        <p:nvSpPr>
          <p:cNvPr id="9" name="Slide Number Placeholder 8"/>
          <p:cNvSpPr>
            <a:spLocks noGrp="1"/>
          </p:cNvSpPr>
          <p:nvPr>
            <p:ph type="sldNum" sz="quarter" idx="12"/>
          </p:nvPr>
        </p:nvSpPr>
        <p:spPr/>
        <p:txBody>
          <a:bodyPr/>
          <a:lstStyle>
            <a:extLst/>
          </a:lstStyle>
          <a:p>
            <a:fld id="{07849DC4-3C4D-4042-8913-5C4E54747D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1909BAE-B806-49F0-A41E-99636C0E2A2F}" type="datetime1">
              <a:rPr lang="en-US" smtClean="0"/>
              <a:t>2/24/2019</a:t>
            </a:fld>
            <a:endParaRPr lang="en-US"/>
          </a:p>
        </p:txBody>
      </p:sp>
      <p:sp>
        <p:nvSpPr>
          <p:cNvPr id="4" name="Footer Placeholder 3"/>
          <p:cNvSpPr>
            <a:spLocks noGrp="1"/>
          </p:cNvSpPr>
          <p:nvPr>
            <p:ph type="ftr" sz="quarter" idx="11"/>
          </p:nvPr>
        </p:nvSpPr>
        <p:spPr/>
        <p:txBody>
          <a:bodyPr/>
          <a:lstStyle>
            <a:extLst/>
          </a:lstStyle>
          <a:p>
            <a:r>
              <a:rPr lang="en-US" smtClean="0"/>
              <a:t>Prof.Azza Abdallah</a:t>
            </a:r>
            <a:endParaRPr lang="en-US"/>
          </a:p>
        </p:txBody>
      </p:sp>
      <p:sp>
        <p:nvSpPr>
          <p:cNvPr id="5" name="Slide Number Placeholder 4"/>
          <p:cNvSpPr>
            <a:spLocks noGrp="1"/>
          </p:cNvSpPr>
          <p:nvPr>
            <p:ph type="sldNum" sz="quarter" idx="12"/>
          </p:nvPr>
        </p:nvSpPr>
        <p:spPr/>
        <p:txBody>
          <a:bodyPr/>
          <a:lstStyle>
            <a:extLst/>
          </a:lstStyle>
          <a:p>
            <a:fld id="{07849DC4-3C4D-4042-8913-5C4E54747DE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752B406-F6AB-45DC-B95B-4632A5F4CEE4}" type="datetime1">
              <a:rPr lang="en-US" smtClean="0"/>
              <a:t>2/24/2019</a:t>
            </a:fld>
            <a:endParaRPr lang="en-US"/>
          </a:p>
        </p:txBody>
      </p:sp>
      <p:sp>
        <p:nvSpPr>
          <p:cNvPr id="3" name="Footer Placeholder 2"/>
          <p:cNvSpPr>
            <a:spLocks noGrp="1"/>
          </p:cNvSpPr>
          <p:nvPr>
            <p:ph type="ftr" sz="quarter" idx="11"/>
          </p:nvPr>
        </p:nvSpPr>
        <p:spPr/>
        <p:txBody>
          <a:bodyPr/>
          <a:lstStyle>
            <a:extLst/>
          </a:lstStyle>
          <a:p>
            <a:r>
              <a:rPr lang="en-US" smtClean="0"/>
              <a:t>Prof.Azza Abdallah</a:t>
            </a:r>
            <a:endParaRPr lang="en-US"/>
          </a:p>
        </p:txBody>
      </p:sp>
      <p:sp>
        <p:nvSpPr>
          <p:cNvPr id="4" name="Slide Number Placeholder 3"/>
          <p:cNvSpPr>
            <a:spLocks noGrp="1"/>
          </p:cNvSpPr>
          <p:nvPr>
            <p:ph type="sldNum" sz="quarter" idx="12"/>
          </p:nvPr>
        </p:nvSpPr>
        <p:spPr/>
        <p:txBody>
          <a:bodyPr/>
          <a:lstStyle>
            <a:extLst/>
          </a:lstStyle>
          <a:p>
            <a:fld id="{07849DC4-3C4D-4042-8913-5C4E54747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647FBA4-0B3B-42FD-9C60-3B84F4C1982E}" type="datetime1">
              <a:rPr lang="en-US" smtClean="0"/>
              <a:t>2/24/2019</a:t>
            </a:fld>
            <a:endParaRPr lang="en-US"/>
          </a:p>
        </p:txBody>
      </p:sp>
      <p:sp>
        <p:nvSpPr>
          <p:cNvPr id="6" name="Footer Placeholder 5"/>
          <p:cNvSpPr>
            <a:spLocks noGrp="1"/>
          </p:cNvSpPr>
          <p:nvPr>
            <p:ph type="ftr" sz="quarter" idx="11"/>
          </p:nvPr>
        </p:nvSpPr>
        <p:spPr/>
        <p:txBody>
          <a:bodyPr/>
          <a:lstStyle>
            <a:extLst/>
          </a:lstStyle>
          <a:p>
            <a:r>
              <a:rPr lang="en-US" smtClean="0"/>
              <a:t>Prof.Azza Abdallah</a:t>
            </a:r>
            <a:endParaRPr lang="en-US"/>
          </a:p>
        </p:txBody>
      </p:sp>
      <p:sp>
        <p:nvSpPr>
          <p:cNvPr id="7" name="Slide Number Placeholder 6"/>
          <p:cNvSpPr>
            <a:spLocks noGrp="1"/>
          </p:cNvSpPr>
          <p:nvPr>
            <p:ph type="sldNum" sz="quarter" idx="12"/>
          </p:nvPr>
        </p:nvSpPr>
        <p:spPr/>
        <p:txBody>
          <a:bodyPr/>
          <a:lstStyle>
            <a:extLst/>
          </a:lstStyle>
          <a:p>
            <a:fld id="{07849DC4-3C4D-4042-8913-5C4E54747D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73ED54-9C63-48E2-8BE3-9E0D7F8FE1BE}" type="datetime1">
              <a:rPr lang="en-US" smtClean="0"/>
              <a:t>2/24/2019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Prof.Azza Abdallah</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7849DC4-3C4D-4042-8913-5C4E54747DE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89FDDFB-EC35-4098-88FF-A389088EB560}" type="datetime1">
              <a:rPr lang="en-US" smtClean="0"/>
              <a:t>2/24/2019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Prof.Azza Abdallah</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7849DC4-3C4D-4042-8913-5C4E54747D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3933056"/>
            <a:ext cx="2977097" cy="1569660"/>
          </a:xfrm>
          <a:prstGeom prst="rect">
            <a:avLst/>
          </a:prstGeom>
          <a:noFill/>
        </p:spPr>
        <p:txBody>
          <a:bodyPr wrap="none" lIns="91440" tIns="45720" rIns="91440" bIns="45720">
            <a:spAutoFit/>
          </a:bodyPr>
          <a:lstStyle/>
          <a:p>
            <a:pPr algn="ctr"/>
            <a:endParaRPr lang="ar-EG"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r>
              <a:rPr lang="ar-EG"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د/ مينا سمير صبحي </a:t>
            </a:r>
          </a:p>
          <a:p>
            <a:pPr algn="ctr"/>
            <a:endPar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5" name="Picture 4" descr="construction_gis.gif"/>
          <p:cNvPicPr>
            <a:picLocks noChangeAspect="1"/>
          </p:cNvPicPr>
          <p:nvPr/>
        </p:nvPicPr>
        <p:blipFill>
          <a:blip r:embed="rId2" cstate="print"/>
          <a:stretch>
            <a:fillRect/>
          </a:stretch>
        </p:blipFill>
        <p:spPr>
          <a:xfrm>
            <a:off x="3851920" y="2718153"/>
            <a:ext cx="4824536" cy="3663597"/>
          </a:xfrm>
          <a:prstGeom prst="rect">
            <a:avLst/>
          </a:prstGeom>
        </p:spPr>
      </p:pic>
      <p:sp>
        <p:nvSpPr>
          <p:cNvPr id="9" name="Rectangle 8"/>
          <p:cNvSpPr/>
          <p:nvPr/>
        </p:nvSpPr>
        <p:spPr>
          <a:xfrm>
            <a:off x="588281" y="1196752"/>
            <a:ext cx="3770584" cy="1077218"/>
          </a:xfrm>
          <a:prstGeom prst="rect">
            <a:avLst/>
          </a:prstGeom>
          <a:noFill/>
        </p:spPr>
        <p:txBody>
          <a:bodyPr wrap="none" lIns="91440" tIns="45720" rIns="91440" bIns="45720">
            <a:spAutoFit/>
          </a:bodyPr>
          <a:lstStyle/>
          <a:p>
            <a:pPr algn="ctr"/>
            <a:r>
              <a:rPr lang="ar-EG"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الفرقة </a:t>
            </a:r>
            <a:r>
              <a:rPr lang="ar-EG"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الثانية </a:t>
            </a:r>
            <a:endParaRPr lang="ar-EG"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ar-EG"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الخرائط الطبيعية والبشرية </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Date Placeholder 10"/>
          <p:cNvSpPr>
            <a:spLocks noGrp="1"/>
          </p:cNvSpPr>
          <p:nvPr>
            <p:ph type="dt" sz="half" idx="10"/>
          </p:nvPr>
        </p:nvSpPr>
        <p:spPr/>
        <p:txBody>
          <a:bodyPr/>
          <a:lstStyle/>
          <a:p>
            <a:fld id="{EAA66B05-412D-47DE-A379-D1B20A0D652F}" type="datetime1">
              <a:rPr lang="en-US" smtClean="0"/>
              <a:t>2/24/2019</a:t>
            </a:fld>
            <a:endParaRPr lang="en-US"/>
          </a:p>
        </p:txBody>
      </p:sp>
      <p:sp>
        <p:nvSpPr>
          <p:cNvPr id="12" name="Slide Number Placeholder 11"/>
          <p:cNvSpPr>
            <a:spLocks noGrp="1"/>
          </p:cNvSpPr>
          <p:nvPr>
            <p:ph type="sldNum" sz="quarter" idx="12"/>
          </p:nvPr>
        </p:nvSpPr>
        <p:spPr/>
        <p:txBody>
          <a:bodyPr/>
          <a:lstStyle/>
          <a:p>
            <a:fld id="{07849DC4-3C4D-4042-8913-5C4E54747DE9}"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srgbClr val="FF0000"/>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8F5DB813-F4DC-40DE-AA4D-E6A0C6ECCD7A}" type="datetime1">
              <a:rPr lang="en-US" smtClean="0">
                <a:solidFill>
                  <a:srgbClr val="FF0000"/>
                </a:solidFill>
              </a:rPr>
              <a:pPr/>
              <a:t>2/24/2019</a:t>
            </a:fld>
            <a:endParaRPr lang="en-US">
              <a:solidFill>
                <a:srgbClr val="FF0000"/>
              </a:solidFill>
            </a:endParaRPr>
          </a:p>
        </p:txBody>
      </p:sp>
      <p:sp>
        <p:nvSpPr>
          <p:cNvPr id="5" name="Slide Number Placeholder 4"/>
          <p:cNvSpPr>
            <a:spLocks noGrp="1"/>
          </p:cNvSpPr>
          <p:nvPr>
            <p:ph type="sldNum" sz="quarter" idx="12"/>
          </p:nvPr>
        </p:nvSpPr>
        <p:spPr/>
        <p:txBody>
          <a:bodyPr/>
          <a:lstStyle/>
          <a:p>
            <a:fld id="{07849DC4-3C4D-4042-8913-5C4E54747DE9}" type="slidenum">
              <a:rPr lang="en-US" smtClean="0">
                <a:solidFill>
                  <a:srgbClr val="FF0000"/>
                </a:solidFill>
              </a:rPr>
              <a:pPr/>
              <a:t>10</a:t>
            </a:fld>
            <a:endParaRPr lang="en-US">
              <a:solidFill>
                <a:srgbClr val="FF0000"/>
              </a:solidFill>
            </a:endParaRPr>
          </a:p>
        </p:txBody>
      </p:sp>
      <p:sp>
        <p:nvSpPr>
          <p:cNvPr id="3" name="Rectangle 2"/>
          <p:cNvSpPr/>
          <p:nvPr/>
        </p:nvSpPr>
        <p:spPr>
          <a:xfrm>
            <a:off x="0" y="-3340"/>
            <a:ext cx="9013032" cy="6085640"/>
          </a:xfrm>
          <a:prstGeom prst="rect">
            <a:avLst/>
          </a:prstGeom>
        </p:spPr>
        <p:txBody>
          <a:bodyPr wrap="square">
            <a:spAutoFit/>
          </a:bodyPr>
          <a:lstStyle/>
          <a:p>
            <a:pPr algn="just" rtl="1">
              <a:lnSpc>
                <a:spcPct val="107000"/>
              </a:lnSpc>
              <a:spcAft>
                <a:spcPts val="0"/>
              </a:spcAft>
            </a:pPr>
            <a:r>
              <a:rPr lang="ar-SA" sz="2800" b="1" dirty="0" smtClean="0">
                <a:solidFill>
                  <a:srgbClr val="330033"/>
                </a:solidFill>
                <a:latin typeface="Calibri" panose="020F0502020204030204" pitchFamily="34" charset="0"/>
                <a:ea typeface="Times New Roman" panose="02020603050405020304" pitchFamily="18" charset="0"/>
                <a:cs typeface="Traditional Arabic" panose="02020603050405020304" pitchFamily="18" charset="-78"/>
              </a:rPr>
              <a:t>يبدو </a:t>
            </a:r>
            <a:r>
              <a:rPr lang="ar-SA" sz="2800" b="1" dirty="0">
                <a:solidFill>
                  <a:srgbClr val="330033"/>
                </a:solidFill>
                <a:latin typeface="Calibri" panose="020F0502020204030204" pitchFamily="34" charset="0"/>
                <a:ea typeface="Times New Roman" panose="02020603050405020304" pitchFamily="18" charset="0"/>
                <a:cs typeface="Traditional Arabic" panose="02020603050405020304" pitchFamily="18" charset="-78"/>
              </a:rPr>
              <a:t>من المستحيل أن نقوم بتصنيف دقيق لأنواع و استخدامات الخرائط الهائلة العدد. فقد تختلف استخدامات الخرائط من مجرد خريطة بسيطة نوقع عليها مظاهر تاريخية معينة مثل </a:t>
            </a:r>
            <a:r>
              <a:rPr lang="ar-SA" sz="2800" b="1" dirty="0">
                <a:solidFill>
                  <a:srgbClr val="FF0000"/>
                </a:solidFill>
                <a:latin typeface="Calibri" panose="020F0502020204030204" pitchFamily="34" charset="0"/>
                <a:ea typeface="Times New Roman" panose="02020603050405020304" pitchFamily="18" charset="0"/>
                <a:cs typeface="Traditional Arabic" panose="02020603050405020304" pitchFamily="18" charset="-78"/>
              </a:rPr>
              <a:t>خريطة لمواقع الآثار الرومانية في الجزائر، إلى خريطة تفصيلية يحلل فيها المهندس العمراني خصائص المدينة و طريقة استصلاح أحيائها القديمة و تهيئة طرقها بحيث يجعلها تتلاءم مع تطورها الحالي و المستقبلي الخ… كذلك قد يختلف مقياس الرسم في الخرائط من خريطة للعالم كله في حجم صفحة الكتاب لتبين توزيع الصحاري مثلا، إلى خريطة بمقياس رسم كبير تبين جزءا صغيرا من مدينة أو حي من أحيائها لتبين مواقع بعض البنايات العمومية كالمستشفى أو الجامعة أو مقر البلدية الخ…</a:t>
            </a:r>
            <a:endParaRPr lang="en-US" sz="16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sz="2800" b="1" dirty="0">
                <a:solidFill>
                  <a:srgbClr val="330033"/>
                </a:solidFill>
                <a:latin typeface="Calibri" panose="020F0502020204030204" pitchFamily="34" charset="0"/>
                <a:ea typeface="Times New Roman" panose="02020603050405020304" pitchFamily="18" charset="0"/>
                <a:cs typeface="Traditional Arabic" panose="02020603050405020304" pitchFamily="18" charset="-78"/>
              </a:rPr>
              <a:t>و هناك جهود كثيرة بذلت لتصنيف الخرائط؛ أكثرها دلالة هو ذلك التصنيف الذي يقوم على أساس القيمة النفعية للخرائط: مثل الخرائط الطبوغرافية و الخرائط الملاحية و الخرائط الاقتصادية و الخرائط التاريخية  و غيرهامن فئات الاستخدام المختلفة. إلا أن هناك، بإجماع علماء الخرائط و الجغرافيا، أساسين رئيسيين يمكن أن ينبني عليهما تصنيف ذلك العدد الهائل من الخرائط. و هذان الأساسان هما: مقياس الرسم، و مضمون أو محتوى الخريطة.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5380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402" y="188640"/>
            <a:ext cx="3672800" cy="923330"/>
          </a:xfrm>
          <a:prstGeom prst="rect">
            <a:avLst/>
          </a:prstGeom>
          <a:noFill/>
        </p:spPr>
        <p:txBody>
          <a:bodyPr wrap="none" lIns="91440" tIns="45720" rIns="91440" bIns="45720">
            <a:spAutoFit/>
          </a:bodyPr>
          <a:lstStyle/>
          <a:p>
            <a:pPr algn="ctr"/>
            <a:r>
              <a:rPr lang="ar-EG" sz="5400" b="1" dirty="0" smtClean="0">
                <a:ln w="12700">
                  <a:solidFill>
                    <a:srgbClr val="04617B">
                      <a:satMod val="155000"/>
                    </a:srgbClr>
                  </a:solidFill>
                  <a:prstDash val="solid"/>
                </a:ln>
                <a:solidFill>
                  <a:srgbClr val="FF0000"/>
                </a:solidFill>
                <a:effectLst>
                  <a:outerShdw blurRad="41275" dist="20320" dir="1800000" algn="tl" rotWithShape="0">
                    <a:srgbClr val="000000">
                      <a:alpha val="40000"/>
                    </a:srgbClr>
                  </a:outerShdw>
                </a:effectLst>
              </a:rPr>
              <a:t>تصنيف الخرائط</a:t>
            </a:r>
            <a:endParaRPr lang="en-US" sz="5400" b="1" dirty="0">
              <a:ln w="12700">
                <a:solidFill>
                  <a:srgbClr val="04617B">
                    <a:satMod val="155000"/>
                  </a:srgbClr>
                </a:solidFill>
                <a:prstDash val="solid"/>
              </a:ln>
              <a:solidFill>
                <a:srgbClr val="FF0000"/>
              </a:solidFill>
              <a:effectLst>
                <a:outerShdw blurRad="41275" dist="20320" dir="1800000" algn="tl" rotWithShape="0">
                  <a:srgbClr val="000000">
                    <a:alpha val="40000"/>
                  </a:srgbClr>
                </a:outerShdw>
              </a:effectLst>
            </a:endParaRPr>
          </a:p>
        </p:txBody>
      </p:sp>
      <p:sp>
        <p:nvSpPr>
          <p:cNvPr id="51204" name="Rectangle 4"/>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srgbClr val="FF0000"/>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8F5DB813-F4DC-40DE-AA4D-E6A0C6ECCD7A}" type="datetime1">
              <a:rPr lang="en-US" smtClean="0">
                <a:solidFill>
                  <a:srgbClr val="FF0000"/>
                </a:solidFill>
              </a:rPr>
              <a:pPr/>
              <a:t>2/24/2019</a:t>
            </a:fld>
            <a:endParaRPr lang="en-US">
              <a:solidFill>
                <a:srgbClr val="FF0000"/>
              </a:solidFill>
            </a:endParaRPr>
          </a:p>
        </p:txBody>
      </p:sp>
      <p:sp>
        <p:nvSpPr>
          <p:cNvPr id="5" name="Slide Number Placeholder 4"/>
          <p:cNvSpPr>
            <a:spLocks noGrp="1"/>
          </p:cNvSpPr>
          <p:nvPr>
            <p:ph type="sldNum" sz="quarter" idx="12"/>
          </p:nvPr>
        </p:nvSpPr>
        <p:spPr/>
        <p:txBody>
          <a:bodyPr/>
          <a:lstStyle/>
          <a:p>
            <a:fld id="{07849DC4-3C4D-4042-8913-5C4E54747DE9}" type="slidenum">
              <a:rPr lang="en-US" smtClean="0">
                <a:solidFill>
                  <a:srgbClr val="FF0000"/>
                </a:solidFill>
              </a:rPr>
              <a:pPr/>
              <a:t>11</a:t>
            </a:fld>
            <a:endParaRPr lang="en-US">
              <a:solidFill>
                <a:srgbClr val="FF0000"/>
              </a:solidFill>
            </a:endParaRPr>
          </a:p>
        </p:txBody>
      </p:sp>
      <p:sp>
        <p:nvSpPr>
          <p:cNvPr id="3" name="Rectangle 2"/>
          <p:cNvSpPr/>
          <p:nvPr/>
        </p:nvSpPr>
        <p:spPr>
          <a:xfrm>
            <a:off x="3028436" y="1325517"/>
            <a:ext cx="5976664" cy="707886"/>
          </a:xfrm>
          <a:prstGeom prst="rect">
            <a:avLst/>
          </a:prstGeom>
        </p:spPr>
        <p:txBody>
          <a:bodyPr wrap="square">
            <a:spAutoFit/>
          </a:bodyPr>
          <a:lstStyle/>
          <a:p>
            <a:pPr algn="ctr"/>
            <a:r>
              <a:rPr lang="ar-SA" b="1" kern="1800" dirty="0">
                <a:solidFill>
                  <a:srgbClr val="FF0000"/>
                </a:solidFill>
                <a:ea typeface="Times New Roman" panose="02020603050405020304" pitchFamily="18" charset="0"/>
                <a:cs typeface="Traditional Arabic" panose="02020603050405020304" pitchFamily="18" charset="-78"/>
              </a:rPr>
              <a:t> </a:t>
            </a:r>
            <a:r>
              <a:rPr lang="ar-EG" sz="4000" b="1" kern="1800" dirty="0">
                <a:solidFill>
                  <a:srgbClr val="FF0000"/>
                </a:solidFill>
                <a:ea typeface="Times New Roman" panose="02020603050405020304" pitchFamily="18" charset="0"/>
                <a:cs typeface="Traditional Arabic" panose="02020603050405020304" pitchFamily="18" charset="-78"/>
              </a:rPr>
              <a:t>1- </a:t>
            </a:r>
            <a:r>
              <a:rPr lang="ar-SA" sz="4000" b="1" kern="1800" dirty="0">
                <a:solidFill>
                  <a:srgbClr val="FF0000"/>
                </a:solidFill>
                <a:ea typeface="Times New Roman" panose="02020603050405020304" pitchFamily="18" charset="0"/>
                <a:cs typeface="Traditional Arabic" panose="02020603050405020304" pitchFamily="18" charset="-78"/>
              </a:rPr>
              <a:t>التصنيف على أساس مقياس الرسم:</a:t>
            </a:r>
            <a:endParaRPr lang="en-US" sz="4000" b="1" kern="1800" dirty="0">
              <a:solidFill>
                <a:srgbClr val="FF0000"/>
              </a:solidFill>
              <a:ea typeface="Times New Roman" panose="02020603050405020304" pitchFamily="18" charset="0"/>
              <a:cs typeface="Traditional Arabic" panose="02020603050405020304" pitchFamily="18" charset="-78"/>
            </a:endParaRPr>
          </a:p>
        </p:txBody>
      </p:sp>
      <p:sp>
        <p:nvSpPr>
          <p:cNvPr id="6" name="Rectangle 5"/>
          <p:cNvSpPr/>
          <p:nvPr/>
        </p:nvSpPr>
        <p:spPr>
          <a:xfrm>
            <a:off x="3237921" y="2270459"/>
            <a:ext cx="5906079" cy="707886"/>
          </a:xfrm>
          <a:prstGeom prst="rect">
            <a:avLst/>
          </a:prstGeom>
        </p:spPr>
        <p:txBody>
          <a:bodyPr wrap="square">
            <a:spAutoFit/>
          </a:bodyPr>
          <a:lstStyle/>
          <a:p>
            <a:r>
              <a:rPr lang="ar-EG" sz="4000" b="1" kern="1800" dirty="0" smtClean="0">
                <a:solidFill>
                  <a:srgbClr val="FF0000"/>
                </a:solidFill>
                <a:ea typeface="Times New Roman" panose="02020603050405020304" pitchFamily="18" charset="0"/>
                <a:cs typeface="Traditional Arabic" panose="02020603050405020304" pitchFamily="18" charset="-78"/>
              </a:rPr>
              <a:t>2-</a:t>
            </a:r>
            <a:r>
              <a:rPr lang="ar-SA" sz="4000" b="1" kern="1800" dirty="0" smtClean="0">
                <a:solidFill>
                  <a:srgbClr val="FF0000"/>
                </a:solidFill>
                <a:ea typeface="Times New Roman" panose="02020603050405020304" pitchFamily="18" charset="0"/>
                <a:cs typeface="Traditional Arabic" panose="02020603050405020304" pitchFamily="18" charset="-78"/>
              </a:rPr>
              <a:t>التصنيف </a:t>
            </a:r>
            <a:r>
              <a:rPr lang="ar-SA" sz="4000" b="1" kern="1800" dirty="0">
                <a:solidFill>
                  <a:srgbClr val="FF0000"/>
                </a:solidFill>
                <a:ea typeface="Times New Roman" panose="02020603050405020304" pitchFamily="18" charset="0"/>
                <a:cs typeface="Traditional Arabic" panose="02020603050405020304" pitchFamily="18" charset="-78"/>
              </a:rPr>
              <a:t>على أساس محتوى الخريطة:</a:t>
            </a:r>
            <a:endParaRPr lang="en-US" sz="4000" b="1" kern="1800" dirty="0">
              <a:solidFill>
                <a:srgbClr val="FF0000"/>
              </a:solidFill>
              <a:ea typeface="Times New Roman" panose="02020603050405020304" pitchFamily="18" charset="0"/>
              <a:cs typeface="Traditional Arabic" panose="02020603050405020304" pitchFamily="18" charset="-78"/>
            </a:endParaRPr>
          </a:p>
        </p:txBody>
      </p:sp>
      <p:sp>
        <p:nvSpPr>
          <p:cNvPr id="7" name="Rectangle 6"/>
          <p:cNvSpPr/>
          <p:nvPr/>
        </p:nvSpPr>
        <p:spPr>
          <a:xfrm>
            <a:off x="3601356" y="3313262"/>
            <a:ext cx="5248553" cy="707886"/>
          </a:xfrm>
          <a:prstGeom prst="rect">
            <a:avLst/>
          </a:prstGeom>
        </p:spPr>
        <p:txBody>
          <a:bodyPr wrap="none">
            <a:spAutoFit/>
          </a:bodyPr>
          <a:lstStyle/>
          <a:p>
            <a:r>
              <a:rPr lang="ar-EG" sz="4000" b="1" kern="1800" dirty="0">
                <a:solidFill>
                  <a:srgbClr val="FF0000"/>
                </a:solidFill>
                <a:ea typeface="Times New Roman" panose="02020603050405020304" pitchFamily="18" charset="0"/>
                <a:cs typeface="Traditional Arabic" panose="02020603050405020304" pitchFamily="18" charset="-78"/>
              </a:rPr>
              <a:t>3- </a:t>
            </a:r>
            <a:r>
              <a:rPr lang="ar-BH" sz="4000" b="1" kern="1800" dirty="0">
                <a:solidFill>
                  <a:srgbClr val="FF0000"/>
                </a:solidFill>
                <a:ea typeface="Times New Roman" panose="02020603050405020304" pitchFamily="18" charset="0"/>
                <a:cs typeface="Traditional Arabic" panose="02020603050405020304" pitchFamily="18" charset="-78"/>
              </a:rPr>
              <a:t>التصنيف وفق المقياس والمحتويات</a:t>
            </a:r>
            <a:endParaRPr lang="en-US" sz="4000" b="1" kern="1800" dirty="0">
              <a:solidFill>
                <a:srgbClr val="FF0000"/>
              </a:solidFill>
              <a:ea typeface="Times New Roman" panose="02020603050405020304" pitchFamily="18" charset="0"/>
              <a:cs typeface="Traditional Arabic" panose="02020603050405020304" pitchFamily="18" charset="-78"/>
            </a:endParaRPr>
          </a:p>
        </p:txBody>
      </p:sp>
      <p:sp>
        <p:nvSpPr>
          <p:cNvPr id="8" name="Rectangle 7"/>
          <p:cNvSpPr/>
          <p:nvPr/>
        </p:nvSpPr>
        <p:spPr>
          <a:xfrm>
            <a:off x="1187624" y="4258204"/>
            <a:ext cx="8755792" cy="707886"/>
          </a:xfrm>
          <a:prstGeom prst="rect">
            <a:avLst/>
          </a:prstGeom>
        </p:spPr>
        <p:txBody>
          <a:bodyPr wrap="square">
            <a:spAutoFit/>
          </a:bodyPr>
          <a:lstStyle/>
          <a:p>
            <a:r>
              <a:rPr lang="ar-EG" sz="4000" b="1" kern="1800" dirty="0" smtClean="0">
                <a:solidFill>
                  <a:srgbClr val="FF0000"/>
                </a:solidFill>
                <a:ea typeface="Times New Roman" panose="02020603050405020304" pitchFamily="18" charset="0"/>
                <a:cs typeface="Traditional Arabic" panose="02020603050405020304" pitchFamily="18" charset="-78"/>
              </a:rPr>
              <a:t>4-</a:t>
            </a:r>
            <a:r>
              <a:rPr lang="ar-BH" sz="4000" b="1" kern="1800" dirty="0" smtClean="0">
                <a:solidFill>
                  <a:srgbClr val="FF0000"/>
                </a:solidFill>
                <a:ea typeface="Times New Roman" panose="02020603050405020304" pitchFamily="18" charset="0"/>
                <a:cs typeface="Traditional Arabic" panose="02020603050405020304" pitchFamily="18" charset="-78"/>
              </a:rPr>
              <a:t>التصنيف </a:t>
            </a:r>
            <a:r>
              <a:rPr lang="ar-BH" sz="4000" b="1" kern="1800" dirty="0">
                <a:solidFill>
                  <a:srgbClr val="FF0000"/>
                </a:solidFill>
                <a:ea typeface="Times New Roman" panose="02020603050405020304" pitchFamily="18" charset="0"/>
                <a:cs typeface="Traditional Arabic" panose="02020603050405020304" pitchFamily="18" charset="-78"/>
              </a:rPr>
              <a:t>حسب طريقة عرض الظاهرات على الخريطة</a:t>
            </a:r>
            <a:endParaRPr lang="en-US" sz="4000" b="1" kern="1800" dirty="0">
              <a:solidFill>
                <a:srgbClr val="FF0000"/>
              </a:solidFill>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4104844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F6F2DD-43BB-42C3-9C2C-CD5AF37A5C5C}" type="slidenum">
              <a:rPr lang="ar-SA"/>
              <a:pPr/>
              <a:t>12</a:t>
            </a:fld>
            <a:endParaRPr lang="en-US"/>
          </a:p>
        </p:txBody>
      </p:sp>
      <p:sp>
        <p:nvSpPr>
          <p:cNvPr id="57348" name="Rectangle 4"/>
          <p:cNvSpPr>
            <a:spLocks noGrp="1" noChangeArrowheads="1"/>
          </p:cNvSpPr>
          <p:nvPr>
            <p:ph type="title"/>
          </p:nvPr>
        </p:nvSpPr>
        <p:spPr>
          <a:noFill/>
          <a:ln/>
        </p:spPr>
        <p:txBody>
          <a:bodyPr>
            <a:normAutofit fontScale="90000"/>
          </a:bodyPr>
          <a:lstStyle/>
          <a:p>
            <a:pPr algn="r"/>
            <a:r>
              <a:rPr lang="ar-EG" sz="7200" b="1" dirty="0" smtClean="0"/>
              <a:t>ثانياً:</a:t>
            </a:r>
            <a:r>
              <a:rPr lang="ar-BH" sz="7200" b="1" dirty="0" smtClean="0"/>
              <a:t>الخرائط </a:t>
            </a:r>
            <a:r>
              <a:rPr lang="ar-BH" sz="7200" b="1" dirty="0"/>
              <a:t>البشرية</a:t>
            </a:r>
            <a:endParaRPr lang="en-US" sz="7200" b="1" dirty="0"/>
          </a:p>
        </p:txBody>
      </p:sp>
      <p:sp>
        <p:nvSpPr>
          <p:cNvPr id="57349" name="Rectangle 5"/>
          <p:cNvSpPr>
            <a:spLocks noGrp="1" noChangeArrowheads="1"/>
          </p:cNvSpPr>
          <p:nvPr>
            <p:ph type="body" idx="1"/>
          </p:nvPr>
        </p:nvSpPr>
        <p:spPr>
          <a:xfrm>
            <a:off x="457200" y="2133600"/>
            <a:ext cx="8229600" cy="2743200"/>
          </a:xfrm>
          <a:noFill/>
          <a:ln/>
        </p:spPr>
        <p:txBody>
          <a:bodyPr>
            <a:normAutofit lnSpcReduction="10000"/>
          </a:bodyPr>
          <a:lstStyle/>
          <a:p>
            <a:pPr algn="just"/>
            <a:r>
              <a:rPr lang="ar-BH" sz="4400" b="1" dirty="0">
                <a:solidFill>
                  <a:srgbClr val="FF0000"/>
                </a:solidFill>
              </a:rPr>
              <a:t>هي كل الخرائط التي تتناول الجانب البشري مثل خرائط السكان، خرائط الثروة الحيوانية، خرائط النقل والمواصلات وخرائط النشاطات الاقتصادية الأخرى</a:t>
            </a:r>
            <a:endParaRPr lang="en-US" sz="4400" b="1" dirty="0">
              <a:solidFill>
                <a:srgbClr val="FF0000"/>
              </a:solidFill>
            </a:endParaRPr>
          </a:p>
        </p:txBody>
      </p:sp>
    </p:spTree>
    <p:extLst>
      <p:ext uri="{BB962C8B-B14F-4D97-AF65-F5344CB8AC3E}">
        <p14:creationId xmlns:p14="http://schemas.microsoft.com/office/powerpoint/2010/main" val="2654246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diamond(in)">
                                      <p:cBhvr>
                                        <p:cTn id="7" dur="2000"/>
                                        <p:tgtEl>
                                          <p:spTgt spid="573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276617"/>
            <a:ext cx="9115918" cy="181588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1" eaLnBrk="0" fontAlgn="base" latinLnBrk="0" hangingPunct="0">
              <a:lnSpc>
                <a:spcPct val="100000"/>
              </a:lnSpc>
              <a:spcBef>
                <a:spcPct val="0"/>
              </a:spcBef>
              <a:spcAft>
                <a:spcPct val="0"/>
              </a:spcAft>
              <a:buClrTx/>
              <a:buSzTx/>
              <a:buFontTx/>
              <a:buNone/>
              <a:tabLst/>
            </a:pPr>
            <a:r>
              <a:rPr kumimoji="0" lang="ar-SA" sz="2800" b="1" i="0" u="sng" strike="noStrike" normalizeH="0" baseline="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الخرائط الاقتصادية:</a:t>
            </a:r>
            <a:endParaRPr kumimoji="0" lang="en-US" sz="2800" b="1" i="0" u="sng" strike="noStrike" normalizeH="0" baseline="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ar-SA" sz="2800" b="1" i="0" u="none" strike="noStrike" normalizeH="0" baseline="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وتعني هذه الخرائط بتحديد مناطق الثروات والفعاليّات الاقتصادية سواء أكانت زراعية أم صناعية أم تجارية أم طرق مواصلات أم غيرها.</a:t>
            </a:r>
            <a:endParaRPr kumimoji="0" lang="en-US" sz="2800" b="1" i="0" u="none" strike="noStrike" normalizeH="0" baseline="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800" b="1" i="0" u="none" strike="noStrike" normalizeH="0" baseline="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8" name="Date Placeholder 7"/>
          <p:cNvSpPr>
            <a:spLocks noGrp="1"/>
          </p:cNvSpPr>
          <p:nvPr>
            <p:ph type="dt" sz="half" idx="10"/>
          </p:nvPr>
        </p:nvSpPr>
        <p:spPr/>
        <p:txBody>
          <a:bodyPr/>
          <a:lstStyle/>
          <a:p>
            <a:fld id="{3FB3E797-B83A-43CA-8DD4-9822E486BCB6}" type="datetime1">
              <a:rPr lang="en-US" smtClean="0"/>
              <a:t>2/24/2019</a:t>
            </a:fld>
            <a:endParaRPr lang="en-US"/>
          </a:p>
        </p:txBody>
      </p:sp>
      <p:sp>
        <p:nvSpPr>
          <p:cNvPr id="9" name="Slide Number Placeholder 8"/>
          <p:cNvSpPr>
            <a:spLocks noGrp="1"/>
          </p:cNvSpPr>
          <p:nvPr>
            <p:ph type="sldNum" sz="quarter" idx="12"/>
          </p:nvPr>
        </p:nvSpPr>
        <p:spPr/>
        <p:txBody>
          <a:bodyPr/>
          <a:lstStyle/>
          <a:p>
            <a:fld id="{07849DC4-3C4D-4042-8913-5C4E54747DE9}" type="slidenum">
              <a:rPr lang="en-US" smtClean="0"/>
              <a:pPr/>
              <a:t>13</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276872"/>
            <a:ext cx="8833520" cy="4496197"/>
          </a:xfrm>
          <a:prstGeom prst="rect">
            <a:avLst/>
          </a:prstGeom>
        </p:spPr>
      </p:pic>
    </p:spTree>
    <p:extLst>
      <p:ext uri="{BB962C8B-B14F-4D97-AF65-F5344CB8AC3E}">
        <p14:creationId xmlns:p14="http://schemas.microsoft.com/office/powerpoint/2010/main" val="12584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FB3E797-B83A-43CA-8DD4-9822E486BCB6}" type="datetime1">
              <a:rPr lang="en-US" smtClean="0"/>
              <a:t>2/24/2019</a:t>
            </a:fld>
            <a:endParaRPr lang="en-US"/>
          </a:p>
        </p:txBody>
      </p:sp>
      <p:sp>
        <p:nvSpPr>
          <p:cNvPr id="9" name="Slide Number Placeholder 8"/>
          <p:cNvSpPr>
            <a:spLocks noGrp="1"/>
          </p:cNvSpPr>
          <p:nvPr>
            <p:ph type="sldNum" sz="quarter" idx="12"/>
          </p:nvPr>
        </p:nvSpPr>
        <p:spPr/>
        <p:txBody>
          <a:bodyPr/>
          <a:lstStyle/>
          <a:p>
            <a:fld id="{07849DC4-3C4D-4042-8913-5C4E54747DE9}" type="slidenum">
              <a:rPr lang="en-US" smtClean="0"/>
              <a:pPr/>
              <a:t>14</a:t>
            </a:fld>
            <a:endParaRPr lang="en-US"/>
          </a:p>
        </p:txBody>
      </p:sp>
      <p:sp>
        <p:nvSpPr>
          <p:cNvPr id="4" name="Rectangle 3"/>
          <p:cNvSpPr/>
          <p:nvPr/>
        </p:nvSpPr>
        <p:spPr>
          <a:xfrm>
            <a:off x="107504" y="332656"/>
            <a:ext cx="8784976" cy="6303264"/>
          </a:xfrm>
          <a:prstGeom prst="rect">
            <a:avLst/>
          </a:prstGeom>
        </p:spPr>
        <p:txBody>
          <a:bodyPr wrap="square">
            <a:spAutoFit/>
          </a:bodyPr>
          <a:lstStyle/>
          <a:p>
            <a:pPr indent="457200" algn="justLow" rtl="1">
              <a:lnSpc>
                <a:spcPct val="115000"/>
              </a:lnSpc>
              <a:spcBef>
                <a:spcPts val="600"/>
              </a:spcBef>
              <a:spcAft>
                <a:spcPts val="600"/>
              </a:spcAft>
            </a:pPr>
            <a:r>
              <a:rPr lang="ar-SA" sz="3200" b="1" dirty="0">
                <a:solidFill>
                  <a:schemeClr val="tx2"/>
                </a:solidFill>
                <a:latin typeface="Times New Roman" panose="02020603050405020304" pitchFamily="18" charset="0"/>
                <a:ea typeface="Times New Roman" panose="02020603050405020304" pitchFamily="18" charset="0"/>
                <a:cs typeface="Simplified Arabic" panose="02020603050405020304" pitchFamily="18" charset="-78"/>
              </a:rPr>
              <a:t>كما تهتم الخرائط الاقتصادية بتوزيع المراكز الصناعية والتجارية الكثيرة داخل قطر من الأقطار أو حتى على المستوى العالمي، ولا تستخدم في العادة الألوان كثيراً في مثل هذه الخرائط إلا إذا كانت تمثل رموزاً محددة حيث يتم في العادة استخدام الرموز الهندسية كالمربع والمثلث والدائرة والمعين والمستطيل بالإضافة إلى رموز أخرى كالنقاط والنجوم وغير ذلك من الرموز من أجل الدلالة على المحاصيل الزراعية أو الثروات المعدنية أو مواقع المشاريع أو المؤسسات الصناعية أو التجارية المختلفة (سعادة 2001م، ص422</a:t>
            </a:r>
            <a:r>
              <a:rPr lang="ar-SA" sz="3200" b="1" dirty="0">
                <a:solidFill>
                  <a:schemeClr val="tx2"/>
                </a:solidFill>
                <a:latin typeface="Times New Roman" panose="02020603050405020304" pitchFamily="18" charset="0"/>
                <a:ea typeface="Times New Roman" panose="02020603050405020304" pitchFamily="18" charset="0"/>
                <a:cs typeface="Simplified Arabic" panose="02020603050405020304" pitchFamily="18" charset="-78"/>
              </a:rPr>
              <a:t>).</a:t>
            </a:r>
            <a:r>
              <a:rPr lang="ar-EG" sz="3200" b="1" dirty="0">
                <a:solidFill>
                  <a:schemeClr val="tx2"/>
                </a:solidFill>
                <a:latin typeface="Times New Roman" panose="02020603050405020304" pitchFamily="18" charset="0"/>
                <a:ea typeface="Times New Roman" panose="02020603050405020304" pitchFamily="18" charset="0"/>
                <a:cs typeface="Simplified Arabic" panose="02020603050405020304" pitchFamily="18" charset="-78"/>
              </a:rPr>
              <a:t> </a:t>
            </a:r>
            <a:r>
              <a:rPr lang="ar-EG" sz="3200" b="1" dirty="0">
                <a:solidFill>
                  <a:schemeClr val="tx2"/>
                </a:solidFill>
                <a:latin typeface="Times New Roman" panose="02020603050405020304" pitchFamily="18" charset="0"/>
                <a:ea typeface="Times New Roman" panose="02020603050405020304" pitchFamily="18" charset="0"/>
                <a:cs typeface="Simplified Arabic" panose="02020603050405020304" pitchFamily="18" charset="-78"/>
              </a:rPr>
              <a:t>كما تهتم</a:t>
            </a:r>
            <a:r>
              <a:rPr lang="ar-SA" sz="3200" b="1" dirty="0">
                <a:solidFill>
                  <a:schemeClr val="tx2"/>
                </a:solidFill>
                <a:latin typeface="Times New Roman" panose="02020603050405020304" pitchFamily="18" charset="0"/>
                <a:ea typeface="Times New Roman" panose="02020603050405020304" pitchFamily="18" charset="0"/>
                <a:cs typeface="Simplified Arabic" panose="02020603050405020304" pitchFamily="18" charset="-78"/>
              </a:rPr>
              <a:t> هذه الخرائط في عمل المقارنات المختلفة بين إنتاج دولة وأخرى ومن ثم فهي تركز علي توضيح الكميات المختلفة للمحاصيل الزراعية أو الثروات المعدنية </a:t>
            </a:r>
            <a:endParaRPr lang="en-US" sz="3200" b="1" dirty="0">
              <a:solidFill>
                <a:schemeClr val="tx2"/>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3476125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DFE36-C95A-45C2-AD27-1F28FA924339}" type="datetime1">
              <a:rPr lang="en-US" smtClean="0"/>
              <a:t>2/24/2019</a:t>
            </a:fld>
            <a:endParaRPr lang="en-US"/>
          </a:p>
        </p:txBody>
      </p:sp>
      <p:sp>
        <p:nvSpPr>
          <p:cNvPr id="3" name="Slide Number Placeholder 2"/>
          <p:cNvSpPr>
            <a:spLocks noGrp="1"/>
          </p:cNvSpPr>
          <p:nvPr>
            <p:ph type="sldNum" sz="quarter" idx="12"/>
          </p:nvPr>
        </p:nvSpPr>
        <p:spPr/>
        <p:txBody>
          <a:bodyPr/>
          <a:lstStyle/>
          <a:p>
            <a:fld id="{07849DC4-3C4D-4042-8913-5C4E54747DE9}" type="slidenum">
              <a:rPr lang="en-US" smtClean="0"/>
              <a:pPr/>
              <a:t>15</a:t>
            </a:fld>
            <a:endParaRPr lang="en-US"/>
          </a:p>
        </p:txBody>
      </p:sp>
      <p:sp>
        <p:nvSpPr>
          <p:cNvPr id="6" name="Rectangle 5"/>
          <p:cNvSpPr/>
          <p:nvPr/>
        </p:nvSpPr>
        <p:spPr>
          <a:xfrm>
            <a:off x="4644008" y="764704"/>
            <a:ext cx="4369024" cy="4031873"/>
          </a:xfrm>
          <a:prstGeom prst="rect">
            <a:avLst/>
          </a:prstGeom>
        </p:spPr>
        <p:txBody>
          <a:bodyPr wrap="square">
            <a:spAutoFit/>
          </a:bodyPr>
          <a:lstStyle/>
          <a:p>
            <a:pPr algn="just"/>
            <a:r>
              <a:rPr lang="ar-SA" sz="2800" dirty="0">
                <a:latin typeface="Times New Roman" panose="02020603050405020304" pitchFamily="18" charset="0"/>
                <a:ea typeface="Times New Roman" panose="02020603050405020304" pitchFamily="18" charset="0"/>
                <a:cs typeface="Simplified Arabic" panose="02020603050405020304" pitchFamily="18" charset="-78"/>
              </a:rPr>
              <a:t>و</a:t>
            </a:r>
            <a:r>
              <a:rPr lang="ar-SA" sz="3200" dirty="0">
                <a:latin typeface="Times New Roman" panose="02020603050405020304" pitchFamily="18" charset="0"/>
                <a:ea typeface="Times New Roman" panose="02020603050405020304" pitchFamily="18" charset="0"/>
                <a:cs typeface="Simplified Arabic" panose="02020603050405020304" pitchFamily="18" charset="-78"/>
              </a:rPr>
              <a:t>هي التي توضح خطوط المواصلات بأنواعها المختلفة مثل : الطرق البرية والسكك الحديدية وخطوط الطيران والملاحة البحرية والنهرية وفي هذا النوع من الخرائط تستخدم الرموز بقصد الدلالة على الفكرة التي تتضمنها الخريطة </a:t>
            </a:r>
            <a:endParaRPr lang="en-US" sz="3600" dirty="0"/>
          </a:p>
        </p:txBody>
      </p:sp>
      <p:sp>
        <p:nvSpPr>
          <p:cNvPr id="7" name="Rectangle 6"/>
          <p:cNvSpPr/>
          <p:nvPr/>
        </p:nvSpPr>
        <p:spPr>
          <a:xfrm>
            <a:off x="5292080" y="0"/>
            <a:ext cx="4187365" cy="688458"/>
          </a:xfrm>
          <a:prstGeom prst="rect">
            <a:avLst/>
          </a:prstGeom>
        </p:spPr>
        <p:txBody>
          <a:bodyPr wrap="none">
            <a:spAutoFit/>
          </a:bodyPr>
          <a:lstStyle/>
          <a:p>
            <a:pPr indent="457200" algn="justLow" rtl="1">
              <a:lnSpc>
                <a:spcPct val="115000"/>
              </a:lnSpc>
              <a:spcBef>
                <a:spcPts val="600"/>
              </a:spcBef>
              <a:spcAft>
                <a:spcPts val="600"/>
              </a:spcAft>
            </a:pPr>
            <a:r>
              <a:rPr lang="ar-SA" sz="3600" b="1" u="sng" dirty="0">
                <a:latin typeface="Calibri" panose="020F0502020204030204" pitchFamily="34" charset="0"/>
                <a:ea typeface="Times New Roman" panose="02020603050405020304" pitchFamily="18" charset="0"/>
              </a:rPr>
              <a:t>2ـ خرائط المواصلات :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0" y="317219"/>
            <a:ext cx="4392488" cy="649151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DFE36-C95A-45C2-AD27-1F28FA924339}" type="datetime1">
              <a:rPr lang="en-US" smtClean="0"/>
              <a:t>2/24/2019</a:t>
            </a:fld>
            <a:endParaRPr lang="en-US"/>
          </a:p>
        </p:txBody>
      </p:sp>
      <p:sp>
        <p:nvSpPr>
          <p:cNvPr id="3" name="Slide Number Placeholder 2"/>
          <p:cNvSpPr>
            <a:spLocks noGrp="1"/>
          </p:cNvSpPr>
          <p:nvPr>
            <p:ph type="sldNum" sz="quarter" idx="12"/>
          </p:nvPr>
        </p:nvSpPr>
        <p:spPr/>
        <p:txBody>
          <a:bodyPr/>
          <a:lstStyle/>
          <a:p>
            <a:fld id="{07849DC4-3C4D-4042-8913-5C4E54747DE9}" type="slidenum">
              <a:rPr lang="en-US" smtClean="0"/>
              <a:pPr/>
              <a:t>16</a:t>
            </a:fld>
            <a:endParaRPr lang="en-US"/>
          </a:p>
        </p:txBody>
      </p:sp>
      <p:sp>
        <p:nvSpPr>
          <p:cNvPr id="7" name="Rectangle 6"/>
          <p:cNvSpPr/>
          <p:nvPr/>
        </p:nvSpPr>
        <p:spPr>
          <a:xfrm>
            <a:off x="5292080" y="0"/>
            <a:ext cx="4187365" cy="688458"/>
          </a:xfrm>
          <a:prstGeom prst="rect">
            <a:avLst/>
          </a:prstGeom>
        </p:spPr>
        <p:txBody>
          <a:bodyPr wrap="none">
            <a:spAutoFit/>
          </a:bodyPr>
          <a:lstStyle/>
          <a:p>
            <a:pPr indent="457200" algn="justLow" rtl="1">
              <a:lnSpc>
                <a:spcPct val="115000"/>
              </a:lnSpc>
              <a:spcBef>
                <a:spcPts val="600"/>
              </a:spcBef>
              <a:spcAft>
                <a:spcPts val="600"/>
              </a:spcAft>
            </a:pPr>
            <a:r>
              <a:rPr lang="ar-SA" sz="3600" b="1" u="sng" dirty="0">
                <a:latin typeface="Calibri" panose="020F0502020204030204" pitchFamily="34" charset="0"/>
                <a:ea typeface="Times New Roman" panose="02020603050405020304" pitchFamily="18" charset="0"/>
              </a:rPr>
              <a:t>2ـ خرائط المواصلات :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0" y="688458"/>
            <a:ext cx="9144000" cy="5736955"/>
          </a:xfrm>
          <a:prstGeom prst="rect">
            <a:avLst/>
          </a:prstGeom>
        </p:spPr>
        <p:txBody>
          <a:bodyPr wrap="square">
            <a:spAutoFit/>
          </a:bodyPr>
          <a:lstStyle/>
          <a:p>
            <a:pPr indent="457200" algn="justLow" rtl="1">
              <a:lnSpc>
                <a:spcPct val="115000"/>
              </a:lnSpc>
              <a:spcBef>
                <a:spcPts val="600"/>
              </a:spcBef>
              <a:spcAft>
                <a:spcPts val="600"/>
              </a:spcAft>
            </a:pPr>
            <a:r>
              <a:rPr lang="ar-SA" sz="3200" dirty="0">
                <a:latin typeface="Times New Roman" panose="02020603050405020304" pitchFamily="18" charset="0"/>
                <a:ea typeface="Times New Roman" panose="02020603050405020304" pitchFamily="18" charset="0"/>
                <a:cs typeface="Simplified Arabic" panose="02020603050405020304" pitchFamily="18" charset="-78"/>
              </a:rPr>
              <a:t>تمثل شبكة النقل أهمية كبيرة في زيادة الاتساع المكاني لتأثر المدينة بها، حيث كانت المدن ذات مساحة محدودة وحجم صغير لا يتعدي نصف كيلو متر مربع، إلا أنها تضاعفت بعد استخدام وسائل النقل الحديثة التي  ساهمت بشكل كبير في التوسع المساحي للمدن وتطورها( عمر محمد علي ، 2016 ، ص 106) فلا يمكن للمدن تنمو وتتوسع بدون طرق النقل ووسائله في فهي العامل الأساسي في ربط وسهولة الوصول لجميع اطراف المدينة في اسرع وقت ممكن ولا يمكن تتم عملية الترابط بين جميع اطراف المدينة إلا في وجود خريطة الطرق والمواصلات أو تصميم خريطة لشبكة الطرق بواسطة البرامج الحديثة. كما يتضح من الشكل التالي.</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9889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DFE36-C95A-45C2-AD27-1F28FA924339}" type="datetime1">
              <a:rPr lang="en-US" smtClean="0"/>
              <a:t>2/24/2019</a:t>
            </a:fld>
            <a:endParaRPr lang="en-US"/>
          </a:p>
        </p:txBody>
      </p:sp>
      <p:sp>
        <p:nvSpPr>
          <p:cNvPr id="3" name="Slide Number Placeholder 2"/>
          <p:cNvSpPr>
            <a:spLocks noGrp="1"/>
          </p:cNvSpPr>
          <p:nvPr>
            <p:ph type="sldNum" sz="quarter" idx="12"/>
          </p:nvPr>
        </p:nvSpPr>
        <p:spPr/>
        <p:txBody>
          <a:bodyPr/>
          <a:lstStyle/>
          <a:p>
            <a:fld id="{07849DC4-3C4D-4042-8913-5C4E54747DE9}" type="slidenum">
              <a:rPr lang="en-US" smtClean="0"/>
              <a:pPr/>
              <a:t>17</a:t>
            </a:fld>
            <a:endParaRPr lang="en-US"/>
          </a:p>
        </p:txBody>
      </p:sp>
      <p:sp>
        <p:nvSpPr>
          <p:cNvPr id="7" name="Rectangle 6"/>
          <p:cNvSpPr/>
          <p:nvPr/>
        </p:nvSpPr>
        <p:spPr>
          <a:xfrm>
            <a:off x="5292080" y="0"/>
            <a:ext cx="4187365" cy="688458"/>
          </a:xfrm>
          <a:prstGeom prst="rect">
            <a:avLst/>
          </a:prstGeom>
        </p:spPr>
        <p:txBody>
          <a:bodyPr wrap="none">
            <a:spAutoFit/>
          </a:bodyPr>
          <a:lstStyle/>
          <a:p>
            <a:pPr indent="457200" algn="justLow" rtl="1">
              <a:lnSpc>
                <a:spcPct val="115000"/>
              </a:lnSpc>
              <a:spcBef>
                <a:spcPts val="600"/>
              </a:spcBef>
              <a:spcAft>
                <a:spcPts val="600"/>
              </a:spcAft>
            </a:pPr>
            <a:r>
              <a:rPr lang="ar-SA" sz="3600" b="1" u="sng" dirty="0">
                <a:latin typeface="Calibri" panose="020F0502020204030204" pitchFamily="34" charset="0"/>
                <a:ea typeface="Times New Roman" panose="02020603050405020304" pitchFamily="18" charset="0"/>
              </a:rPr>
              <a:t>2ـ خرائط المواصلات :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D:\protrac\6.jpg"/>
          <p:cNvPicPr/>
          <p:nvPr/>
        </p:nvPicPr>
        <p:blipFill>
          <a:blip r:embed="rId2" cstate="print"/>
          <a:srcRect/>
          <a:stretch>
            <a:fillRect/>
          </a:stretch>
        </p:blipFill>
        <p:spPr bwMode="auto">
          <a:xfrm>
            <a:off x="182881" y="738143"/>
            <a:ext cx="8647271" cy="5864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54047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DFE36-C95A-45C2-AD27-1F28FA924339}" type="datetime1">
              <a:rPr lang="en-US" smtClean="0"/>
              <a:t>2/24/2019</a:t>
            </a:fld>
            <a:endParaRPr lang="en-US"/>
          </a:p>
        </p:txBody>
      </p:sp>
      <p:sp>
        <p:nvSpPr>
          <p:cNvPr id="3" name="Slide Number Placeholder 2"/>
          <p:cNvSpPr>
            <a:spLocks noGrp="1"/>
          </p:cNvSpPr>
          <p:nvPr>
            <p:ph type="sldNum" sz="quarter" idx="12"/>
          </p:nvPr>
        </p:nvSpPr>
        <p:spPr/>
        <p:txBody>
          <a:bodyPr/>
          <a:lstStyle/>
          <a:p>
            <a:fld id="{07849DC4-3C4D-4042-8913-5C4E54747DE9}" type="slidenum">
              <a:rPr lang="en-US" smtClean="0"/>
              <a:pPr/>
              <a:t>18</a:t>
            </a:fld>
            <a:endParaRPr lang="en-US"/>
          </a:p>
        </p:txBody>
      </p:sp>
      <p:sp>
        <p:nvSpPr>
          <p:cNvPr id="7" name="Rectangle 6"/>
          <p:cNvSpPr/>
          <p:nvPr/>
        </p:nvSpPr>
        <p:spPr>
          <a:xfrm>
            <a:off x="5292080" y="0"/>
            <a:ext cx="4187365" cy="688458"/>
          </a:xfrm>
          <a:prstGeom prst="rect">
            <a:avLst/>
          </a:prstGeom>
        </p:spPr>
        <p:txBody>
          <a:bodyPr wrap="none">
            <a:spAutoFit/>
          </a:bodyPr>
          <a:lstStyle/>
          <a:p>
            <a:pPr indent="457200" algn="justLow" rtl="1">
              <a:lnSpc>
                <a:spcPct val="115000"/>
              </a:lnSpc>
              <a:spcBef>
                <a:spcPts val="600"/>
              </a:spcBef>
              <a:spcAft>
                <a:spcPts val="600"/>
              </a:spcAft>
            </a:pPr>
            <a:r>
              <a:rPr lang="ar-SA" sz="3600" b="1" u="sng" dirty="0">
                <a:latin typeface="Calibri" panose="020F0502020204030204" pitchFamily="34" charset="0"/>
                <a:ea typeface="Times New Roman" panose="02020603050405020304" pitchFamily="18" charset="0"/>
              </a:rPr>
              <a:t>2ـ خرائط المواصلات :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39553" y="908720"/>
            <a:ext cx="7776864" cy="525658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22627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DFE36-C95A-45C2-AD27-1F28FA924339}" type="datetime1">
              <a:rPr lang="en-US" smtClean="0"/>
              <a:t>2/24/2019</a:t>
            </a:fld>
            <a:endParaRPr lang="en-US"/>
          </a:p>
        </p:txBody>
      </p:sp>
      <p:sp>
        <p:nvSpPr>
          <p:cNvPr id="3" name="Slide Number Placeholder 2"/>
          <p:cNvSpPr>
            <a:spLocks noGrp="1"/>
          </p:cNvSpPr>
          <p:nvPr>
            <p:ph type="sldNum" sz="quarter" idx="12"/>
          </p:nvPr>
        </p:nvSpPr>
        <p:spPr/>
        <p:txBody>
          <a:bodyPr/>
          <a:lstStyle/>
          <a:p>
            <a:fld id="{07849DC4-3C4D-4042-8913-5C4E54747DE9}" type="slidenum">
              <a:rPr lang="en-US" smtClean="0"/>
              <a:pPr/>
              <a:t>19</a:t>
            </a:fld>
            <a:endParaRPr lang="en-US"/>
          </a:p>
        </p:txBody>
      </p:sp>
      <p:sp>
        <p:nvSpPr>
          <p:cNvPr id="7" name="Rectangle 6"/>
          <p:cNvSpPr/>
          <p:nvPr/>
        </p:nvSpPr>
        <p:spPr>
          <a:xfrm>
            <a:off x="5292080" y="0"/>
            <a:ext cx="4187365" cy="688458"/>
          </a:xfrm>
          <a:prstGeom prst="rect">
            <a:avLst/>
          </a:prstGeom>
        </p:spPr>
        <p:txBody>
          <a:bodyPr wrap="none">
            <a:spAutoFit/>
          </a:bodyPr>
          <a:lstStyle/>
          <a:p>
            <a:pPr indent="457200" algn="justLow" rtl="1">
              <a:lnSpc>
                <a:spcPct val="115000"/>
              </a:lnSpc>
              <a:spcBef>
                <a:spcPts val="600"/>
              </a:spcBef>
              <a:spcAft>
                <a:spcPts val="600"/>
              </a:spcAft>
            </a:pPr>
            <a:r>
              <a:rPr lang="ar-SA" sz="3600" b="1" u="sng" dirty="0">
                <a:latin typeface="Calibri" panose="020F0502020204030204" pitchFamily="34" charset="0"/>
                <a:ea typeface="Times New Roman" panose="02020603050405020304" pitchFamily="18" charset="0"/>
              </a:rPr>
              <a:t>2ـ خرائط المواصلات :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79512" y="908720"/>
            <a:ext cx="8640960" cy="5413790"/>
          </a:xfrm>
          <a:prstGeom prst="rect">
            <a:avLst/>
          </a:prstGeom>
        </p:spPr>
        <p:txBody>
          <a:bodyPr wrap="square">
            <a:spAutoFit/>
          </a:bodyPr>
          <a:lstStyle/>
          <a:p>
            <a:pPr indent="457200" algn="just" rtl="1">
              <a:lnSpc>
                <a:spcPct val="115000"/>
              </a:lnSpc>
              <a:spcAft>
                <a:spcPts val="0"/>
              </a:spcAft>
            </a:pP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ولا يتوقف الأمر علي ربط اجزاء المدن فقط بل يمكن من خلال خرائط الطرق والمواصلات والمرئيات معرفة مناطق الازدحام المروري وأوقات الذروة في مدينة ما مثلا مدينة بنها في الشكل التالي. يوضح مفتاح الخريطة مجموعة من الألوان وعددها 4 الوان بحيث يشير كل لون إلي السرعة كالآتي:</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0"/>
              </a:spcAft>
              <a:buFont typeface="+mj-lt"/>
              <a:buAutoNum type="arabicParenR"/>
            </a:pPr>
            <a:r>
              <a:rPr lang="ar-EG" sz="2800" dirty="0">
                <a:latin typeface="Times New Roman" panose="02020603050405020304" pitchFamily="18" charset="0"/>
                <a:ea typeface="Times New Roman" panose="02020603050405020304" pitchFamily="18" charset="0"/>
                <a:cs typeface="Simplified Arabic" panose="02020603050405020304" pitchFamily="18" charset="-78"/>
              </a:rPr>
              <a:t>اللون النبتي : يدل علي معدل سرعة بطيئة جداً في اجزاء من المدينة وخاصة في شارع فريد ندا</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0"/>
              </a:spcAft>
              <a:buFont typeface="+mj-lt"/>
              <a:buAutoNum type="arabicParenR"/>
            </a:pPr>
            <a:r>
              <a:rPr lang="ar-EG" sz="2800" dirty="0">
                <a:latin typeface="Times New Roman" panose="02020603050405020304" pitchFamily="18" charset="0"/>
                <a:ea typeface="Times New Roman" panose="02020603050405020304" pitchFamily="18" charset="0"/>
                <a:cs typeface="Simplified Arabic" panose="02020603050405020304" pitchFamily="18" charset="-78"/>
              </a:rPr>
              <a:t>اللون الاحمر: يدل علي معدل سرعة بطيئة في اجزاء من المدينة.</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0"/>
              </a:spcAft>
              <a:buFont typeface="+mj-lt"/>
              <a:buAutoNum type="arabicParenR"/>
            </a:pPr>
            <a:r>
              <a:rPr lang="ar-EG" sz="2800" dirty="0">
                <a:latin typeface="Times New Roman" panose="02020603050405020304" pitchFamily="18" charset="0"/>
                <a:ea typeface="Times New Roman" panose="02020603050405020304" pitchFamily="18" charset="0"/>
                <a:cs typeface="Simplified Arabic" panose="02020603050405020304" pitchFamily="18" charset="-78"/>
              </a:rPr>
              <a:t>اللون البرتقالي: يدل علي معدل سرعة متوسطه كما يتضح من الشكل.</a:t>
            </a:r>
            <a:endParaRPr lang="en-US" dirty="0">
              <a:latin typeface="Calibri" panose="020F0502020204030204" pitchFamily="34" charset="0"/>
              <a:ea typeface="Calibri" panose="020F0502020204030204" pitchFamily="34" charset="0"/>
              <a:cs typeface="Arial" panose="020B0604020202020204" pitchFamily="34" charset="0"/>
            </a:endParaRPr>
          </a:p>
          <a:p>
            <a:pPr algn="just"/>
            <a:r>
              <a:rPr lang="ar-EG" sz="2800" dirty="0" smtClean="0">
                <a:latin typeface="Times New Roman" panose="02020603050405020304" pitchFamily="18" charset="0"/>
                <a:ea typeface="Times New Roman" panose="02020603050405020304" pitchFamily="18" charset="0"/>
                <a:cs typeface="Simplified Arabic" panose="02020603050405020304" pitchFamily="18" charset="-78"/>
              </a:rPr>
              <a:t>4) </a:t>
            </a:r>
            <a:r>
              <a:rPr lang="ar-SA" sz="2800" dirty="0" smtClean="0">
                <a:latin typeface="Times New Roman" panose="02020603050405020304" pitchFamily="18" charset="0"/>
                <a:ea typeface="Times New Roman" panose="02020603050405020304" pitchFamily="18" charset="0"/>
                <a:cs typeface="Simplified Arabic" panose="02020603050405020304" pitchFamily="18" charset="-78"/>
              </a:rPr>
              <a:t>اللون </a:t>
            </a: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الأخضر: يدل علي معدل سرعة سريعة كما يتضح من الشكل في الطريق الحر، الطريق الزراعي. </a:t>
            </a:r>
            <a:endParaRPr lang="en-US" sz="3200" dirty="0"/>
          </a:p>
        </p:txBody>
      </p:sp>
    </p:spTree>
    <p:extLst>
      <p:ext uri="{BB962C8B-B14F-4D97-AF65-F5344CB8AC3E}">
        <p14:creationId xmlns:p14="http://schemas.microsoft.com/office/powerpoint/2010/main" val="1961738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52119" y="0"/>
            <a:ext cx="2786669"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Low"/>
            <a:r>
              <a:rPr lang="ar-EG" sz="3600" dirty="0" smtClean="0">
                <a:solidFill>
                  <a:srgbClr val="FF66FF"/>
                </a:solidFill>
                <a:latin typeface="AXtTania" panose="00000400000000000000" pitchFamily="2" charset="2"/>
                <a:cs typeface="Andalus"/>
              </a:rPr>
              <a:t>قواعد المحاضرة </a:t>
            </a:r>
            <a:endParaRPr lang="ar-EG" sz="3600" b="0" i="0" u="none" strike="noStrike" baseline="0" dirty="0" smtClean="0">
              <a:solidFill>
                <a:srgbClr val="FF66FF"/>
              </a:solidFill>
              <a:latin typeface="AXtTania" panose="00000400000000000000" pitchFamily="2" charset="2"/>
              <a:cs typeface="Andalus"/>
            </a:endParaRPr>
          </a:p>
        </p:txBody>
      </p:sp>
      <p:sp>
        <p:nvSpPr>
          <p:cNvPr id="6" name="Rectangle 5"/>
          <p:cNvSpPr/>
          <p:nvPr/>
        </p:nvSpPr>
        <p:spPr>
          <a:xfrm>
            <a:off x="1619673" y="-99392"/>
            <a:ext cx="4176464"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EG"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203848" y="1020919"/>
            <a:ext cx="5778388" cy="1384995"/>
          </a:xfrm>
          <a:prstGeom prst="rect">
            <a:avLst/>
          </a:prstGeom>
        </p:spPr>
        <p:txBody>
          <a:bodyPr wrap="square">
            <a:spAutoFit/>
          </a:bodyPr>
          <a:lstStyle/>
          <a:p>
            <a:pPr algn="justLow"/>
            <a:r>
              <a:rPr lang="ar-EG" sz="4800" b="1" dirty="0" smtClean="0">
                <a:ln w="12700" cmpd="sng">
                  <a:solidFill>
                    <a:schemeClr val="accent4"/>
                  </a:solidFill>
                  <a:prstDash val="solid"/>
                </a:ln>
                <a:latin typeface="Andalus"/>
                <a:cs typeface="Andalus"/>
              </a:rPr>
              <a:t>* الالتزام بمعياد المحاضرة .</a:t>
            </a:r>
            <a:endParaRPr lang="ar-EG" sz="4800" b="1" dirty="0">
              <a:ln w="12700" cmpd="sng">
                <a:solidFill>
                  <a:schemeClr val="accent4"/>
                </a:solidFill>
                <a:prstDash val="solid"/>
              </a:ln>
              <a:latin typeface="Andalus"/>
              <a:cs typeface="Andalus"/>
            </a:endParaRPr>
          </a:p>
          <a:p>
            <a:pPr algn="justLow"/>
            <a:endParaRPr lang="ar-EG" sz="3600" dirty="0">
              <a:latin typeface="Andalus"/>
              <a:cs typeface="Andalus"/>
            </a:endParaRPr>
          </a:p>
        </p:txBody>
      </p:sp>
      <p:sp>
        <p:nvSpPr>
          <p:cNvPr id="2" name="Rectangle 1"/>
          <p:cNvSpPr/>
          <p:nvPr/>
        </p:nvSpPr>
        <p:spPr>
          <a:xfrm>
            <a:off x="3515283" y="2173295"/>
            <a:ext cx="5442516" cy="923330"/>
          </a:xfrm>
          <a:prstGeom prst="rect">
            <a:avLst/>
          </a:prstGeom>
          <a:noFill/>
        </p:spPr>
        <p:txBody>
          <a:bodyPr wrap="none" lIns="91440" tIns="45720" rIns="91440" bIns="45720">
            <a:spAutoFit/>
          </a:bodyPr>
          <a:lstStyle/>
          <a:p>
            <a:pPr algn="ctr"/>
            <a:r>
              <a:rPr lang="ar-EG" sz="5400" b="1" cap="none" spc="0" dirty="0" smtClean="0">
                <a:ln w="12700">
                  <a:solidFill>
                    <a:schemeClr val="accent3">
                      <a:lumMod val="50000"/>
                    </a:schemeClr>
                  </a:solidFill>
                  <a:prstDash val="solid"/>
                </a:ln>
                <a:solidFill>
                  <a:srgbClr val="CC66FF"/>
                </a:solidFill>
                <a:effectLst>
                  <a:innerShdw blurRad="177800">
                    <a:schemeClr val="accent3">
                      <a:lumMod val="50000"/>
                    </a:schemeClr>
                  </a:innerShdw>
                </a:effectLst>
                <a:latin typeface="Andalus"/>
                <a:cs typeface="Andalus"/>
              </a:rPr>
              <a:t>*الموبايل مغلق أو صامت. </a:t>
            </a:r>
            <a:endParaRPr lang="en-US" sz="5400" b="1" cap="none" spc="0" dirty="0">
              <a:ln w="12700">
                <a:solidFill>
                  <a:schemeClr val="accent3">
                    <a:lumMod val="50000"/>
                  </a:schemeClr>
                </a:solidFill>
                <a:prstDash val="solid"/>
              </a:ln>
              <a:solidFill>
                <a:srgbClr val="CC66FF"/>
              </a:solidFill>
              <a:effectLst>
                <a:innerShdw blurRad="177800">
                  <a:schemeClr val="accent3">
                    <a:lumMod val="50000"/>
                  </a:schemeClr>
                </a:innerShdw>
              </a:effectLst>
            </a:endParaRPr>
          </a:p>
        </p:txBody>
      </p:sp>
      <p:sp>
        <p:nvSpPr>
          <p:cNvPr id="7" name="Rectangle 6"/>
          <p:cNvSpPr/>
          <p:nvPr/>
        </p:nvSpPr>
        <p:spPr>
          <a:xfrm>
            <a:off x="1684906" y="3327458"/>
            <a:ext cx="7459094" cy="923330"/>
          </a:xfrm>
          <a:prstGeom prst="rect">
            <a:avLst/>
          </a:prstGeom>
          <a:noFill/>
        </p:spPr>
        <p:txBody>
          <a:bodyPr wrap="none" lIns="91440" tIns="45720" rIns="91440" bIns="45720">
            <a:spAutoFit/>
          </a:bodyPr>
          <a:lstStyle/>
          <a:p>
            <a:pPr algn="ctr"/>
            <a:r>
              <a:rPr lang="ar-EG" sz="5400" b="1" cap="none" spc="0"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Andalus"/>
                <a:cs typeface="Andalus"/>
              </a:rPr>
              <a:t>*ممنوع الدخول بعد بداية المحاضرة </a:t>
            </a:r>
            <a:endPar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3" y="2091924"/>
            <a:ext cx="1790618" cy="17668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55" y="386949"/>
            <a:ext cx="2676525" cy="1704975"/>
          </a:xfrm>
          <a:prstGeom prst="rect">
            <a:avLst/>
          </a:prstGeom>
        </p:spPr>
      </p:pic>
      <p:sp>
        <p:nvSpPr>
          <p:cNvPr id="9" name="Rectangle 8"/>
          <p:cNvSpPr/>
          <p:nvPr/>
        </p:nvSpPr>
        <p:spPr>
          <a:xfrm>
            <a:off x="3550801" y="4481621"/>
            <a:ext cx="5593199" cy="923330"/>
          </a:xfrm>
          <a:prstGeom prst="rect">
            <a:avLst/>
          </a:prstGeom>
          <a:noFill/>
        </p:spPr>
        <p:txBody>
          <a:bodyPr wrap="none" lIns="91440" tIns="45720" rIns="91440" bIns="45720">
            <a:spAutoFit/>
          </a:bodyPr>
          <a:lstStyle/>
          <a:p>
            <a:pPr algn="ctr"/>
            <a:r>
              <a:rPr lang="ar-EG" sz="5400" b="1" cap="none" spc="0" dirty="0" smtClean="0">
                <a:ln w="12700">
                  <a:solidFill>
                    <a:schemeClr val="accent3">
                      <a:lumMod val="50000"/>
                    </a:schemeClr>
                  </a:solidFill>
                  <a:prstDash val="solid"/>
                </a:ln>
                <a:solidFill>
                  <a:srgbClr val="FFC000"/>
                </a:solidFill>
                <a:effectLst>
                  <a:innerShdw blurRad="177800">
                    <a:schemeClr val="accent3">
                      <a:lumMod val="50000"/>
                    </a:schemeClr>
                  </a:innerShdw>
                </a:effectLst>
                <a:latin typeface="Andalus"/>
                <a:cs typeface="Andalus"/>
              </a:rPr>
              <a:t>*الاحاديث الجانبية ممنوعة </a:t>
            </a:r>
            <a:endParaRPr lang="en-US" sz="5400" b="1" cap="none" spc="0" dirty="0">
              <a:ln w="12700">
                <a:solidFill>
                  <a:schemeClr val="accent3">
                    <a:lumMod val="50000"/>
                  </a:schemeClr>
                </a:solidFill>
                <a:prstDash val="solid"/>
              </a:ln>
              <a:solidFill>
                <a:srgbClr val="FFC000"/>
              </a:solidFill>
              <a:effectLst>
                <a:innerShdw blurRad="177800">
                  <a:schemeClr val="accent3">
                    <a:lumMod val="50000"/>
                  </a:schemeClr>
                </a:inn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03" y="4445006"/>
            <a:ext cx="3410998" cy="2150270"/>
          </a:xfrm>
          <a:prstGeom prst="rect">
            <a:avLst/>
          </a:prstGeom>
        </p:spPr>
      </p:pic>
      <p:sp>
        <p:nvSpPr>
          <p:cNvPr id="11" name="Date Placeholder 10"/>
          <p:cNvSpPr>
            <a:spLocks noGrp="1"/>
          </p:cNvSpPr>
          <p:nvPr>
            <p:ph type="dt" sz="half" idx="10"/>
          </p:nvPr>
        </p:nvSpPr>
        <p:spPr/>
        <p:txBody>
          <a:bodyPr/>
          <a:lstStyle/>
          <a:p>
            <a:fld id="{AB063523-BC7F-40DA-86A1-002D63DFD636}" type="datetime1">
              <a:rPr lang="en-US" smtClean="0"/>
              <a:t>2/24/2019</a:t>
            </a:fld>
            <a:endParaRPr lang="en-US"/>
          </a:p>
        </p:txBody>
      </p:sp>
      <p:sp>
        <p:nvSpPr>
          <p:cNvPr id="13" name="Slide Number Placeholder 12"/>
          <p:cNvSpPr>
            <a:spLocks noGrp="1"/>
          </p:cNvSpPr>
          <p:nvPr>
            <p:ph type="sldNum" sz="quarter" idx="12"/>
          </p:nvPr>
        </p:nvSpPr>
        <p:spPr/>
        <p:txBody>
          <a:bodyPr/>
          <a:lstStyle/>
          <a:p>
            <a:fld id="{07849DC4-3C4D-4042-8913-5C4E54747DE9}" type="slidenum">
              <a:rPr lang="en-US" smtClean="0"/>
              <a:pPr/>
              <a:t>2</a:t>
            </a:fld>
            <a:endParaRPr lang="en-US"/>
          </a:p>
        </p:txBody>
      </p:sp>
    </p:spTree>
    <p:extLst>
      <p:ext uri="{BB962C8B-B14F-4D97-AF65-F5344CB8AC3E}">
        <p14:creationId xmlns:p14="http://schemas.microsoft.com/office/powerpoint/2010/main" val="316043675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8">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0" end="0"/>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7">
                                            <p:txEl>
                                              <p:pRg st="0" end="0"/>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uild="p"/>
      <p:bldP spid="2" grpId="0" build="p"/>
      <p:bldP spid="7" grpId="0" build="p"/>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0E4C75-222D-4CF1-8F0B-042BED82C3EA}" type="slidenum">
              <a:rPr lang="ar-SA"/>
              <a:pPr/>
              <a:t>20</a:t>
            </a:fld>
            <a:endParaRPr lang="en-US"/>
          </a:p>
        </p:txBody>
      </p:sp>
      <p:sp>
        <p:nvSpPr>
          <p:cNvPr id="58370" name="Rectangle 2"/>
          <p:cNvSpPr>
            <a:spLocks noGrp="1" noChangeArrowheads="1"/>
          </p:cNvSpPr>
          <p:nvPr>
            <p:ph type="title"/>
          </p:nvPr>
        </p:nvSpPr>
        <p:spPr>
          <a:xfrm>
            <a:off x="895947" y="14988"/>
            <a:ext cx="8229600" cy="1706562"/>
          </a:xfrm>
        </p:spPr>
        <p:txBody>
          <a:bodyPr>
            <a:normAutofit/>
          </a:bodyPr>
          <a:lstStyle/>
          <a:p>
            <a:pPr algn="ctr"/>
            <a:r>
              <a:rPr lang="ar-BH" sz="6000" dirty="0"/>
              <a:t>3-  خرائط االسكان : </a:t>
            </a:r>
            <a:endParaRPr lang="en-US" sz="6000" b="1" dirty="0"/>
          </a:p>
        </p:txBody>
      </p:sp>
      <p:sp>
        <p:nvSpPr>
          <p:cNvPr id="3" name="Rectangle 2"/>
          <p:cNvSpPr/>
          <p:nvPr/>
        </p:nvSpPr>
        <p:spPr>
          <a:xfrm>
            <a:off x="261200" y="1282944"/>
            <a:ext cx="8568952" cy="5632311"/>
          </a:xfrm>
          <a:prstGeom prst="rect">
            <a:avLst/>
          </a:prstGeom>
        </p:spPr>
        <p:txBody>
          <a:bodyPr wrap="square">
            <a:spAutoFit/>
          </a:bodyPr>
          <a:lstStyle/>
          <a:p>
            <a:pPr algn="just"/>
            <a:r>
              <a:rPr lang="ar-SA" sz="3600" dirty="0">
                <a:solidFill>
                  <a:schemeClr val="tx2"/>
                </a:solidFill>
                <a:latin typeface="Times New Roman" panose="02020603050405020304" pitchFamily="18" charset="0"/>
                <a:ea typeface="Times New Roman" panose="02020603050405020304" pitchFamily="18" charset="0"/>
                <a:cs typeface="Simplified Arabic" panose="02020603050405020304" pitchFamily="18" charset="-78"/>
              </a:rPr>
              <a:t>وتعد خرائط السكان من الخرائط الهامة، وذلك لانها بتهتم بتغيير الواقع الحقيقي لتوزيع السكان علي سطح الأرض، بالإضافة إلي تحليل توزيع كثافة السكان ومعرفة العوامل المؤثرة فيه، كما تهتم بتوضيح أعداد السكان وحركتهم وتركيبهم وتوزيعهم وكثافتهم ونسبة السكان الحضر والنمو الحضري، كما توضح المعدلات والمؤشرات المستخدمة في مثل هذه الخصائص، مثل معدل المواليد والتركيب النوعي والعمري والتركيب الاقتصادي والتعليمي وغيرها.( فلاح شاكر،1993،ص42).  </a:t>
            </a:r>
            <a:r>
              <a:rPr lang="ar-SA" sz="3600" b="1" dirty="0">
                <a:solidFill>
                  <a:schemeClr val="tx2"/>
                </a:solidFill>
                <a:latin typeface="Times New Roman" panose="02020603050405020304" pitchFamily="18" charset="0"/>
                <a:ea typeface="Times New Roman" panose="02020603050405020304" pitchFamily="18" charset="0"/>
                <a:cs typeface="Simplified Arabic" panose="02020603050405020304" pitchFamily="18" charset="-78"/>
              </a:rPr>
              <a:t>ويتضح من خرائط السكان في محافظة القليوبية من 1986م إلي 2016م </a:t>
            </a:r>
            <a:endParaRPr lang="en-US" sz="4000" b="1" dirty="0">
              <a:solidFill>
                <a:schemeClr val="tx2"/>
              </a:solidFill>
            </a:endParaRPr>
          </a:p>
        </p:txBody>
      </p:sp>
    </p:spTree>
    <p:extLst>
      <p:ext uri="{BB962C8B-B14F-4D97-AF65-F5344CB8AC3E}">
        <p14:creationId xmlns:p14="http://schemas.microsoft.com/office/powerpoint/2010/main" val="1765731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0E4C75-222D-4CF1-8F0B-042BED82C3EA}" type="slidenum">
              <a:rPr lang="ar-SA"/>
              <a:pPr/>
              <a:t>21</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7" y="90207"/>
            <a:ext cx="5112568" cy="6797716"/>
          </a:xfrm>
          <a:prstGeom prst="rect">
            <a:avLst/>
          </a:prstGeom>
        </p:spPr>
      </p:pic>
      <p:sp>
        <p:nvSpPr>
          <p:cNvPr id="4" name="Title 3"/>
          <p:cNvSpPr>
            <a:spLocks noGrp="1"/>
          </p:cNvSpPr>
          <p:nvPr>
            <p:ph type="title"/>
          </p:nvPr>
        </p:nvSpPr>
        <p:spPr>
          <a:xfrm>
            <a:off x="6379211" y="90207"/>
            <a:ext cx="2602632" cy="1143000"/>
          </a:xfrm>
        </p:spPr>
        <p:txBody>
          <a:bodyPr/>
          <a:lstStyle/>
          <a:p>
            <a:r>
              <a:rPr lang="ar-EG" dirty="0" smtClean="0"/>
              <a:t>خرائط السكان</a:t>
            </a:r>
            <a:endParaRPr lang="en-US" dirty="0"/>
          </a:p>
        </p:txBody>
      </p:sp>
    </p:spTree>
    <p:extLst>
      <p:ext uri="{BB962C8B-B14F-4D97-AF65-F5344CB8AC3E}">
        <p14:creationId xmlns:p14="http://schemas.microsoft.com/office/powerpoint/2010/main" val="3869385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0E4C75-222D-4CF1-8F0B-042BED82C3EA}" type="slidenum">
              <a:rPr lang="ar-SA">
                <a:solidFill>
                  <a:srgbClr val="FF0000"/>
                </a:solidFill>
              </a:rPr>
              <a:pPr/>
              <a:t>22</a:t>
            </a:fld>
            <a:endParaRPr lang="en-US">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805171" cy="6857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946" y="29921"/>
            <a:ext cx="4495054" cy="6912768"/>
          </a:xfrm>
          <a:prstGeom prst="rect">
            <a:avLst/>
          </a:prstGeom>
        </p:spPr>
      </p:pic>
    </p:spTree>
    <p:extLst>
      <p:ext uri="{BB962C8B-B14F-4D97-AF65-F5344CB8AC3E}">
        <p14:creationId xmlns:p14="http://schemas.microsoft.com/office/powerpoint/2010/main" val="3948024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759BE39-AE48-4E01-8E5B-9E2780898E00}" type="slidenum">
              <a:rPr lang="ar-SA"/>
              <a:pPr/>
              <a:t>23</a:t>
            </a:fld>
            <a:endParaRPr lang="en-US"/>
          </a:p>
        </p:txBody>
      </p:sp>
      <p:sp>
        <p:nvSpPr>
          <p:cNvPr id="7" name="Text Box 2"/>
          <p:cNvSpPr txBox="1">
            <a:spLocks noChangeArrowheads="1"/>
          </p:cNvSpPr>
          <p:nvPr/>
        </p:nvSpPr>
        <p:spPr bwMode="auto">
          <a:xfrm>
            <a:off x="163353" y="548680"/>
            <a:ext cx="8640415"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ar-SA"/>
            </a:defPPr>
            <a:lvl1pPr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Arabic)" charset="0"/>
                <a:cs typeface="Times New Roman (Arabic)"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Arabic)" charset="0"/>
                <a:cs typeface="Times New Roman (Arabic)"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Arabic)" charset="0"/>
                <a:cs typeface="Times New Roman (Arabic)"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Arabic)" charset="0"/>
                <a:cs typeface="Times New Roman (Arabic)" charset="0"/>
              </a:defRPr>
            </a:lvl9pPr>
          </a:lstStyle>
          <a:p>
            <a:pPr algn="just"/>
            <a:r>
              <a:rPr lang="ar-EG" sz="3600" dirty="0"/>
              <a:t>يتضح من الشكل السابق ما يلي:</a:t>
            </a:r>
            <a:endParaRPr lang="en-US" sz="3600" dirty="0"/>
          </a:p>
          <a:p>
            <a:pPr lvl="0" algn="just"/>
            <a:r>
              <a:rPr lang="ar-EG" sz="3600" dirty="0"/>
              <a:t>تغير عدد السكان بمحافظة القليوبية خلال الفترة الزمنية من 1986م إلي 2016م حيث بلغ اجمالي عدد السكان عام 1986 نحو "2,507,788 نسمة"، وزاد  في عام 2006م ليقدر بنحو "4,251,672" نسمة، في عام 2016 (وفقاً التقدير العام "5,641,575 نسمة") ويرجع ذلك لمجموعة من العوامل أهمها زيادة معدلات المواليد في المحافظة بشكل خاص وجمهورية مصر العربية بشكل عام، بالإضافة إلي  زيادة معدلات الهجرة لمحافظة القليوبية لما تمثله من جذب سكاني لسكان المحافظات الآخري.</a:t>
            </a:r>
            <a:endParaRPr lang="en-US" sz="3600" dirty="0"/>
          </a:p>
          <a:p>
            <a:pPr eaLnBrk="1" hangingPunct="1">
              <a:spcBef>
                <a:spcPct val="50000"/>
              </a:spcBef>
              <a:buFontTx/>
              <a:buChar char="•"/>
            </a:pPr>
            <a:endParaRPr lang="ar-SA" sz="3600" dirty="0">
              <a:solidFill>
                <a:srgbClr val="FF0000"/>
              </a:solidFill>
              <a:cs typeface="Sultan normal" pitchFamily="2" charset="-78"/>
            </a:endParaRPr>
          </a:p>
        </p:txBody>
      </p:sp>
    </p:spTree>
    <p:extLst>
      <p:ext uri="{BB962C8B-B14F-4D97-AF65-F5344CB8AC3E}">
        <p14:creationId xmlns:p14="http://schemas.microsoft.com/office/powerpoint/2010/main" val="3367548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759BE39-AE48-4E01-8E5B-9E2780898E00}" type="slidenum">
              <a:rPr lang="ar-SA"/>
              <a:pPr/>
              <a:t>24</a:t>
            </a:fld>
            <a:endParaRPr lang="en-US"/>
          </a:p>
        </p:txBody>
      </p:sp>
      <p:sp>
        <p:nvSpPr>
          <p:cNvPr id="7" name="Text Box 2"/>
          <p:cNvSpPr txBox="1">
            <a:spLocks noChangeArrowheads="1"/>
          </p:cNvSpPr>
          <p:nvPr/>
        </p:nvSpPr>
        <p:spPr bwMode="auto">
          <a:xfrm>
            <a:off x="372617" y="323771"/>
            <a:ext cx="8640415" cy="727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ar-SA"/>
            </a:defPPr>
            <a:lvl1pPr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Arabic)" charset="0"/>
                <a:cs typeface="Times New Roman (Arabic)"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Arabic)" charset="0"/>
                <a:cs typeface="Times New Roman (Arabic)"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Arabic)" charset="0"/>
                <a:cs typeface="Times New Roman (Arabic)"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Arabic)" charset="0"/>
                <a:cs typeface="Times New Roman (Arabic)" charset="0"/>
              </a:defRPr>
            </a:lvl9pPr>
          </a:lstStyle>
          <a:p>
            <a:pPr lvl="0"/>
            <a:r>
              <a:rPr lang="ar-EG" sz="3200" b="1" dirty="0"/>
              <a:t>تباين أعداد السكان في مراكز المحافظة خلال الفترة الزمنية  من 1986م إلي 2016م، وتحتل مدينة شبرا الخيمة المركز الأول حيث بلغت أعداد السكان فيها عام 1986م نحو "709970 نسمة"، ثم زاد عدد السكان في عام 1996م  "869853 نسمة"، وفي عام 2006واستمرت الزيادة لتصل نحو 1025569 نسمة"، وفي عام 2016م قدرت الزيادة السكانية بنحو" 1351749نسمة"، ويرجع ذلك لمجموعة من الأسباب أهمها مايلي :</a:t>
            </a:r>
            <a:endParaRPr lang="en-US" sz="3200" b="1" dirty="0"/>
          </a:p>
          <a:p>
            <a:pPr lvl="0"/>
            <a:r>
              <a:rPr lang="en-US" sz="3200" b="1" dirty="0"/>
              <a:t> </a:t>
            </a:r>
            <a:r>
              <a:rPr lang="ar-EG" sz="3200" b="1" dirty="0"/>
              <a:t>قرب مدينة شبرا الخيمة لمحافظة القاهرة.</a:t>
            </a:r>
            <a:endParaRPr lang="en-US" sz="3200" b="1" dirty="0"/>
          </a:p>
          <a:p>
            <a:pPr lvl="0"/>
            <a:r>
              <a:rPr lang="ar-EG" sz="3200" b="1" dirty="0"/>
              <a:t>تمثل مدينة شبرا الخيمة أهم المدن الصناعية بمنطقة الدراسة</a:t>
            </a:r>
            <a:endParaRPr lang="en-US" sz="3200" b="1" dirty="0"/>
          </a:p>
          <a:p>
            <a:pPr lvl="0"/>
            <a:r>
              <a:rPr lang="ar-EG" sz="3200" b="1" dirty="0"/>
              <a:t>تنوع وسهولة المواصلات والتنقل بين مدينة شبرا الخيمة ومراكز المحافظة من ناحية، والمحافظات المجاورة من ناحية أخري.</a:t>
            </a:r>
            <a:endParaRPr lang="en-US" sz="3200" b="1" dirty="0"/>
          </a:p>
          <a:p>
            <a:pPr eaLnBrk="1" hangingPunct="1">
              <a:spcBef>
                <a:spcPct val="50000"/>
              </a:spcBef>
              <a:buFontTx/>
              <a:buChar char="•"/>
            </a:pPr>
            <a:endParaRPr lang="ar-SA" sz="3400" dirty="0">
              <a:solidFill>
                <a:srgbClr val="FF0000"/>
              </a:solidFill>
              <a:cs typeface="Sultan normal" pitchFamily="2" charset="-78"/>
            </a:endParaRPr>
          </a:p>
        </p:txBody>
      </p:sp>
    </p:spTree>
    <p:extLst>
      <p:ext uri="{BB962C8B-B14F-4D97-AF65-F5344CB8AC3E}">
        <p14:creationId xmlns:p14="http://schemas.microsoft.com/office/powerpoint/2010/main" val="1592581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759BE39-AE48-4E01-8E5B-9E2780898E00}" type="slidenum">
              <a:rPr lang="ar-SA"/>
              <a:pPr/>
              <a:t>25</a:t>
            </a:fld>
            <a:endParaRPr lang="en-US"/>
          </a:p>
        </p:txBody>
      </p:sp>
      <p:sp>
        <p:nvSpPr>
          <p:cNvPr id="7" name="Text Box 2"/>
          <p:cNvSpPr txBox="1">
            <a:spLocks noChangeArrowheads="1"/>
          </p:cNvSpPr>
          <p:nvPr/>
        </p:nvSpPr>
        <p:spPr bwMode="auto">
          <a:xfrm>
            <a:off x="163353" y="116632"/>
            <a:ext cx="898064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ar-SA"/>
            </a:defPPr>
            <a:lvl1pPr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Arabic)" charset="0"/>
                <a:cs typeface="Times New Roman (Arabic)"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Arabic)" charset="0"/>
                <a:cs typeface="Times New Roman (Arabic)"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Arabic)" charset="0"/>
                <a:cs typeface="Times New Roman (Arabic)"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Arabic)" charset="0"/>
                <a:cs typeface="Times New Roman (Arabic)"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Arabic)" charset="0"/>
                <a:cs typeface="Times New Roman (Arabic)" charset="0"/>
              </a:defRPr>
            </a:lvl9pPr>
          </a:lstStyle>
          <a:p>
            <a:pPr marL="342900" lvl="0" indent="-342900" algn="justLow">
              <a:spcBef>
                <a:spcPts val="600"/>
              </a:spcBef>
              <a:spcAft>
                <a:spcPts val="0"/>
              </a:spcAft>
              <a:buFont typeface="Wingdings" panose="05000000000000000000" pitchFamily="2" charset="2"/>
              <a:buChar char=""/>
              <a:tabLst>
                <a:tab pos="143510" algn="l"/>
                <a:tab pos="233680" algn="l"/>
                <a:tab pos="1502410" algn="l"/>
              </a:tabLst>
            </a:pPr>
            <a:r>
              <a:rPr lang="ar-EG" sz="3200" dirty="0">
                <a:ea typeface="Times New Roman" panose="02020603050405020304" pitchFamily="18" charset="0"/>
                <a:cs typeface="Simplified Arabic" panose="02020603050405020304" pitchFamily="18" charset="-78"/>
              </a:rPr>
              <a:t>يحتل مركز بنها المركز الثاني من حيث زيادة اعداد السكان في منطقة الدراسة حيث بلغ عدد السكان "364746 نسمة" في عام 1986م، وفي عام 2016م قدر عدد السكان بنحو" 703674 نسمة"، كما احتلت مراكز ( طوخ- قليوب- شبين القناطر- الخانكة- القناطر الخيرية- كفر شكر) المركز الثالث، المركز الرابع، المركز الخامس، المركز السادس، المركز السابع، المركز الثامن علي الترتيب في عام 1986م، واختلف هذا الترتيب من حيث زيادة أعداد السكان في عام 1996م حيث جاءت المراكز كالتالي (الخانكة- طوخ- قليوب- شبين القناطر- القناطر الخيرية- الخصوص- كفر شكر- قها – العبور).وتبادل مركزي قليوب والخانكة الترتيب في الأعوام 2006م،2013م،2016م بينما حافظت المراكز علي نفس ترتيبها(ميناسمير،2018، ص 89</a:t>
            </a:r>
            <a:r>
              <a:rPr lang="ar-EG" sz="3200" dirty="0" smtClean="0">
                <a:ea typeface="Times New Roman" panose="02020603050405020304" pitchFamily="18" charset="0"/>
                <a:cs typeface="Simplified Arabic" panose="02020603050405020304" pitchFamily="18" charset="-78"/>
              </a:rPr>
              <a:t>)</a:t>
            </a:r>
            <a:endParaRPr lang="en-US" sz="3200" dirty="0">
              <a:effectLst/>
            </a:endParaRPr>
          </a:p>
        </p:txBody>
      </p:sp>
    </p:spTree>
    <p:extLst>
      <p:ext uri="{BB962C8B-B14F-4D97-AF65-F5344CB8AC3E}">
        <p14:creationId xmlns:p14="http://schemas.microsoft.com/office/powerpoint/2010/main" val="742998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017598">
            <a:off x="1142841" y="2687418"/>
            <a:ext cx="6420347" cy="923330"/>
          </a:xfrm>
          <a:prstGeom prst="rect">
            <a:avLst/>
          </a:prstGeom>
          <a:noFill/>
        </p:spPr>
        <p:txBody>
          <a:bodyPr wrap="none" lIns="91440" tIns="45720" rIns="91440" bIns="45720">
            <a:spAutoFit/>
          </a:bodyPr>
          <a:lstStyle/>
          <a:p>
            <a:pPr algn="ctr"/>
            <a:r>
              <a:rPr lang="ar-EG"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نشكركم على حسن الاستماع</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Date Placeholder 6"/>
          <p:cNvSpPr>
            <a:spLocks noGrp="1"/>
          </p:cNvSpPr>
          <p:nvPr>
            <p:ph type="dt" sz="half" idx="10"/>
          </p:nvPr>
        </p:nvSpPr>
        <p:spPr/>
        <p:txBody>
          <a:bodyPr/>
          <a:lstStyle/>
          <a:p>
            <a:fld id="{A52AB098-AFF7-4B3D-BB74-CAC72FAA828B}" type="datetime1">
              <a:rPr lang="en-US" smtClean="0"/>
              <a:t>2/24/2019</a:t>
            </a:fld>
            <a:endParaRPr lang="en-US"/>
          </a:p>
        </p:txBody>
      </p:sp>
      <p:sp>
        <p:nvSpPr>
          <p:cNvPr id="8" name="Slide Number Placeholder 7"/>
          <p:cNvSpPr>
            <a:spLocks noGrp="1"/>
          </p:cNvSpPr>
          <p:nvPr>
            <p:ph type="sldNum" sz="quarter" idx="12"/>
          </p:nvPr>
        </p:nvSpPr>
        <p:spPr/>
        <p:txBody>
          <a:bodyPr/>
          <a:lstStyle/>
          <a:p>
            <a:fld id="{07849DC4-3C4D-4042-8913-5C4E54747DE9}" type="slidenum">
              <a:rPr lang="en-US" smtClean="0"/>
              <a:pP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53828" y="88121"/>
            <a:ext cx="4552796" cy="769441"/>
          </a:xfrm>
          <a:prstGeom prst="rect">
            <a:avLst/>
          </a:prstGeom>
          <a:noFill/>
        </p:spPr>
        <p:txBody>
          <a:bodyPr wrap="square" lIns="91440" tIns="45720" rIns="91440" bIns="45720">
            <a:spAutoFit/>
          </a:bodyPr>
          <a:lstStyle/>
          <a:p>
            <a:pPr algn="ctr"/>
            <a:r>
              <a:rPr lang="ar-EG" sz="4400" b="1" cap="all" dirty="0" smtClean="0">
                <a:ln w="9000" cmpd="sng">
                  <a:solidFill>
                    <a:schemeClr val="accent4">
                      <a:shade val="50000"/>
                      <a:satMod val="120000"/>
                    </a:schemeClr>
                  </a:solidFill>
                  <a:prstDash val="solid"/>
                </a:ln>
                <a:solidFill>
                  <a:srgbClr val="FF66FF"/>
                </a:solidFill>
                <a:effectLst>
                  <a:reflection blurRad="12700" stA="28000" endPos="45000" dist="1000" dir="5400000" sy="-100000" algn="bl" rotWithShape="0"/>
                </a:effectLst>
              </a:rPr>
              <a:t>محاضرة</a:t>
            </a:r>
            <a:r>
              <a:rPr lang="ar-EG"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EG" sz="4400" b="1" cap="all" dirty="0" smtClean="0">
                <a:ln w="9000" cmpd="sng">
                  <a:solidFill>
                    <a:schemeClr val="accent4">
                      <a:shade val="50000"/>
                      <a:satMod val="120000"/>
                    </a:schemeClr>
                  </a:solidFill>
                  <a:prstDash val="solid"/>
                </a:ln>
                <a:solidFill>
                  <a:srgbClr val="66FFFF"/>
                </a:solidFill>
                <a:effectLst>
                  <a:reflection blurRad="12700" stA="28000" endPos="45000" dist="1000" dir="5400000" sy="-100000" algn="bl" rotWithShape="0"/>
                </a:effectLst>
              </a:rPr>
              <a:t>بعنوان</a:t>
            </a:r>
            <a:r>
              <a:rPr lang="ar-EG"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79596" y="1124744"/>
            <a:ext cx="8748464"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alus" pitchFamily="18" charset="-78"/>
              <a:cs typeface="Andalus" pitchFamily="18"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325" y="2564904"/>
            <a:ext cx="5517901" cy="37054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2775328" y="857562"/>
            <a:ext cx="3357009" cy="923330"/>
          </a:xfrm>
          <a:prstGeom prst="rect">
            <a:avLst/>
          </a:prstGeom>
          <a:noFill/>
        </p:spPr>
        <p:txBody>
          <a:bodyPr wrap="none" lIns="91440" tIns="45720" rIns="91440" bIns="45720">
            <a:spAutoFit/>
          </a:bodyPr>
          <a:lstStyle/>
          <a:p>
            <a:pPr algn="ctr"/>
            <a:r>
              <a:rPr lang="ar-EG" sz="5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انواع الخرائط</a:t>
            </a:r>
            <a:r>
              <a:rPr lang="ar-EG"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p>
        </p:txBody>
      </p:sp>
      <p:sp>
        <p:nvSpPr>
          <p:cNvPr id="8" name="Date Placeholder 7"/>
          <p:cNvSpPr>
            <a:spLocks noGrp="1"/>
          </p:cNvSpPr>
          <p:nvPr>
            <p:ph type="dt" sz="half" idx="10"/>
          </p:nvPr>
        </p:nvSpPr>
        <p:spPr/>
        <p:txBody>
          <a:bodyPr/>
          <a:lstStyle/>
          <a:p>
            <a:fld id="{6BBE9A56-0738-458D-A4DC-1595F59C649D}" type="datetime1">
              <a:rPr lang="en-US" smtClean="0"/>
              <a:t>2/24/2019</a:t>
            </a:fld>
            <a:endParaRPr lang="en-US"/>
          </a:p>
        </p:txBody>
      </p:sp>
      <p:sp>
        <p:nvSpPr>
          <p:cNvPr id="10" name="Slide Number Placeholder 9"/>
          <p:cNvSpPr>
            <a:spLocks noGrp="1"/>
          </p:cNvSpPr>
          <p:nvPr>
            <p:ph type="sldNum" sz="quarter" idx="12"/>
          </p:nvPr>
        </p:nvSpPr>
        <p:spPr/>
        <p:txBody>
          <a:bodyPr/>
          <a:lstStyle/>
          <a:p>
            <a:fld id="{07849DC4-3C4D-4042-8913-5C4E54747DE9}" type="slidenum">
              <a:rPr lang="en-US" smtClean="0"/>
              <a:pPr/>
              <a:t>3</a:t>
            </a:fld>
            <a:endParaRPr lang="en-US"/>
          </a:p>
        </p:txBody>
      </p:sp>
    </p:spTree>
    <p:extLst>
      <p:ext uri="{BB962C8B-B14F-4D97-AF65-F5344CB8AC3E}">
        <p14:creationId xmlns:p14="http://schemas.microsoft.com/office/powerpoint/2010/main" val="313080103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88121"/>
            <a:ext cx="7314944" cy="1260345"/>
          </a:xfrm>
          <a:prstGeom prst="rect">
            <a:avLst/>
          </a:prstGeom>
          <a:noFill/>
        </p:spPr>
        <p:txBody>
          <a:bodyPr wrap="square" lIns="91440" tIns="45720" rIns="91440" bIns="45720">
            <a:spAutoFit/>
          </a:bodyPr>
          <a:lstStyle/>
          <a:p>
            <a:pPr algn="ctr">
              <a:lnSpc>
                <a:spcPct val="115000"/>
              </a:lnSpc>
              <a:spcAft>
                <a:spcPts val="1000"/>
              </a:spcAft>
            </a:pPr>
            <a:r>
              <a:rPr lang="ar-EG" sz="6600" dirty="0">
                <a:solidFill>
                  <a:srgbClr val="FF0000"/>
                </a:solidFill>
                <a:latin typeface="Andalus" panose="02020603050405020304" pitchFamily="18" charset="-78"/>
                <a:ea typeface="Calibri" panose="020F0502020204030204" pitchFamily="34" charset="0"/>
                <a:cs typeface="Al-Mothnna" pitchFamily="2" charset="-78"/>
              </a:rPr>
              <a:t>اهداف المحاضرة :</a:t>
            </a:r>
            <a:endParaRPr lang="en-US" sz="6600" dirty="0">
              <a:solidFill>
                <a:srgbClr val="FF0000"/>
              </a:solidFill>
              <a:latin typeface="Andalus" panose="02020603050405020304" pitchFamily="18" charset="-78"/>
              <a:ea typeface="Calibri" panose="020F0502020204030204" pitchFamily="34" charset="0"/>
              <a:cs typeface="Al-Mothnna" pitchFamily="2" charset="-78"/>
            </a:endParaRPr>
          </a:p>
        </p:txBody>
      </p:sp>
      <p:sp>
        <p:nvSpPr>
          <p:cNvPr id="5" name="Rectangle 4"/>
          <p:cNvSpPr/>
          <p:nvPr/>
        </p:nvSpPr>
        <p:spPr>
          <a:xfrm>
            <a:off x="-188845" y="1390486"/>
            <a:ext cx="9332845" cy="769441"/>
          </a:xfrm>
          <a:prstGeom prst="rect">
            <a:avLst/>
          </a:prstGeom>
          <a:noFill/>
        </p:spPr>
        <p:txBody>
          <a:bodyPr wrap="square" lIns="91440" tIns="45720" rIns="91440" bIns="45720">
            <a:spAutoFit/>
          </a:bodyPr>
          <a:lstStyle/>
          <a:p>
            <a:pPr algn="ctr"/>
            <a:r>
              <a:rPr lang="ar-EG" sz="4400" dirty="0">
                <a:solidFill>
                  <a:srgbClr val="00B0F0"/>
                </a:solidFill>
                <a:latin typeface="Andalus" panose="02020603050405020304" pitchFamily="18" charset="-78"/>
                <a:ea typeface="Calibri" panose="020F0502020204030204" pitchFamily="34" charset="0"/>
                <a:cs typeface="Al-Mothnna" pitchFamily="2" charset="-78"/>
              </a:rPr>
              <a:t>ان </a:t>
            </a:r>
            <a:r>
              <a:rPr lang="ar-EG" sz="4400" dirty="0" smtClean="0">
                <a:solidFill>
                  <a:srgbClr val="00B0F0"/>
                </a:solidFill>
                <a:latin typeface="Andalus" panose="02020603050405020304" pitchFamily="18" charset="-78"/>
                <a:ea typeface="Calibri" panose="020F0502020204030204" pitchFamily="34" charset="0"/>
                <a:cs typeface="Al-Mothnna" pitchFamily="2" charset="-78"/>
              </a:rPr>
              <a:t>يعرف </a:t>
            </a:r>
            <a:r>
              <a:rPr lang="ar-EG" sz="4400" dirty="0">
                <a:solidFill>
                  <a:srgbClr val="00B0F0"/>
                </a:solidFill>
                <a:latin typeface="Andalus" panose="02020603050405020304" pitchFamily="18" charset="-78"/>
                <a:ea typeface="Calibri" panose="020F0502020204030204" pitchFamily="34" charset="0"/>
                <a:cs typeface="Al-Mothnna" pitchFamily="2" charset="-78"/>
              </a:rPr>
              <a:t>الطالب </a:t>
            </a:r>
            <a:r>
              <a:rPr lang="ar-EG" sz="4400" dirty="0" smtClean="0">
                <a:solidFill>
                  <a:srgbClr val="00B0F0"/>
                </a:solidFill>
                <a:latin typeface="Andalus" panose="02020603050405020304" pitchFamily="18" charset="-78"/>
                <a:ea typeface="Calibri" panose="020F0502020204030204" pitchFamily="34" charset="0"/>
                <a:cs typeface="Al-Mothnna" pitchFamily="2" charset="-78"/>
              </a:rPr>
              <a:t>الخريطة</a:t>
            </a:r>
            <a:endParaRPr lang="en-US" sz="4400" dirty="0">
              <a:solidFill>
                <a:srgbClr val="00B0F0"/>
              </a:solidFill>
              <a:latin typeface="Andalus" panose="02020603050405020304" pitchFamily="18" charset="-78"/>
              <a:ea typeface="Calibri" panose="020F0502020204030204" pitchFamily="34" charset="0"/>
              <a:cs typeface="Al-Mothnna" pitchFamily="2" charset="-78"/>
            </a:endParaRPr>
          </a:p>
        </p:txBody>
      </p:sp>
      <p:sp>
        <p:nvSpPr>
          <p:cNvPr id="6" name="Rectangle 5"/>
          <p:cNvSpPr/>
          <p:nvPr/>
        </p:nvSpPr>
        <p:spPr>
          <a:xfrm>
            <a:off x="350180" y="2524201"/>
            <a:ext cx="8656444" cy="871008"/>
          </a:xfrm>
          <a:prstGeom prst="rect">
            <a:avLst/>
          </a:prstGeom>
          <a:noFill/>
        </p:spPr>
        <p:txBody>
          <a:bodyPr wrap="square" lIns="91440" tIns="45720" rIns="91440" bIns="45720">
            <a:spAutoFit/>
          </a:bodyPr>
          <a:lstStyle/>
          <a:p>
            <a:pPr algn="ctr">
              <a:lnSpc>
                <a:spcPct val="115000"/>
              </a:lnSpc>
              <a:spcAft>
                <a:spcPts val="1000"/>
              </a:spcAft>
            </a:pPr>
            <a:r>
              <a:rPr lang="ar-EG" sz="4400" dirty="0">
                <a:latin typeface="Andalus" panose="02020603050405020304" pitchFamily="18" charset="-78"/>
                <a:ea typeface="Calibri" panose="020F0502020204030204" pitchFamily="34" charset="0"/>
                <a:cs typeface="Al-Mothnna" pitchFamily="2" charset="-78"/>
              </a:rPr>
              <a:t>ان يتعرف </a:t>
            </a:r>
            <a:r>
              <a:rPr lang="ar-EG" sz="4400" dirty="0" smtClean="0">
                <a:latin typeface="Andalus" panose="02020603050405020304" pitchFamily="18" charset="-78"/>
                <a:ea typeface="Calibri" panose="020F0502020204030204" pitchFamily="34" charset="0"/>
                <a:cs typeface="Al-Mothnna" pitchFamily="2" charset="-78"/>
              </a:rPr>
              <a:t> الطالب علي انواع الخرائط  </a:t>
            </a:r>
            <a:endParaRPr lang="en-US" sz="4400" dirty="0">
              <a:latin typeface="Andalus" panose="02020603050405020304" pitchFamily="18" charset="-78"/>
              <a:ea typeface="Calibri" panose="020F0502020204030204" pitchFamily="34" charset="0"/>
              <a:cs typeface="Al-Mothnna" pitchFamily="2" charset="-78"/>
            </a:endParaRPr>
          </a:p>
        </p:txBody>
      </p:sp>
      <p:sp>
        <p:nvSpPr>
          <p:cNvPr id="7" name="Rectangle 6"/>
          <p:cNvSpPr/>
          <p:nvPr/>
        </p:nvSpPr>
        <p:spPr>
          <a:xfrm>
            <a:off x="412417" y="3734092"/>
            <a:ext cx="8130320" cy="871008"/>
          </a:xfrm>
          <a:prstGeom prst="rect">
            <a:avLst/>
          </a:prstGeom>
          <a:noFill/>
        </p:spPr>
        <p:txBody>
          <a:bodyPr wrap="square" lIns="91440" tIns="45720" rIns="91440" bIns="45720">
            <a:spAutoFit/>
          </a:bodyPr>
          <a:lstStyle/>
          <a:p>
            <a:pPr algn="ctr">
              <a:lnSpc>
                <a:spcPct val="115000"/>
              </a:lnSpc>
              <a:spcAft>
                <a:spcPts val="1000"/>
              </a:spcAft>
            </a:pPr>
            <a:r>
              <a:rPr lang="ar-EG" sz="4400" dirty="0">
                <a:solidFill>
                  <a:srgbClr val="002060"/>
                </a:solidFill>
                <a:latin typeface="Andalus" panose="02020603050405020304" pitchFamily="18" charset="-78"/>
                <a:ea typeface="Calibri" panose="020F0502020204030204" pitchFamily="34" charset="0"/>
                <a:cs typeface="Al-Mothnna" pitchFamily="2" charset="-78"/>
              </a:rPr>
              <a:t>ان يوضح الطالب </a:t>
            </a:r>
            <a:r>
              <a:rPr lang="ar-EG" sz="4400" dirty="0" smtClean="0">
                <a:solidFill>
                  <a:srgbClr val="002060"/>
                </a:solidFill>
                <a:latin typeface="Andalus" panose="02020603050405020304" pitchFamily="18" charset="-78"/>
                <a:ea typeface="Calibri" panose="020F0502020204030204" pitchFamily="34" charset="0"/>
                <a:cs typeface="Al-Mothnna" pitchFamily="2" charset="-78"/>
              </a:rPr>
              <a:t>تصنيف الخرائط</a:t>
            </a:r>
            <a:endParaRPr lang="en-US" sz="4400" dirty="0">
              <a:solidFill>
                <a:srgbClr val="002060"/>
              </a:solidFill>
              <a:latin typeface="Andalus" panose="02020603050405020304" pitchFamily="18" charset="-78"/>
              <a:ea typeface="Calibri" panose="020F0502020204030204" pitchFamily="34" charset="0"/>
              <a:cs typeface="Al-Mothnna" pitchFamily="2" charset="-78"/>
            </a:endParaRPr>
          </a:p>
        </p:txBody>
      </p:sp>
      <p:sp>
        <p:nvSpPr>
          <p:cNvPr id="2" name="Date Placeholder 1"/>
          <p:cNvSpPr>
            <a:spLocks noGrp="1"/>
          </p:cNvSpPr>
          <p:nvPr>
            <p:ph type="dt" sz="half" idx="10"/>
          </p:nvPr>
        </p:nvSpPr>
        <p:spPr/>
        <p:txBody>
          <a:bodyPr/>
          <a:lstStyle/>
          <a:p>
            <a:fld id="{D4EEE775-2AAB-4F50-A9F5-2FDF667F764F}" type="datetime1">
              <a:rPr lang="en-US" smtClean="0"/>
              <a:t>2/24/2019</a:t>
            </a:fld>
            <a:endParaRPr lang="en-US"/>
          </a:p>
        </p:txBody>
      </p:sp>
      <p:sp>
        <p:nvSpPr>
          <p:cNvPr id="9" name="Slide Number Placeholder 8"/>
          <p:cNvSpPr>
            <a:spLocks noGrp="1"/>
          </p:cNvSpPr>
          <p:nvPr>
            <p:ph type="sldNum" sz="quarter" idx="12"/>
          </p:nvPr>
        </p:nvSpPr>
        <p:spPr/>
        <p:txBody>
          <a:bodyPr/>
          <a:lstStyle/>
          <a:p>
            <a:fld id="{07849DC4-3C4D-4042-8913-5C4E54747DE9}" type="slidenum">
              <a:rPr lang="en-US" smtClean="0"/>
              <a:pPr/>
              <a:t>4</a:t>
            </a:fld>
            <a:endParaRPr lang="en-US"/>
          </a:p>
        </p:txBody>
      </p:sp>
    </p:spTree>
    <p:extLst>
      <p:ext uri="{BB962C8B-B14F-4D97-AF65-F5344CB8AC3E}">
        <p14:creationId xmlns:p14="http://schemas.microsoft.com/office/powerpoint/2010/main" val="37342279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209" y="71735"/>
            <a:ext cx="4047903" cy="923330"/>
          </a:xfrm>
          <a:prstGeom prst="rect">
            <a:avLst/>
          </a:prstGeom>
          <a:noFill/>
        </p:spPr>
        <p:txBody>
          <a:bodyPr wrap="none" lIns="91440" tIns="45720" rIns="91440" bIns="45720">
            <a:spAutoFit/>
          </a:bodyPr>
          <a:lstStyle/>
          <a:p>
            <a:pPr algn="ctr"/>
            <a:r>
              <a:rPr lang="ar-EG"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ماهي الخريطة ؟؟</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1204" name="Rectangle 4"/>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Date Placeholder 3"/>
          <p:cNvSpPr>
            <a:spLocks noGrp="1"/>
          </p:cNvSpPr>
          <p:nvPr>
            <p:ph type="dt" sz="half" idx="10"/>
          </p:nvPr>
        </p:nvSpPr>
        <p:spPr/>
        <p:txBody>
          <a:bodyPr/>
          <a:lstStyle/>
          <a:p>
            <a:fld id="{8F5DB813-F4DC-40DE-AA4D-E6A0C6ECCD7A}" type="datetime1">
              <a:rPr lang="en-US" smtClean="0"/>
              <a:t>2/24/2019</a:t>
            </a:fld>
            <a:endParaRPr lang="en-US"/>
          </a:p>
        </p:txBody>
      </p:sp>
      <p:sp>
        <p:nvSpPr>
          <p:cNvPr id="5" name="Slide Number Placeholder 4"/>
          <p:cNvSpPr>
            <a:spLocks noGrp="1"/>
          </p:cNvSpPr>
          <p:nvPr>
            <p:ph type="sldNum" sz="quarter" idx="12"/>
          </p:nvPr>
        </p:nvSpPr>
        <p:spPr/>
        <p:txBody>
          <a:bodyPr/>
          <a:lstStyle/>
          <a:p>
            <a:fld id="{07849DC4-3C4D-4042-8913-5C4E54747DE9}" type="slidenum">
              <a:rPr lang="en-US" smtClean="0"/>
              <a:pPr/>
              <a:t>5</a:t>
            </a:fld>
            <a:endParaRPr lang="en-US"/>
          </a:p>
        </p:txBody>
      </p:sp>
      <p:pic>
        <p:nvPicPr>
          <p:cNvPr id="10" name="Picture 9" descr="C:\Documents and Settings\احمد\My Documents\My Pictures\خريطة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401" y="1172906"/>
            <a:ext cx="4368115" cy="2808312"/>
          </a:xfrm>
          <a:prstGeom prst="rect">
            <a:avLst/>
          </a:prstGeom>
          <a:noFill/>
          <a:ln w="5715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75684"/>
            <a:ext cx="4644917" cy="6011069"/>
          </a:xfrm>
          <a:prstGeom prst="rect">
            <a:avLst/>
          </a:prstGeom>
        </p:spPr>
      </p:pic>
    </p:spTree>
    <p:extLst>
      <p:ext uri="{BB962C8B-B14F-4D97-AF65-F5344CB8AC3E}">
        <p14:creationId xmlns:p14="http://schemas.microsoft.com/office/powerpoint/2010/main" val="1140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209" y="71735"/>
            <a:ext cx="4047903" cy="923330"/>
          </a:xfrm>
          <a:prstGeom prst="rect">
            <a:avLst/>
          </a:prstGeom>
          <a:noFill/>
        </p:spPr>
        <p:txBody>
          <a:bodyPr wrap="none" lIns="91440" tIns="45720" rIns="91440" bIns="45720">
            <a:spAutoFit/>
          </a:bodyPr>
          <a:lstStyle/>
          <a:p>
            <a:pPr algn="ctr"/>
            <a:r>
              <a:rPr lang="ar-EG"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ماهي الخريطة ؟؟</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1204" name="Rectangle 4"/>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Date Placeholder 3"/>
          <p:cNvSpPr>
            <a:spLocks noGrp="1"/>
          </p:cNvSpPr>
          <p:nvPr>
            <p:ph type="dt" sz="half" idx="10"/>
          </p:nvPr>
        </p:nvSpPr>
        <p:spPr/>
        <p:txBody>
          <a:bodyPr/>
          <a:lstStyle/>
          <a:p>
            <a:fld id="{8F5DB813-F4DC-40DE-AA4D-E6A0C6ECCD7A}" type="datetime1">
              <a:rPr lang="en-US" smtClean="0"/>
              <a:t>2/24/2019</a:t>
            </a:fld>
            <a:endParaRPr lang="en-US"/>
          </a:p>
        </p:txBody>
      </p:sp>
      <p:sp>
        <p:nvSpPr>
          <p:cNvPr id="5" name="Slide Number Placeholder 4"/>
          <p:cNvSpPr>
            <a:spLocks noGrp="1"/>
          </p:cNvSpPr>
          <p:nvPr>
            <p:ph type="sldNum" sz="quarter" idx="12"/>
          </p:nvPr>
        </p:nvSpPr>
        <p:spPr/>
        <p:txBody>
          <a:bodyPr/>
          <a:lstStyle/>
          <a:p>
            <a:fld id="{07849DC4-3C4D-4042-8913-5C4E54747DE9}" type="slidenum">
              <a:rPr lang="en-US" smtClean="0"/>
              <a:pPr/>
              <a:t>6</a:t>
            </a:fld>
            <a:endParaRPr lang="en-US"/>
          </a:p>
        </p:txBody>
      </p:sp>
      <p:sp>
        <p:nvSpPr>
          <p:cNvPr id="6" name="Rectangle 5"/>
          <p:cNvSpPr/>
          <p:nvPr/>
        </p:nvSpPr>
        <p:spPr>
          <a:xfrm>
            <a:off x="313848" y="762000"/>
            <a:ext cx="8830152" cy="1077218"/>
          </a:xfrm>
          <a:prstGeom prst="rect">
            <a:avLst/>
          </a:prstGeom>
        </p:spPr>
        <p:txBody>
          <a:bodyPr wrap="square">
            <a:spAutoFit/>
          </a:bodyPr>
          <a:lstStyle/>
          <a:p>
            <a:pPr lvl="0" algn="ctr" rtl="1"/>
            <a:r>
              <a:rPr lang="ar-EG" sz="3200" b="1" dirty="0">
                <a:ln w="12700">
                  <a:solidFill>
                    <a:srgbClr val="04617B">
                      <a:satMod val="155000"/>
                    </a:srgbClr>
                  </a:solidFill>
                  <a:prstDash val="solid"/>
                </a:ln>
                <a:solidFill>
                  <a:srgbClr val="00B0F0"/>
                </a:solidFill>
                <a:effectLst>
                  <a:outerShdw blurRad="41275" dist="20320" dir="1800000" algn="tl" rotWithShape="0">
                    <a:srgbClr val="000000">
                      <a:alpha val="40000"/>
                    </a:srgbClr>
                  </a:outerShdw>
                </a:effectLst>
                <a:latin typeface="AL-Mohanad"/>
                <a:ea typeface="Simpilifed Arabic"/>
              </a:rPr>
              <a:t>وهي تمثيل بالرسم للظواهر الجغرافية لسطح الأرض علي مسطح من الورق.  </a:t>
            </a:r>
            <a:r>
              <a:rPr lang="ar-SA" sz="3200" b="1" dirty="0">
                <a:ln w="12700">
                  <a:solidFill>
                    <a:srgbClr val="04617B">
                      <a:satMod val="155000"/>
                    </a:srgbClr>
                  </a:solidFill>
                  <a:prstDash val="solid"/>
                </a:ln>
                <a:solidFill>
                  <a:srgbClr val="00B0F0"/>
                </a:solidFill>
                <a:effectLst>
                  <a:outerShdw blurRad="41275" dist="20320" dir="1800000" algn="tl" rotWithShape="0">
                    <a:srgbClr val="000000">
                      <a:alpha val="40000"/>
                    </a:srgbClr>
                  </a:outerShdw>
                </a:effectLst>
                <a:latin typeface="AL-Mohanad"/>
                <a:ea typeface="Simpilifed Arabic"/>
              </a:rPr>
              <a:t>وتختلف من حيث النوع ومن حيث المقياس</a:t>
            </a:r>
            <a:r>
              <a:rPr lang="ar-SA" sz="3200" b="1" dirty="0">
                <a:ln w="12700">
                  <a:solidFill>
                    <a:srgbClr val="04617B">
                      <a:satMod val="155000"/>
                    </a:srgbClr>
                  </a:solidFill>
                  <a:prstDash val="solid"/>
                </a:ln>
                <a:solidFill>
                  <a:srgbClr val="00B0F0"/>
                </a:solidFill>
                <a:effectLst>
                  <a:outerShdw blurRad="41275" dist="20320" dir="1800000" algn="tl" rotWithShape="0">
                    <a:srgbClr val="000000">
                      <a:alpha val="40000"/>
                    </a:srgbClr>
                  </a:outerShdw>
                </a:effectLst>
                <a:latin typeface="Simpilifed Arabic"/>
                <a:ea typeface="Simpilifed Arabic"/>
              </a:rPr>
              <a:t> </a:t>
            </a:r>
            <a:endParaRPr lang="en-US" sz="3200" b="1" dirty="0">
              <a:ln w="12700">
                <a:solidFill>
                  <a:srgbClr val="04617B">
                    <a:satMod val="155000"/>
                  </a:srgbClr>
                </a:solidFill>
                <a:prstDash val="solid"/>
              </a:ln>
              <a:solidFill>
                <a:srgbClr val="00B0F0"/>
              </a:solidFill>
              <a:effectLst>
                <a:outerShdw blurRad="41275" dist="20320" dir="1800000" algn="tl" rotWithShape="0">
                  <a:srgbClr val="000000">
                    <a:alpha val="40000"/>
                  </a:srgbClr>
                </a:outerShdw>
              </a:effectLst>
            </a:endParaRPr>
          </a:p>
        </p:txBody>
      </p:sp>
      <p:sp>
        <p:nvSpPr>
          <p:cNvPr id="3" name="Rectangle 2"/>
          <p:cNvSpPr/>
          <p:nvPr/>
        </p:nvSpPr>
        <p:spPr>
          <a:xfrm>
            <a:off x="0" y="1834056"/>
            <a:ext cx="8987076" cy="4278094"/>
          </a:xfrm>
          <a:prstGeom prst="rect">
            <a:avLst/>
          </a:prstGeom>
        </p:spPr>
        <p:txBody>
          <a:bodyPr wrap="square">
            <a:spAutoFit/>
          </a:bodyPr>
          <a:lstStyle/>
          <a:p>
            <a:pPr algn="justLow" rtl="1">
              <a:spcAft>
                <a:spcPts val="0"/>
              </a:spcAft>
            </a:pPr>
            <a:r>
              <a:rPr lang="ar-SA" sz="3200" b="1" dirty="0">
                <a:ln w="12700">
                  <a:solidFill>
                    <a:srgbClr val="04617B">
                      <a:satMod val="155000"/>
                    </a:srgbClr>
                  </a:solidFill>
                  <a:prstDash val="solid"/>
                </a:ln>
                <a:solidFill>
                  <a:srgbClr val="FF0000"/>
                </a:solidFill>
                <a:effectLst>
                  <a:outerShdw blurRad="41275" dist="20320" dir="1800000" algn="tl" rotWithShape="0">
                    <a:srgbClr val="000000">
                      <a:alpha val="40000"/>
                    </a:srgbClr>
                  </a:outerShdw>
                </a:effectLst>
                <a:latin typeface="AL-Mohanad"/>
                <a:ea typeface="Simpilifed Arabic"/>
              </a:rPr>
              <a:t>و</a:t>
            </a:r>
            <a:r>
              <a:rPr lang="ar-EG" sz="3200" b="1" dirty="0">
                <a:ln w="12700">
                  <a:solidFill>
                    <a:srgbClr val="04617B">
                      <a:satMod val="155000"/>
                    </a:srgbClr>
                  </a:solidFill>
                  <a:prstDash val="solid"/>
                </a:ln>
                <a:solidFill>
                  <a:srgbClr val="FF0000"/>
                </a:solidFill>
                <a:effectLst>
                  <a:outerShdw blurRad="41275" dist="20320" dir="1800000" algn="tl" rotWithShape="0">
                    <a:srgbClr val="000000">
                      <a:alpha val="40000"/>
                    </a:srgbClr>
                  </a:outerShdw>
                </a:effectLst>
                <a:latin typeface="AL-Mohanad"/>
                <a:ea typeface="Simpilifed Arabic"/>
              </a:rPr>
              <a:t>ي</a:t>
            </a:r>
            <a:r>
              <a:rPr lang="ar-SA" sz="3200" b="1" dirty="0">
                <a:ln w="12700">
                  <a:solidFill>
                    <a:srgbClr val="04617B">
                      <a:satMod val="155000"/>
                    </a:srgbClr>
                  </a:solidFill>
                  <a:prstDash val="solid"/>
                </a:ln>
                <a:solidFill>
                  <a:srgbClr val="FF0000"/>
                </a:solidFill>
                <a:effectLst>
                  <a:outerShdw blurRad="41275" dist="20320" dir="1800000" algn="tl" rotWithShape="0">
                    <a:srgbClr val="000000">
                      <a:alpha val="40000"/>
                    </a:srgbClr>
                  </a:outerShdw>
                </a:effectLst>
                <a:latin typeface="AL-Mohanad"/>
                <a:ea typeface="Simpilifed Arabic"/>
              </a:rPr>
              <a:t>عرف  منشي وزميله (1411هـ، ص21) الخريطة الجغرافية بأنها عبارة عن التمثيل الكارتوغرافي للمعلومات الجغرافية من حيث علاقتها بموقعها الأصلي على سطح الأرض تمثيلاً يراعي شكل الأرض الفعلي.</a:t>
            </a:r>
            <a:endParaRPr lang="en-US" sz="3200" b="1" dirty="0">
              <a:ln w="12700">
                <a:solidFill>
                  <a:srgbClr val="04617B">
                    <a:satMod val="155000"/>
                  </a:srgbClr>
                </a:solidFill>
                <a:prstDash val="solid"/>
              </a:ln>
              <a:solidFill>
                <a:srgbClr val="FF0000"/>
              </a:solidFill>
              <a:effectLst>
                <a:outerShdw blurRad="41275" dist="20320" dir="1800000" algn="tl" rotWithShape="0">
                  <a:srgbClr val="000000">
                    <a:alpha val="40000"/>
                  </a:srgbClr>
                </a:outerShdw>
              </a:effectLst>
              <a:latin typeface="AL-Mohanad"/>
              <a:ea typeface="Simpilifed Arabic"/>
            </a:endParaRPr>
          </a:p>
          <a:p>
            <a:pPr algn="justLow" rtl="1">
              <a:spcAft>
                <a:spcPts val="0"/>
              </a:spcAft>
            </a:pPr>
            <a:r>
              <a:rPr lang="ar-SA" sz="3600" b="1" dirty="0">
                <a:ln w="12700">
                  <a:solidFill>
                    <a:srgbClr val="04617B">
                      <a:satMod val="155000"/>
                    </a:srgbClr>
                  </a:solidFill>
                  <a:prstDash val="solid"/>
                </a:ln>
                <a:solidFill>
                  <a:srgbClr val="000000"/>
                </a:solidFill>
                <a:effectLst>
                  <a:outerShdw blurRad="41275" dist="20320" dir="1800000" algn="tl" rotWithShape="0">
                    <a:srgbClr val="000000">
                      <a:alpha val="40000"/>
                    </a:srgbClr>
                  </a:outerShdw>
                </a:effectLst>
                <a:latin typeface="AL-Mohanad"/>
                <a:ea typeface="Simpilifed Arabic"/>
              </a:rPr>
              <a:t>ويعرف السعيد وزميله (1412هـ، ص4) الخريطة الجغرافية بأنها عبارة عن صورة مصغرة لظاهرة أو أكثر</a:t>
            </a:r>
            <a:r>
              <a:rPr lang="ar-EG" sz="3600" b="1" dirty="0">
                <a:ln w="12700">
                  <a:solidFill>
                    <a:srgbClr val="04617B">
                      <a:satMod val="155000"/>
                    </a:srgbClr>
                  </a:solidFill>
                  <a:prstDash val="solid"/>
                </a:ln>
                <a:solidFill>
                  <a:srgbClr val="000000"/>
                </a:solidFill>
                <a:effectLst>
                  <a:outerShdw blurRad="41275" dist="20320" dir="1800000" algn="tl" rotWithShape="0">
                    <a:srgbClr val="000000">
                      <a:alpha val="40000"/>
                    </a:srgbClr>
                  </a:outerShdw>
                </a:effectLst>
                <a:latin typeface="AL-Mohanad"/>
                <a:ea typeface="Simpilifed Arabic"/>
              </a:rPr>
              <a:t> </a:t>
            </a:r>
            <a:r>
              <a:rPr lang="ar-SA" sz="3600" b="1" dirty="0">
                <a:ln w="12700">
                  <a:solidFill>
                    <a:srgbClr val="04617B">
                      <a:satMod val="155000"/>
                    </a:srgbClr>
                  </a:solidFill>
                  <a:prstDash val="solid"/>
                </a:ln>
                <a:solidFill>
                  <a:srgbClr val="000000"/>
                </a:solidFill>
                <a:effectLst>
                  <a:outerShdw blurRad="41275" dist="20320" dir="1800000" algn="tl" rotWithShape="0">
                    <a:srgbClr val="000000">
                      <a:alpha val="40000"/>
                    </a:srgbClr>
                  </a:outerShdw>
                </a:effectLst>
                <a:latin typeface="AL-Mohanad"/>
                <a:ea typeface="Simpilifed Arabic"/>
              </a:rPr>
              <a:t>من ظواهر سطح الأرض الكروي ممثلة على لوحة مستوية بمقياس رسم معين</a:t>
            </a:r>
            <a:r>
              <a:rPr lang="ar-SA" sz="3600" b="1" dirty="0" smtClean="0">
                <a:ln w="12700">
                  <a:solidFill>
                    <a:srgbClr val="04617B">
                      <a:satMod val="155000"/>
                    </a:srgbClr>
                  </a:solidFill>
                  <a:prstDash val="solid"/>
                </a:ln>
                <a:solidFill>
                  <a:srgbClr val="000000"/>
                </a:solidFill>
                <a:effectLst>
                  <a:outerShdw blurRad="41275" dist="20320" dir="1800000" algn="tl" rotWithShape="0">
                    <a:srgbClr val="000000">
                      <a:alpha val="40000"/>
                    </a:srgbClr>
                  </a:outerShdw>
                </a:effectLst>
                <a:latin typeface="AL-Mohanad"/>
                <a:ea typeface="Simpilifed Arabic"/>
              </a:rPr>
              <a:t>.</a:t>
            </a:r>
            <a:endParaRPr lang="en-US" sz="3600" b="1" dirty="0">
              <a:ln w="12700">
                <a:solidFill>
                  <a:srgbClr val="04617B">
                    <a:satMod val="155000"/>
                  </a:srgbClr>
                </a:solidFill>
                <a:prstDash val="solid"/>
              </a:ln>
              <a:solidFill>
                <a:srgbClr val="000000"/>
              </a:solidFill>
              <a:effectLst>
                <a:outerShdw blurRad="41275" dist="20320" dir="1800000" algn="tl" rotWithShape="0">
                  <a:srgbClr val="000000">
                    <a:alpha val="40000"/>
                  </a:srgbClr>
                </a:outerShdw>
              </a:effectLst>
              <a:latin typeface="AL-Mohanad"/>
              <a:ea typeface="Simpilifed Arabic"/>
            </a:endParaRPr>
          </a:p>
        </p:txBody>
      </p:sp>
    </p:spTree>
    <p:extLst>
      <p:ext uri="{BB962C8B-B14F-4D97-AF65-F5344CB8AC3E}">
        <p14:creationId xmlns:p14="http://schemas.microsoft.com/office/powerpoint/2010/main" val="955038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5DB813-F4DC-40DE-AA4D-E6A0C6ECCD7A}" type="datetime1">
              <a:rPr lang="en-US" smtClean="0"/>
              <a:t>2/24/2019</a:t>
            </a:fld>
            <a:endParaRPr lang="en-US"/>
          </a:p>
        </p:txBody>
      </p:sp>
      <p:sp>
        <p:nvSpPr>
          <p:cNvPr id="5" name="Slide Number Placeholder 4"/>
          <p:cNvSpPr>
            <a:spLocks noGrp="1"/>
          </p:cNvSpPr>
          <p:nvPr>
            <p:ph type="sldNum" sz="quarter" idx="12"/>
          </p:nvPr>
        </p:nvSpPr>
        <p:spPr/>
        <p:txBody>
          <a:bodyPr/>
          <a:lstStyle/>
          <a:p>
            <a:fld id="{07849DC4-3C4D-4042-8913-5C4E54747DE9}" type="slidenum">
              <a:rPr lang="en-US" smtClean="0"/>
              <a:pPr/>
              <a:t>7</a:t>
            </a:fld>
            <a:endParaRPr lang="en-US"/>
          </a:p>
        </p:txBody>
      </p:sp>
      <p:sp>
        <p:nvSpPr>
          <p:cNvPr id="10" name="Rectangle 9"/>
          <p:cNvSpPr/>
          <p:nvPr/>
        </p:nvSpPr>
        <p:spPr>
          <a:xfrm>
            <a:off x="120552" y="188640"/>
            <a:ext cx="8892480" cy="6613029"/>
          </a:xfrm>
          <a:prstGeom prst="rect">
            <a:avLst/>
          </a:prstGeom>
        </p:spPr>
        <p:txBody>
          <a:bodyPr wrap="square">
            <a:spAutoFit/>
          </a:bodyPr>
          <a:lstStyle/>
          <a:p>
            <a:pPr algn="just" rtl="1">
              <a:lnSpc>
                <a:spcPct val="107000"/>
              </a:lnSpc>
            </a:pPr>
            <a:r>
              <a:rPr lang="ar-SA" sz="3600" u="sng" dirty="0"/>
              <a:t>أولاً ـ تطور علم الخرائط : </a:t>
            </a:r>
            <a:endParaRPr lang="en-US" sz="3600" dirty="0"/>
          </a:p>
          <a:p>
            <a:pPr algn="just" rtl="1">
              <a:lnSpc>
                <a:spcPct val="107000"/>
              </a:lnSpc>
              <a:spcAft>
                <a:spcPts val="0"/>
              </a:spcAft>
            </a:pPr>
            <a:r>
              <a:rPr lang="ar-SA" sz="3600" b="1" dirty="0" smtClean="0">
                <a:solidFill>
                  <a:srgbClr val="002060"/>
                </a:solidFill>
                <a:latin typeface="Calibri" panose="020F0502020204030204" pitchFamily="34" charset="0"/>
                <a:ea typeface="Times New Roman" panose="02020603050405020304" pitchFamily="18" charset="0"/>
                <a:cs typeface="Traditional Arabic" panose="02020603050405020304" pitchFamily="18" charset="-78"/>
              </a:rPr>
              <a:t>شهد </a:t>
            </a:r>
            <a:r>
              <a:rPr lang="ar-SA" sz="3600" b="1" dirty="0">
                <a:solidFill>
                  <a:srgbClr val="002060"/>
                </a:solidFill>
                <a:latin typeface="Calibri" panose="020F0502020204030204" pitchFamily="34" charset="0"/>
                <a:ea typeface="Times New Roman" panose="02020603050405020304" pitchFamily="18" charset="0"/>
                <a:cs typeface="Traditional Arabic" panose="02020603050405020304" pitchFamily="18" charset="-78"/>
              </a:rPr>
              <a:t>علم الخرائط تطورا سريعا خلال القرن العشرين، و ذلك نتيجة عوامل </a:t>
            </a:r>
            <a:r>
              <a:rPr lang="ar-SA" sz="3600" b="1" dirty="0">
                <a:solidFill>
                  <a:srgbClr val="FF0000"/>
                </a:solidFill>
                <a:latin typeface="Calibri" panose="020F0502020204030204" pitchFamily="34" charset="0"/>
                <a:ea typeface="Times New Roman" panose="02020603050405020304" pitchFamily="18" charset="0"/>
                <a:cs typeface="Traditional Arabic" panose="02020603050405020304" pitchFamily="18" charset="-78"/>
              </a:rPr>
              <a:t>عديدة منها قيام الحربين العالميتين و </a:t>
            </a:r>
            <a:r>
              <a:rPr lang="ar-SA" sz="3600" b="1" dirty="0">
                <a:solidFill>
                  <a:srgbClr val="002060"/>
                </a:solidFill>
                <a:latin typeface="Calibri" panose="020F0502020204030204" pitchFamily="34" charset="0"/>
                <a:ea typeface="Times New Roman" panose="02020603050405020304" pitchFamily="18" charset="0"/>
                <a:cs typeface="Traditional Arabic" panose="02020603050405020304" pitchFamily="18" charset="-78"/>
              </a:rPr>
              <a:t>تقدم العلوم الطبيعية و الاجتماعية التي تعني </a:t>
            </a:r>
            <a:r>
              <a:rPr lang="ar-SA" sz="3600" b="1" dirty="0">
                <a:solidFill>
                  <a:srgbClr val="FF0000"/>
                </a:solidFill>
                <a:latin typeface="Calibri" panose="020F0502020204030204" pitchFamily="34" charset="0"/>
                <a:ea typeface="Times New Roman" panose="02020603050405020304" pitchFamily="18" charset="0"/>
                <a:cs typeface="Traditional Arabic" panose="02020603050405020304" pitchFamily="18" charset="-78"/>
              </a:rPr>
              <a:t>بالظاهرات المختلفة و بأنماط توزيعها على سطح </a:t>
            </a:r>
            <a:r>
              <a:rPr lang="ar-SA" sz="3600" b="1" dirty="0">
                <a:solidFill>
                  <a:srgbClr val="002060"/>
                </a:solidFill>
                <a:latin typeface="Calibri" panose="020F0502020204030204" pitchFamily="34" charset="0"/>
                <a:ea typeface="Times New Roman" panose="02020603050405020304" pitchFamily="18" charset="0"/>
                <a:cs typeface="Traditional Arabic" panose="02020603050405020304" pitchFamily="18" charset="-78"/>
              </a:rPr>
              <a:t>الأرض ، مثل علوم الجيولوجيا و البحار و التربة و المناخ و الجغرافيا و الاقتصاد و السكان و السياسة و غيرها. فقد تطلبت العمليات الحربية ، و كذلك العلوم المختلفة تنوعا عظيما في استعمال الخرائط الدقيقة؛ الأمر الذي حث على تغيير أساليب الخرائط نفسها و تطوير الطرق الفنية في رسمها مثل انتشار طرق التصوير الجوي في العمليات المساحية، و تطور أساليب طباعة و نشر الخرائط، و كذلك تطور الأدوات و الأساليب الفنية المستخدمة سواء في عمليات المساحة أو الرسم.</a:t>
            </a:r>
            <a:endParaRPr lang="en-US" sz="2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5DB813-F4DC-40DE-AA4D-E6A0C6ECCD7A}" type="datetime1">
              <a:rPr lang="en-US" smtClean="0"/>
              <a:t>2/24/2019</a:t>
            </a:fld>
            <a:endParaRPr lang="en-US"/>
          </a:p>
        </p:txBody>
      </p:sp>
      <p:sp>
        <p:nvSpPr>
          <p:cNvPr id="5" name="Slide Number Placeholder 4"/>
          <p:cNvSpPr>
            <a:spLocks noGrp="1"/>
          </p:cNvSpPr>
          <p:nvPr>
            <p:ph type="sldNum" sz="quarter" idx="12"/>
          </p:nvPr>
        </p:nvSpPr>
        <p:spPr/>
        <p:txBody>
          <a:bodyPr/>
          <a:lstStyle/>
          <a:p>
            <a:fld id="{07849DC4-3C4D-4042-8913-5C4E54747DE9}" type="slidenum">
              <a:rPr lang="en-US" smtClean="0"/>
              <a:pPr/>
              <a:t>8</a:t>
            </a:fld>
            <a:endParaRPr lang="en-US"/>
          </a:p>
        </p:txBody>
      </p:sp>
      <p:sp>
        <p:nvSpPr>
          <p:cNvPr id="2" name="Rectangle 1"/>
          <p:cNvSpPr/>
          <p:nvPr/>
        </p:nvSpPr>
        <p:spPr>
          <a:xfrm>
            <a:off x="179512" y="387199"/>
            <a:ext cx="8833520" cy="5361468"/>
          </a:xfrm>
          <a:prstGeom prst="rect">
            <a:avLst/>
          </a:prstGeom>
        </p:spPr>
        <p:txBody>
          <a:bodyPr wrap="square">
            <a:spAutoFit/>
          </a:bodyPr>
          <a:lstStyle/>
          <a:p>
            <a:pPr algn="just" rtl="1">
              <a:lnSpc>
                <a:spcPct val="107000"/>
              </a:lnSpc>
              <a:spcAft>
                <a:spcPts val="0"/>
              </a:spcAft>
            </a:pPr>
            <a:r>
              <a:rPr lang="ar-SA" sz="4000" b="1" dirty="0">
                <a:solidFill>
                  <a:schemeClr val="accent1">
                    <a:lumMod val="50000"/>
                  </a:schemeClr>
                </a:solidFill>
                <a:latin typeface="Calibri" panose="020F0502020204030204" pitchFamily="34" charset="0"/>
                <a:ea typeface="Times New Roman" panose="02020603050405020304" pitchFamily="18" charset="0"/>
                <a:cs typeface="Traditional Arabic" panose="02020603050405020304" pitchFamily="18" charset="-78"/>
              </a:rPr>
              <a:t>مع هذا التقدم العظيم تفرع علم الخرائط إلى فروع و تخصصات مختلفة؛ أهمها الفروع التي تتخصص في </a:t>
            </a:r>
            <a:r>
              <a:rPr lang="ar-SA" sz="4000" b="1" dirty="0">
                <a:solidFill>
                  <a:srgbClr val="0000FF"/>
                </a:solidFill>
                <a:latin typeface="Calibri" panose="020F0502020204030204" pitchFamily="34" charset="0"/>
                <a:ea typeface="Times New Roman" panose="02020603050405020304" pitchFamily="18" charset="0"/>
                <a:cs typeface="Traditional Arabic" panose="02020603050405020304" pitchFamily="18" charset="-78"/>
              </a:rPr>
              <a:t>عمليات المساحة و إنشاء الخرائط الطبوغرافية و البحرية و الخرائط العسكرية بصفة عامة ، و هذه يقوم بها علماء </a:t>
            </a:r>
            <a:r>
              <a:rPr lang="ar-SA" sz="4000" b="1" dirty="0" smtClean="0">
                <a:solidFill>
                  <a:srgbClr val="0000FF"/>
                </a:solidFill>
                <a:latin typeface="Calibri" panose="020F0502020204030204" pitchFamily="34" charset="0"/>
                <a:ea typeface="Times New Roman" panose="02020603050405020304" pitchFamily="18" charset="0"/>
                <a:cs typeface="Traditional Arabic" panose="02020603050405020304" pitchFamily="18" charset="-78"/>
              </a:rPr>
              <a:t>خرائط(كارتو</a:t>
            </a:r>
            <a:r>
              <a:rPr lang="ar-EG" sz="4000" b="1" dirty="0" smtClean="0">
                <a:solidFill>
                  <a:srgbClr val="0000FF"/>
                </a:solidFill>
                <a:latin typeface="Calibri" panose="020F0502020204030204" pitchFamily="34" charset="0"/>
                <a:ea typeface="Times New Roman" panose="02020603050405020304" pitchFamily="18" charset="0"/>
                <a:cs typeface="Traditional Arabic" panose="02020603050405020304" pitchFamily="18" charset="-78"/>
              </a:rPr>
              <a:t>ج</a:t>
            </a:r>
            <a:r>
              <a:rPr lang="ar-SA" sz="4000" b="1" dirty="0" smtClean="0">
                <a:solidFill>
                  <a:srgbClr val="0000FF"/>
                </a:solidFill>
                <a:latin typeface="Calibri" panose="020F0502020204030204" pitchFamily="34" charset="0"/>
                <a:ea typeface="Times New Roman" panose="02020603050405020304" pitchFamily="18" charset="0"/>
                <a:cs typeface="Traditional Arabic" panose="02020603050405020304" pitchFamily="18" charset="-78"/>
              </a:rPr>
              <a:t>رافيون</a:t>
            </a:r>
            <a:r>
              <a:rPr lang="ar-SA" sz="4000" b="1" dirty="0">
                <a:solidFill>
                  <a:srgbClr val="0000FF"/>
                </a:solidFill>
                <a:latin typeface="Calibri" panose="020F0502020204030204" pitchFamily="34" charset="0"/>
                <a:ea typeface="Times New Roman" panose="02020603050405020304" pitchFamily="18" charset="0"/>
                <a:cs typeface="Traditional Arabic" panose="02020603050405020304" pitchFamily="18" charset="-78"/>
              </a:rPr>
              <a:t>) يعملون في أقسام </a:t>
            </a:r>
            <a:r>
              <a:rPr lang="ar-SA" sz="4000" b="1" dirty="0">
                <a:solidFill>
                  <a:schemeClr val="accent1">
                    <a:lumMod val="50000"/>
                  </a:schemeClr>
                </a:solidFill>
                <a:latin typeface="Calibri" panose="020F0502020204030204" pitchFamily="34" charset="0"/>
                <a:ea typeface="Times New Roman" panose="02020603050405020304" pitchFamily="18" charset="0"/>
                <a:cs typeface="Traditional Arabic" panose="02020603050405020304" pitchFamily="18" charset="-78"/>
              </a:rPr>
              <a:t>المساحة سواء كانت تابعة لمصلح مدنية أو عسكرية في الدول المختلفة. و هناك أيضا علماء خرائط يتخصصون في أنواع مختلفة من الخرائط الخاصة (أو الخرائط الموضوعية) التي تصمم لتمثيل خصائص توزيع ظاهرة أو ظاهرات معينة في منطقة من </a:t>
            </a:r>
            <a:r>
              <a:rPr lang="ar-SA" sz="4000" b="1" dirty="0" smtClean="0">
                <a:solidFill>
                  <a:schemeClr val="accent1">
                    <a:lumMod val="50000"/>
                  </a:schemeClr>
                </a:solidFill>
                <a:latin typeface="Calibri" panose="020F0502020204030204" pitchFamily="34" charset="0"/>
                <a:ea typeface="Times New Roman" panose="02020603050405020304" pitchFamily="18" charset="0"/>
                <a:cs typeface="Traditional Arabic" panose="02020603050405020304" pitchFamily="18" charset="-78"/>
              </a:rPr>
              <a:t>المناطق </a:t>
            </a:r>
            <a:r>
              <a:rPr lang="ar-SA" sz="4000" b="1" dirty="0" smtClean="0">
                <a:solidFill>
                  <a:srgbClr val="CC0066"/>
                </a:solidFill>
                <a:latin typeface="Calibri" panose="020F0502020204030204" pitchFamily="34" charset="0"/>
                <a:ea typeface="Times New Roman" panose="02020603050405020304" pitchFamily="18" charset="0"/>
                <a:cs typeface="Traditional Arabic" panose="02020603050405020304" pitchFamily="18" charset="-78"/>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7117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5DB813-F4DC-40DE-AA4D-E6A0C6ECCD7A}" type="datetime1">
              <a:rPr lang="en-US" smtClean="0"/>
              <a:t>2/24/2019</a:t>
            </a:fld>
            <a:endParaRPr lang="en-US"/>
          </a:p>
        </p:txBody>
      </p:sp>
      <p:sp>
        <p:nvSpPr>
          <p:cNvPr id="5" name="Slide Number Placeholder 4"/>
          <p:cNvSpPr>
            <a:spLocks noGrp="1"/>
          </p:cNvSpPr>
          <p:nvPr>
            <p:ph type="sldNum" sz="quarter" idx="12"/>
          </p:nvPr>
        </p:nvSpPr>
        <p:spPr/>
        <p:txBody>
          <a:bodyPr/>
          <a:lstStyle/>
          <a:p>
            <a:fld id="{07849DC4-3C4D-4042-8913-5C4E54747DE9}" type="slidenum">
              <a:rPr lang="en-US" smtClean="0"/>
              <a:pPr/>
              <a:t>9</a:t>
            </a:fld>
            <a:endParaRPr lang="en-US"/>
          </a:p>
        </p:txBody>
      </p:sp>
      <p:sp>
        <p:nvSpPr>
          <p:cNvPr id="2" name="Rectangle 1"/>
          <p:cNvSpPr/>
          <p:nvPr/>
        </p:nvSpPr>
        <p:spPr>
          <a:xfrm>
            <a:off x="144554" y="476672"/>
            <a:ext cx="8833520" cy="5888279"/>
          </a:xfrm>
          <a:prstGeom prst="rect">
            <a:avLst/>
          </a:prstGeom>
        </p:spPr>
        <p:txBody>
          <a:bodyPr wrap="square">
            <a:spAutoFit/>
          </a:bodyPr>
          <a:lstStyle/>
          <a:p>
            <a:pPr algn="just" rtl="1">
              <a:lnSpc>
                <a:spcPct val="107000"/>
              </a:lnSpc>
              <a:spcAft>
                <a:spcPts val="0"/>
              </a:spcAft>
            </a:pPr>
            <a:r>
              <a:rPr lang="ar-SA" sz="4400" b="1" dirty="0" smtClean="0">
                <a:solidFill>
                  <a:srgbClr val="0000FF"/>
                </a:solidFill>
                <a:latin typeface="Calibri" panose="020F0502020204030204" pitchFamily="34" charset="0"/>
                <a:ea typeface="Times New Roman" panose="02020603050405020304" pitchFamily="18" charset="0"/>
                <a:cs typeface="Traditional Arabic" panose="02020603050405020304" pitchFamily="18" charset="-78"/>
              </a:rPr>
              <a:t>مثل خرائط </a:t>
            </a:r>
            <a:r>
              <a:rPr lang="ar-SA" sz="4400" b="1" dirty="0" smtClean="0">
                <a:solidFill>
                  <a:srgbClr val="FF0000"/>
                </a:solidFill>
                <a:latin typeface="Calibri" panose="020F0502020204030204" pitchFamily="34" charset="0"/>
                <a:ea typeface="Times New Roman" panose="02020603050405020304" pitchFamily="18" charset="0"/>
                <a:cs typeface="Traditional Arabic" panose="02020603050405020304" pitchFamily="18" charset="-78"/>
              </a:rPr>
              <a:t>استخدام الأرض أو خرائط المناخ أو خرائط الظاهرات الاقتصادية و السكانية و العمرانية بكل أنواعها، و هذه كلها خرائط </a:t>
            </a:r>
            <a:r>
              <a:rPr lang="ar-SA" sz="4400" b="1" dirty="0" smtClean="0">
                <a:solidFill>
                  <a:srgbClr val="0000FF"/>
                </a:solidFill>
                <a:latin typeface="Calibri" panose="020F0502020204030204" pitchFamily="34" charset="0"/>
                <a:ea typeface="Times New Roman" panose="02020603050405020304" pitchFamily="18" charset="0"/>
                <a:cs typeface="Traditional Arabic" panose="02020603050405020304" pitchFamily="18" charset="-78"/>
              </a:rPr>
              <a:t>مفيدة في تحليل مشكلات و إمكانات المناطق المختلفة.و يهتم بهذا النوع من الخرائط مختلف </a:t>
            </a:r>
            <a:r>
              <a:rPr lang="ar-SA" sz="4400" b="1" dirty="0" smtClean="0">
                <a:solidFill>
                  <a:srgbClr val="FF0000"/>
                </a:solidFill>
                <a:latin typeface="Calibri" panose="020F0502020204030204" pitchFamily="34" charset="0"/>
                <a:ea typeface="Times New Roman" panose="02020603050405020304" pitchFamily="18" charset="0"/>
                <a:cs typeface="Traditional Arabic" panose="02020603050405020304" pitchFamily="18" charset="-78"/>
              </a:rPr>
              <a:t>الدارسين في العلوم الطبيعية و الاجتماعية</a:t>
            </a:r>
            <a:r>
              <a:rPr lang="ar-SA" sz="4400" b="1" dirty="0" smtClean="0">
                <a:solidFill>
                  <a:srgbClr val="0000FF"/>
                </a:solidFill>
                <a:latin typeface="Calibri" panose="020F0502020204030204" pitchFamily="34" charset="0"/>
                <a:ea typeface="Times New Roman" panose="02020603050405020304" pitchFamily="18" charset="0"/>
                <a:cs typeface="Traditional Arabic" panose="02020603050405020304" pitchFamily="18" charset="-78"/>
              </a:rPr>
              <a:t>، و منهم الجغرافيون بالطبع. فالدارسون في مثل هذه العلوم يتناولون الخرائط الأساسية (مثل الخرائط الطبوغرافية ) و يضيفون عليها علاقات جديدة و بيانات خاصة </a:t>
            </a:r>
            <a:r>
              <a:rPr lang="ar-SA" sz="4400" b="1" dirty="0" smtClean="0">
                <a:solidFill>
                  <a:srgbClr val="CC0066"/>
                </a:solidFill>
                <a:latin typeface="Calibri" panose="020F0502020204030204" pitchFamily="34" charset="0"/>
                <a:ea typeface="Times New Roman" panose="02020603050405020304" pitchFamily="18" charset="0"/>
                <a:cs typeface="Traditional Arabic" panose="02020603050405020304" pitchFamily="18" charset="-78"/>
              </a:rPr>
              <a:t> </a:t>
            </a:r>
            <a:r>
              <a:rPr lang="ar-SA" sz="3600" b="1" dirty="0" smtClean="0">
                <a:solidFill>
                  <a:srgbClr val="CC0066"/>
                </a:solidFill>
                <a:latin typeface="Calibri" panose="020F0502020204030204" pitchFamily="34" charset="0"/>
                <a:ea typeface="Times New Roman" panose="02020603050405020304" pitchFamily="18" charset="0"/>
                <a:cs typeface="Traditional Arabic" panose="02020603050405020304" pitchFamily="18" charset="-78"/>
              </a:rPr>
              <a:t> </a:t>
            </a:r>
            <a:r>
              <a:rPr lang="ar-SA" sz="2800" b="1" dirty="0" smtClean="0">
                <a:solidFill>
                  <a:srgbClr val="CC0066"/>
                </a:solidFill>
                <a:latin typeface="Calibri" panose="020F0502020204030204" pitchFamily="34" charset="0"/>
                <a:ea typeface="Times New Roman" panose="02020603050405020304" pitchFamily="18" charset="0"/>
                <a:cs typeface="Traditional Arabic" panose="02020603050405020304" pitchFamily="18" charset="-78"/>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9423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rgbClr val="FF0000"/>
      </a:dk1>
      <a:lt1>
        <a:sysClr val="window" lastClr="FFFFFF"/>
      </a:lt1>
      <a:dk2>
        <a:srgbClr val="04617B"/>
      </a:dk2>
      <a:lt2>
        <a:srgbClr val="DBF5F9"/>
      </a:lt2>
      <a:accent1>
        <a:srgbClr val="FF0000"/>
      </a:accent1>
      <a:accent2>
        <a:srgbClr val="FFFF00"/>
      </a:accent2>
      <a:accent3>
        <a:srgbClr val="002060"/>
      </a:accent3>
      <a:accent4>
        <a:srgbClr val="00B050"/>
      </a:accent4>
      <a:accent5>
        <a:srgbClr val="C00000"/>
      </a:accent5>
      <a:accent6>
        <a:srgbClr val="FFC000"/>
      </a:accent6>
      <a:hlink>
        <a:srgbClr val="E2D700"/>
      </a:hlink>
      <a:folHlink>
        <a:srgbClr val="20C8F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938</TotalTime>
  <Words>1351</Words>
  <Application>Microsoft Office PowerPoint</Application>
  <PresentationFormat>On-screen Show (4:3)</PresentationFormat>
  <Paragraphs>120</Paragraphs>
  <Slides>26</Slides>
  <Notes>15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26</vt:i4>
      </vt:variant>
    </vt:vector>
  </HeadingPairs>
  <TitlesOfParts>
    <vt:vector size="44" baseType="lpstr">
      <vt:lpstr>AL-Mohanad</vt:lpstr>
      <vt:lpstr>Al-Mothnna</vt:lpstr>
      <vt:lpstr>Andalus</vt:lpstr>
      <vt:lpstr>Arial</vt:lpstr>
      <vt:lpstr>AXtTania</vt:lpstr>
      <vt:lpstr>Calibri</vt:lpstr>
      <vt:lpstr>Lucida Sans Unicode</vt:lpstr>
      <vt:lpstr>Simpilifed Arabic</vt:lpstr>
      <vt:lpstr>Simplified Arabic</vt:lpstr>
      <vt:lpstr>Sultan normal</vt:lpstr>
      <vt:lpstr>Times New Roman</vt:lpstr>
      <vt:lpstr>Times New Roman (Arabic)</vt:lpstr>
      <vt:lpstr>Traditional Arabic</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ثانياً:الخرائط البشرية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خرائط االسكان : </vt:lpstr>
      <vt:lpstr>خرائط السكان</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AZZA</dc:creator>
  <cp:lastModifiedBy>Windows User</cp:lastModifiedBy>
  <cp:revision>244</cp:revision>
  <dcterms:created xsi:type="dcterms:W3CDTF">2013-09-26T05:11:47Z</dcterms:created>
  <dcterms:modified xsi:type="dcterms:W3CDTF">2019-02-24T19:40:42Z</dcterms:modified>
</cp:coreProperties>
</file>