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1" r:id="rId2"/>
    <p:sldId id="276" r:id="rId3"/>
    <p:sldId id="305" r:id="rId4"/>
    <p:sldId id="307" r:id="rId5"/>
    <p:sldId id="309" r:id="rId6"/>
    <p:sldId id="308" r:id="rId7"/>
    <p:sldId id="311" r:id="rId8"/>
    <p:sldId id="313" r:id="rId9"/>
    <p:sldId id="314" r:id="rId10"/>
    <p:sldId id="315" r:id="rId11"/>
    <p:sldId id="316" r:id="rId12"/>
    <p:sldId id="317" r:id="rId13"/>
    <p:sldId id="318" r:id="rId1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6666FF"/>
    <a:srgbClr val="FF9999"/>
    <a:srgbClr val="CC66FF"/>
    <a:srgbClr val="66FFFF"/>
    <a:srgbClr val="FFFF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4015032-4A00-4232-8754-FAEDF55CD8A3}" type="datetimeFigureOut">
              <a:rPr lang="ar-EG" smtClean="0"/>
              <a:t>07/08/1441</a:t>
            </a:fld>
            <a:endParaRPr lang="ar-EG"/>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EG"/>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7C13B01-5E17-417D-9034-A900B1EC1811}"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015032-4A00-4232-8754-FAEDF55CD8A3}" type="datetimeFigureOut">
              <a:rPr lang="ar-EG" smtClean="0"/>
              <a:t>07/08/1441</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87C13B01-5E17-417D-9034-A900B1EC1811}"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015032-4A00-4232-8754-FAEDF55CD8A3}" type="datetimeFigureOut">
              <a:rPr lang="ar-EG" smtClean="0"/>
              <a:t>07/08/1441</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87C13B01-5E17-417D-9034-A900B1EC1811}"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015032-4A00-4232-8754-FAEDF55CD8A3}" type="datetimeFigureOut">
              <a:rPr lang="ar-EG" smtClean="0"/>
              <a:t>07/08/1441</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87C13B01-5E17-417D-9034-A900B1EC1811}" type="slidenum">
              <a:rPr lang="ar-EG" smtClean="0"/>
              <a:t>‹#›</a:t>
            </a:fld>
            <a:endParaRPr lang="ar-EG"/>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4015032-4A00-4232-8754-FAEDF55CD8A3}" type="datetimeFigureOut">
              <a:rPr lang="ar-EG" smtClean="0"/>
              <a:t>07/08/1441</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87C13B01-5E17-417D-9034-A900B1EC1811}" type="slidenum">
              <a:rPr lang="ar-EG" smtClean="0"/>
              <a:t>‹#›</a:t>
            </a:fld>
            <a:endParaRPr lang="ar-EG"/>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4015032-4A00-4232-8754-FAEDF55CD8A3}" type="datetimeFigureOut">
              <a:rPr lang="ar-EG" smtClean="0"/>
              <a:t>07/08/1441</a:t>
            </a:fld>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87C13B01-5E17-417D-9034-A900B1EC1811}" type="slidenum">
              <a:rPr lang="ar-EG" smtClean="0"/>
              <a:t>‹#›</a:t>
            </a:fld>
            <a:endParaRPr lang="ar-EG"/>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4015032-4A00-4232-8754-FAEDF55CD8A3}" type="datetimeFigureOut">
              <a:rPr lang="ar-EG" smtClean="0"/>
              <a:t>07/08/1441</a:t>
            </a:fld>
            <a:endParaRPr lang="ar-EG"/>
          </a:p>
        </p:txBody>
      </p:sp>
      <p:sp>
        <p:nvSpPr>
          <p:cNvPr id="8" name="Footer Placeholder 7"/>
          <p:cNvSpPr>
            <a:spLocks noGrp="1"/>
          </p:cNvSpPr>
          <p:nvPr>
            <p:ph type="ftr" sz="quarter" idx="11"/>
          </p:nvPr>
        </p:nvSpPr>
        <p:spPr/>
        <p:txBody>
          <a:bodyPr/>
          <a:lstStyle>
            <a:extLst/>
          </a:lstStyle>
          <a:p>
            <a:endParaRPr lang="ar-EG"/>
          </a:p>
        </p:txBody>
      </p:sp>
      <p:sp>
        <p:nvSpPr>
          <p:cNvPr id="9" name="Slide Number Placeholder 8"/>
          <p:cNvSpPr>
            <a:spLocks noGrp="1"/>
          </p:cNvSpPr>
          <p:nvPr>
            <p:ph type="sldNum" sz="quarter" idx="12"/>
          </p:nvPr>
        </p:nvSpPr>
        <p:spPr/>
        <p:txBody>
          <a:bodyPr/>
          <a:lstStyle>
            <a:extLst/>
          </a:lstStyle>
          <a:p>
            <a:fld id="{87C13B01-5E17-417D-9034-A900B1EC1811}" type="slidenum">
              <a:rPr lang="ar-EG" smtClean="0"/>
              <a:t>‹#›</a:t>
            </a:fld>
            <a:endParaRPr lang="ar-EG"/>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4015032-4A00-4232-8754-FAEDF55CD8A3}" type="datetimeFigureOut">
              <a:rPr lang="ar-EG" smtClean="0"/>
              <a:t>07/08/1441</a:t>
            </a:fld>
            <a:endParaRPr lang="ar-EG"/>
          </a:p>
        </p:txBody>
      </p:sp>
      <p:sp>
        <p:nvSpPr>
          <p:cNvPr id="4" name="Footer Placeholder 3"/>
          <p:cNvSpPr>
            <a:spLocks noGrp="1"/>
          </p:cNvSpPr>
          <p:nvPr>
            <p:ph type="ftr" sz="quarter" idx="11"/>
          </p:nvPr>
        </p:nvSpPr>
        <p:spPr/>
        <p:txBody>
          <a:bodyPr/>
          <a:lstStyle>
            <a:extLst/>
          </a:lstStyle>
          <a:p>
            <a:endParaRPr lang="ar-EG"/>
          </a:p>
        </p:txBody>
      </p:sp>
      <p:sp>
        <p:nvSpPr>
          <p:cNvPr id="5" name="Slide Number Placeholder 4"/>
          <p:cNvSpPr>
            <a:spLocks noGrp="1"/>
          </p:cNvSpPr>
          <p:nvPr>
            <p:ph type="sldNum" sz="quarter" idx="12"/>
          </p:nvPr>
        </p:nvSpPr>
        <p:spPr/>
        <p:txBody>
          <a:bodyPr/>
          <a:lstStyle>
            <a:extLst/>
          </a:lstStyle>
          <a:p>
            <a:fld id="{87C13B01-5E17-417D-9034-A900B1EC1811}" type="slidenum">
              <a:rPr lang="ar-EG" smtClean="0"/>
              <a:t>‹#›</a:t>
            </a:fld>
            <a:endParaRPr lang="ar-EG"/>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4015032-4A00-4232-8754-FAEDF55CD8A3}" type="datetimeFigureOut">
              <a:rPr lang="ar-EG" smtClean="0"/>
              <a:t>07/08/1441</a:t>
            </a:fld>
            <a:endParaRPr lang="ar-EG"/>
          </a:p>
        </p:txBody>
      </p:sp>
      <p:sp>
        <p:nvSpPr>
          <p:cNvPr id="3" name="Footer Placeholder 2"/>
          <p:cNvSpPr>
            <a:spLocks noGrp="1"/>
          </p:cNvSpPr>
          <p:nvPr>
            <p:ph type="ftr" sz="quarter" idx="11"/>
          </p:nvPr>
        </p:nvSpPr>
        <p:spPr/>
        <p:txBody>
          <a:bodyPr/>
          <a:lstStyle>
            <a:extLst/>
          </a:lstStyle>
          <a:p>
            <a:endParaRPr lang="ar-EG"/>
          </a:p>
        </p:txBody>
      </p:sp>
      <p:sp>
        <p:nvSpPr>
          <p:cNvPr id="4" name="Slide Number Placeholder 3"/>
          <p:cNvSpPr>
            <a:spLocks noGrp="1"/>
          </p:cNvSpPr>
          <p:nvPr>
            <p:ph type="sldNum" sz="quarter" idx="12"/>
          </p:nvPr>
        </p:nvSpPr>
        <p:spPr/>
        <p:txBody>
          <a:bodyPr/>
          <a:lstStyle>
            <a:extLst/>
          </a:lstStyle>
          <a:p>
            <a:fld id="{87C13B01-5E17-417D-9034-A900B1EC1811}"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4015032-4A00-4232-8754-FAEDF55CD8A3}" type="datetimeFigureOut">
              <a:rPr lang="ar-EG" smtClean="0"/>
              <a:t>07/08/1441</a:t>
            </a:fld>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87C13B01-5E17-417D-9034-A900B1EC1811}" type="slidenum">
              <a:rPr lang="ar-EG" smtClean="0"/>
              <a:t>‹#›</a:t>
            </a:fld>
            <a:endParaRPr lang="ar-EG"/>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4015032-4A00-4232-8754-FAEDF55CD8A3}" type="datetimeFigureOut">
              <a:rPr lang="ar-EG" smtClean="0"/>
              <a:t>07/08/1441</a:t>
            </a:fld>
            <a:endParaRPr lang="ar-EG"/>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EG"/>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7C13B01-5E17-417D-9034-A900B1EC1811}" type="slidenum">
              <a:rPr lang="ar-EG" smtClean="0"/>
              <a:t>‹#›</a:t>
            </a:fld>
            <a:endParaRPr lang="ar-EG"/>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4015032-4A00-4232-8754-FAEDF55CD8A3}" type="datetimeFigureOut">
              <a:rPr lang="ar-EG" smtClean="0"/>
              <a:t>07/08/1441</a:t>
            </a:fld>
            <a:endParaRPr lang="ar-EG"/>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EG"/>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7C13B01-5E17-417D-9034-A900B1EC1811}" type="slidenum">
              <a:rPr lang="ar-EG" smtClean="0"/>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3828" y="332656"/>
            <a:ext cx="8534636" cy="1200329"/>
          </a:xfrm>
          <a:prstGeom prst="rect">
            <a:avLst/>
          </a:prstGeom>
          <a:noFill/>
        </p:spPr>
        <p:txBody>
          <a:bodyPr wrap="square" lIns="91440" tIns="45720" rIns="91440" bIns="45720">
            <a:spAutoFit/>
          </a:bodyPr>
          <a:lstStyle/>
          <a:p>
            <a:pPr algn="ctr"/>
            <a:r>
              <a:rPr lang="ar-EG" sz="7200" b="1" cap="none" spc="0" dirty="0" smtClean="0">
                <a:ln w="12700">
                  <a:solidFill>
                    <a:srgbClr val="002060"/>
                  </a:solidFill>
                  <a:prstDash val="solid"/>
                </a:ln>
                <a:solidFill>
                  <a:schemeClr val="bg1">
                    <a:lumMod val="65000"/>
                  </a:schemeClr>
                </a:solidFill>
                <a:effectLst>
                  <a:outerShdw blurRad="41275" dist="20320" dir="1800000" algn="tl" rotWithShape="0">
                    <a:srgbClr val="000000">
                      <a:alpha val="40000"/>
                    </a:srgbClr>
                  </a:outerShdw>
                </a:effectLst>
              </a:rPr>
              <a:t>الجغرافية </a:t>
            </a:r>
            <a:r>
              <a:rPr lang="ar-EG" sz="7200" b="1" cap="none" spc="0" dirty="0" smtClean="0">
                <a:ln w="12700">
                  <a:solidFill>
                    <a:srgbClr val="002060"/>
                  </a:solidFill>
                  <a:prstDash val="solid"/>
                </a:ln>
                <a:solidFill>
                  <a:schemeClr val="bg1">
                    <a:lumMod val="65000"/>
                  </a:schemeClr>
                </a:solidFill>
                <a:effectLst>
                  <a:outerShdw blurRad="41275" dist="20320" dir="1800000" algn="tl" rotWithShape="0">
                    <a:srgbClr val="000000">
                      <a:alpha val="40000"/>
                    </a:srgbClr>
                  </a:outerShdw>
                </a:effectLst>
              </a:rPr>
              <a:t>البشرية  </a:t>
            </a:r>
            <a:endParaRPr lang="ar-EG" sz="7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tangle 6"/>
          <p:cNvSpPr/>
          <p:nvPr/>
        </p:nvSpPr>
        <p:spPr>
          <a:xfrm>
            <a:off x="1960866" y="3501008"/>
            <a:ext cx="5040560"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5400" b="1" spc="50" dirty="0" smtClean="0">
                <a:ln w="11430"/>
                <a:solidFill>
                  <a:srgbClr val="FF0000"/>
                </a:solidFill>
                <a:effectLst>
                  <a:outerShdw blurRad="76200" dist="50800" dir="5400000" algn="tl" rotWithShape="0">
                    <a:srgbClr val="000000">
                      <a:alpha val="65000"/>
                    </a:srgbClr>
                  </a:outerShdw>
                </a:effectLst>
              </a:rPr>
              <a:t>اعــداد </a:t>
            </a:r>
          </a:p>
          <a:p>
            <a:pPr algn="ctr"/>
            <a:r>
              <a:rPr lang="ar-EG" sz="5400" b="1" spc="50" dirty="0" smtClean="0">
                <a:ln w="11430"/>
                <a:solidFill>
                  <a:srgbClr val="FF0000"/>
                </a:solidFill>
                <a:effectLst>
                  <a:outerShdw blurRad="76200" dist="50800" dir="5400000" algn="tl" rotWithShape="0">
                    <a:srgbClr val="000000">
                      <a:alpha val="65000"/>
                    </a:srgbClr>
                  </a:outerShdw>
                </a:effectLst>
              </a:rPr>
              <a:t>د.مينا سمير صبحي </a:t>
            </a:r>
            <a:endParaRPr lang="en-US" sz="5400" b="1" spc="50" dirty="0">
              <a:ln w="11430"/>
              <a:solidFill>
                <a:srgbClr val="FF000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527986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6" presetClass="entr" presetSubtype="0" fill="hold" grpId="0" nodeType="clickEffect">
                                  <p:stCondLst>
                                    <p:cond delay="0"/>
                                  </p:stCondLst>
                                  <p:iterate type="lt">
                                    <p:tmPct val="10000"/>
                                  </p:iterate>
                                  <p:childTnLst>
                                    <p:set>
                                      <p:cBhvr>
                                        <p:cTn id="24" dur="1" fill="hold">
                                          <p:stCondLst>
                                            <p:cond delay="0"/>
                                          </p:stCondLst>
                                        </p:cTn>
                                        <p:tgtEl>
                                          <p:spTgt spid="7"/>
                                        </p:tgtEl>
                                        <p:attrNameLst>
                                          <p:attrName>style.visibility</p:attrName>
                                        </p:attrNameLst>
                                      </p:cBhvr>
                                      <p:to>
                                        <p:strVal val="visible"/>
                                      </p:to>
                                    </p:set>
                                    <p:anim by="(-#ppt_w*2)" calcmode="lin" valueType="num">
                                      <p:cBhvr rctx="PPT">
                                        <p:cTn id="25" dur="500" autoRev="1" fill="hold">
                                          <p:stCondLst>
                                            <p:cond delay="0"/>
                                          </p:stCondLst>
                                        </p:cTn>
                                        <p:tgtEl>
                                          <p:spTgt spid="7"/>
                                        </p:tgtEl>
                                        <p:attrNameLst>
                                          <p:attrName>ppt_w</p:attrName>
                                        </p:attrNameLst>
                                      </p:cBhvr>
                                    </p:anim>
                                    <p:anim by="(#ppt_w*0.50)" calcmode="lin" valueType="num">
                                      <p:cBhvr>
                                        <p:cTn id="26" dur="500" decel="50000" autoRev="1" fill="hold">
                                          <p:stCondLst>
                                            <p:cond delay="0"/>
                                          </p:stCondLst>
                                        </p:cTn>
                                        <p:tgtEl>
                                          <p:spTgt spid="7"/>
                                        </p:tgtEl>
                                        <p:attrNameLst>
                                          <p:attrName>ppt_x</p:attrName>
                                        </p:attrNameLst>
                                      </p:cBhvr>
                                    </p:anim>
                                    <p:anim from="(-#ppt_h/2)" to="(#ppt_y)" calcmode="lin" valueType="num">
                                      <p:cBhvr>
                                        <p:cTn id="27" dur="1000" fill="hold">
                                          <p:stCondLst>
                                            <p:cond delay="0"/>
                                          </p:stCondLst>
                                        </p:cTn>
                                        <p:tgtEl>
                                          <p:spTgt spid="7"/>
                                        </p:tgtEl>
                                        <p:attrNameLst>
                                          <p:attrName>ppt_y</p:attrName>
                                        </p:attrNameLst>
                                      </p:cBhvr>
                                    </p:anim>
                                    <p:animRot by="21600000">
                                      <p:cBhvr>
                                        <p:cTn id="28" dur="1000" fill="hold">
                                          <p:stCondLst>
                                            <p:cond delay="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091" y="677573"/>
            <a:ext cx="9228000" cy="6001643"/>
          </a:xfrm>
          <a:prstGeom prst="rect">
            <a:avLst/>
          </a:prstGeom>
          <a:noFill/>
        </p:spPr>
        <p:txBody>
          <a:bodyPr wrap="square" lIns="91440" tIns="45720" rIns="91440" bIns="45720">
            <a:spAutoFit/>
          </a:bodyPr>
          <a:lstStyle/>
          <a:p>
            <a:pPr algn="just"/>
            <a:r>
              <a:rPr lang="ar-SA" sz="3200" b="1" dirty="0" smtClean="0">
                <a:ln w="12700">
                  <a:solidFill>
                    <a:schemeClr val="accent3">
                      <a:lumMod val="50000"/>
                    </a:schemeClr>
                  </a:solidFill>
                  <a:prstDash val="solid"/>
                </a:ln>
                <a:solidFill>
                  <a:srgbClr val="FF0000"/>
                </a:solidFill>
                <a:effectLst>
                  <a:innerShdw blurRad="177800">
                    <a:schemeClr val="accent3">
                      <a:lumMod val="50000"/>
                    </a:schemeClr>
                  </a:innerShdw>
                </a:effectLst>
              </a:rPr>
              <a:t>يرى </a:t>
            </a:r>
            <a:r>
              <a:rPr lang="ar-SA" sz="3200" b="1" dirty="0">
                <a:ln w="12700">
                  <a:solidFill>
                    <a:schemeClr val="accent3">
                      <a:lumMod val="50000"/>
                    </a:schemeClr>
                  </a:solidFill>
                  <a:prstDash val="solid"/>
                </a:ln>
                <a:solidFill>
                  <a:srgbClr val="FF0000"/>
                </a:solidFill>
                <a:effectLst>
                  <a:innerShdw blurRad="177800">
                    <a:schemeClr val="accent3">
                      <a:lumMod val="50000"/>
                    </a:schemeClr>
                  </a:innerShdw>
                </a:effectLst>
              </a:rPr>
              <a:t>بعض الباحثين أن عصر </a:t>
            </a:r>
            <a:r>
              <a:rPr lang="ar-SA" sz="3200" b="1" dirty="0">
                <a:ln w="12700">
                  <a:solidFill>
                    <a:schemeClr val="accent3">
                      <a:lumMod val="50000"/>
                    </a:schemeClr>
                  </a:solidFill>
                  <a:prstDash val="solid"/>
                </a:ln>
                <a:effectLst>
                  <a:innerShdw blurRad="177800">
                    <a:schemeClr val="accent3">
                      <a:lumMod val="50000"/>
                    </a:schemeClr>
                  </a:innerShdw>
                </a:effectLst>
              </a:rPr>
              <a:t>الجغرافيا الحديثة بدأ في أوائل القرن التاسع عشر الميلادي على يد العالم </a:t>
            </a:r>
            <a:r>
              <a:rPr lang="ar-SA" sz="3200" b="1" dirty="0">
                <a:ln w="12700">
                  <a:solidFill>
                    <a:schemeClr val="accent3">
                      <a:lumMod val="50000"/>
                    </a:schemeClr>
                  </a:solidFill>
                  <a:prstDash val="solid"/>
                </a:ln>
                <a:solidFill>
                  <a:srgbClr val="FF0000"/>
                </a:solidFill>
                <a:effectLst>
                  <a:innerShdw blurRad="177800">
                    <a:schemeClr val="accent3">
                      <a:lumMod val="50000"/>
                    </a:schemeClr>
                  </a:innerShdw>
                </a:effectLst>
              </a:rPr>
              <a:t>الألماني الكسندر فون همبولت </a:t>
            </a:r>
            <a:r>
              <a:rPr lang="ar-SA" sz="3200" b="1" dirty="0">
                <a:ln w="12700">
                  <a:solidFill>
                    <a:schemeClr val="accent3">
                      <a:lumMod val="50000"/>
                    </a:schemeClr>
                  </a:solidFill>
                  <a:prstDash val="solid"/>
                </a:ln>
                <a:effectLst>
                  <a:innerShdw blurRad="177800">
                    <a:schemeClr val="accent3">
                      <a:lumMod val="50000"/>
                    </a:schemeClr>
                  </a:innerShdw>
                </a:effectLst>
              </a:rPr>
              <a:t>الذي قام برحلات عديدة في كل من أمريكا الوسطى والجنوبية ووصف </a:t>
            </a:r>
            <a:r>
              <a:rPr lang="ar-SA" sz="3200" b="1" dirty="0">
                <a:ln w="12700">
                  <a:solidFill>
                    <a:schemeClr val="accent3">
                      <a:lumMod val="50000"/>
                    </a:schemeClr>
                  </a:solidFill>
                  <a:prstDash val="solid"/>
                </a:ln>
                <a:solidFill>
                  <a:srgbClr val="FF66FF"/>
                </a:solidFill>
                <a:effectLst>
                  <a:innerShdw blurRad="177800">
                    <a:schemeClr val="accent3">
                      <a:lumMod val="50000"/>
                    </a:schemeClr>
                  </a:innerShdw>
                </a:effectLst>
              </a:rPr>
              <a:t>رحلاته في أربعين مجلداً</a:t>
            </a:r>
            <a:r>
              <a:rPr lang="ar-SA" sz="3200" b="1" dirty="0">
                <a:ln w="12700">
                  <a:solidFill>
                    <a:schemeClr val="accent3">
                      <a:lumMod val="50000"/>
                    </a:schemeClr>
                  </a:solidFill>
                  <a:prstDash val="solid"/>
                </a:ln>
                <a:effectLst>
                  <a:innerShdw blurRad="177800">
                    <a:schemeClr val="accent3">
                      <a:lumMod val="50000"/>
                    </a:schemeClr>
                  </a:innerShdw>
                </a:effectLst>
              </a:rPr>
              <a:t>،</a:t>
            </a:r>
            <a:r>
              <a:rPr lang="ar-SA" sz="3200" b="1" dirty="0">
                <a:ln w="12700">
                  <a:solidFill>
                    <a:schemeClr val="accent3">
                      <a:lumMod val="50000"/>
                    </a:schemeClr>
                  </a:solidFill>
                  <a:prstDash val="solid"/>
                </a:ln>
                <a:solidFill>
                  <a:srgbClr val="FF0000"/>
                </a:solidFill>
                <a:effectLst>
                  <a:innerShdw blurRad="177800">
                    <a:schemeClr val="accent3">
                      <a:lumMod val="50000"/>
                    </a:schemeClr>
                  </a:innerShdw>
                </a:effectLst>
              </a:rPr>
              <a:t> ووضح في دراسته مدى العلاقة بين الإنسان وبيئته. </a:t>
            </a:r>
            <a:r>
              <a:rPr lang="ar-SA" sz="3200" b="1" dirty="0" smtClean="0">
                <a:ln w="12700">
                  <a:solidFill>
                    <a:schemeClr val="accent3">
                      <a:lumMod val="50000"/>
                    </a:schemeClr>
                  </a:solidFill>
                  <a:prstDash val="solid"/>
                </a:ln>
                <a:solidFill>
                  <a:srgbClr val="FF0000"/>
                </a:solidFill>
                <a:effectLst>
                  <a:innerShdw blurRad="177800">
                    <a:schemeClr val="accent3">
                      <a:lumMod val="50000"/>
                    </a:schemeClr>
                  </a:innerShdw>
                </a:effectLst>
              </a:rPr>
              <a:t>تلك </a:t>
            </a:r>
            <a:r>
              <a:rPr lang="ar-SA" sz="3200" b="1" dirty="0">
                <a:ln w="12700">
                  <a:solidFill>
                    <a:schemeClr val="accent3">
                      <a:lumMod val="50000"/>
                    </a:schemeClr>
                  </a:solidFill>
                  <a:prstDash val="solid"/>
                </a:ln>
                <a:solidFill>
                  <a:srgbClr val="FF0000"/>
                </a:solidFill>
                <a:effectLst>
                  <a:innerShdw blurRad="177800">
                    <a:schemeClr val="accent3">
                      <a:lumMod val="50000"/>
                    </a:schemeClr>
                  </a:innerShdw>
                </a:effectLst>
              </a:rPr>
              <a:t>الموضوعات </a:t>
            </a:r>
            <a:r>
              <a:rPr lang="ar-SA" sz="3200" b="1" dirty="0">
                <a:ln w="12700">
                  <a:solidFill>
                    <a:schemeClr val="accent3">
                      <a:lumMod val="50000"/>
                    </a:schemeClr>
                  </a:solidFill>
                  <a:prstDash val="solid"/>
                </a:ln>
                <a:solidFill>
                  <a:srgbClr val="66FFFF"/>
                </a:solidFill>
                <a:effectLst>
                  <a:innerShdw blurRad="177800">
                    <a:schemeClr val="accent3">
                      <a:lumMod val="50000"/>
                    </a:schemeClr>
                  </a:innerShdw>
                </a:effectLst>
              </a:rPr>
              <a:t>علم الجيولوجيا </a:t>
            </a:r>
            <a:r>
              <a:rPr lang="ar-SA" sz="3200" b="1" dirty="0">
                <a:ln w="12700">
                  <a:solidFill>
                    <a:schemeClr val="accent3">
                      <a:lumMod val="50000"/>
                    </a:schemeClr>
                  </a:solidFill>
                  <a:prstDash val="solid"/>
                </a:ln>
                <a:solidFill>
                  <a:srgbClr val="FF0000"/>
                </a:solidFill>
                <a:effectLst>
                  <a:innerShdw blurRad="177800">
                    <a:schemeClr val="accent3">
                      <a:lumMod val="50000"/>
                    </a:schemeClr>
                  </a:innerShdw>
                </a:effectLst>
              </a:rPr>
              <a:t>وذلك </a:t>
            </a:r>
            <a:r>
              <a:rPr lang="ar-SA" sz="3200" b="1" dirty="0" smtClean="0">
                <a:ln w="12700">
                  <a:solidFill>
                    <a:schemeClr val="accent3">
                      <a:lumMod val="50000"/>
                    </a:schemeClr>
                  </a:solidFill>
                  <a:prstDash val="solid"/>
                </a:ln>
                <a:solidFill>
                  <a:srgbClr val="FF0000"/>
                </a:solidFill>
                <a:effectLst>
                  <a:innerShdw blurRad="177800">
                    <a:schemeClr val="accent3">
                      <a:lumMod val="50000"/>
                    </a:schemeClr>
                  </a:innerShdw>
                </a:effectLst>
              </a:rPr>
              <a:t>فوشهدت </a:t>
            </a:r>
            <a:r>
              <a:rPr lang="ar-SA" sz="3200" b="1" dirty="0">
                <a:ln w="12700">
                  <a:solidFill>
                    <a:schemeClr val="accent3">
                      <a:lumMod val="50000"/>
                    </a:schemeClr>
                  </a:solidFill>
                  <a:prstDash val="solid"/>
                </a:ln>
                <a:solidFill>
                  <a:srgbClr val="FF0000"/>
                </a:solidFill>
                <a:effectLst>
                  <a:innerShdw blurRad="177800">
                    <a:schemeClr val="accent3">
                      <a:lumMod val="50000"/>
                    </a:schemeClr>
                  </a:innerShdw>
                </a:effectLst>
              </a:rPr>
              <a:t>الجغرافيا منذ القرن السابع عشر الميلادي ظهور العديد من الموضوعات تحت أسماء مختلفة. ومن أوائل  نهاية </a:t>
            </a:r>
            <a:r>
              <a:rPr lang="ar-SA" sz="3200" b="1" dirty="0">
                <a:ln w="12700">
                  <a:solidFill>
                    <a:schemeClr val="accent3">
                      <a:lumMod val="50000"/>
                    </a:schemeClr>
                  </a:solidFill>
                  <a:prstDash val="solid"/>
                </a:ln>
                <a:solidFill>
                  <a:srgbClr val="66FFFF"/>
                </a:solidFill>
                <a:effectLst>
                  <a:innerShdw blurRad="177800">
                    <a:schemeClr val="accent3">
                      <a:lumMod val="50000"/>
                    </a:schemeClr>
                  </a:innerShdw>
                </a:effectLst>
              </a:rPr>
              <a:t>القرن السابع عشر</a:t>
            </a:r>
            <a:r>
              <a:rPr lang="ar-SA" sz="3200" b="1" dirty="0">
                <a:ln w="12700">
                  <a:solidFill>
                    <a:schemeClr val="accent3">
                      <a:lumMod val="50000"/>
                    </a:schemeClr>
                  </a:solidFill>
                  <a:prstDash val="solid"/>
                </a:ln>
                <a:solidFill>
                  <a:srgbClr val="FF0000"/>
                </a:solidFill>
                <a:effectLst>
                  <a:innerShdw blurRad="177800">
                    <a:schemeClr val="accent3">
                      <a:lumMod val="50000"/>
                    </a:schemeClr>
                  </a:innerShdw>
                </a:effectLst>
              </a:rPr>
              <a:t>، لكنها على الرغم من ذلك ظلت تمثل معيناً للجيومورفولوجيا. وكذلك نشأ </a:t>
            </a:r>
            <a:r>
              <a:rPr lang="ar-SA" sz="3200" b="1" dirty="0">
                <a:ln w="12700">
                  <a:solidFill>
                    <a:schemeClr val="accent3">
                      <a:lumMod val="50000"/>
                    </a:schemeClr>
                  </a:solidFill>
                  <a:prstDash val="solid"/>
                </a:ln>
                <a:solidFill>
                  <a:srgbClr val="66FFFF"/>
                </a:solidFill>
                <a:effectLst>
                  <a:innerShdw blurRad="177800">
                    <a:schemeClr val="accent3">
                      <a:lumMod val="50000"/>
                    </a:schemeClr>
                  </a:innerShdw>
                </a:effectLst>
              </a:rPr>
              <a:t>عن الجغرافيا علم المتيورولوجي </a:t>
            </a:r>
            <a:r>
              <a:rPr lang="ar-SA" sz="3200" b="1" dirty="0">
                <a:ln w="12700">
                  <a:solidFill>
                    <a:schemeClr val="accent3">
                      <a:lumMod val="50000"/>
                    </a:schemeClr>
                  </a:solidFill>
                  <a:prstDash val="solid"/>
                </a:ln>
                <a:solidFill>
                  <a:srgbClr val="FF0000"/>
                </a:solidFill>
                <a:effectLst>
                  <a:innerShdw blurRad="177800">
                    <a:schemeClr val="accent3">
                      <a:lumMod val="50000"/>
                    </a:schemeClr>
                  </a:innerShdw>
                </a:effectLst>
              </a:rPr>
              <a:t>(</a:t>
            </a:r>
            <a:r>
              <a:rPr lang="en-US" sz="3200" b="1" dirty="0">
                <a:ln w="12700">
                  <a:solidFill>
                    <a:schemeClr val="accent3">
                      <a:lumMod val="50000"/>
                    </a:schemeClr>
                  </a:solidFill>
                  <a:prstDash val="solid"/>
                </a:ln>
                <a:solidFill>
                  <a:srgbClr val="FF0000"/>
                </a:solidFill>
                <a:effectLst>
                  <a:innerShdw blurRad="177800">
                    <a:schemeClr val="accent3">
                      <a:lumMod val="50000"/>
                    </a:schemeClr>
                  </a:innerShdw>
                </a:effectLst>
              </a:rPr>
              <a:t>Meteorology</a:t>
            </a:r>
            <a:r>
              <a:rPr lang="ar-SA" sz="3200" b="1" dirty="0">
                <a:ln w="12700">
                  <a:solidFill>
                    <a:schemeClr val="accent3">
                      <a:lumMod val="50000"/>
                    </a:schemeClr>
                  </a:solidFill>
                  <a:prstDash val="solid"/>
                </a:ln>
                <a:solidFill>
                  <a:srgbClr val="66FFFF"/>
                </a:solidFill>
                <a:effectLst>
                  <a:innerShdw blurRad="177800">
                    <a:schemeClr val="accent3">
                      <a:lumMod val="50000"/>
                    </a:schemeClr>
                  </a:innerShdw>
                </a:effectLst>
              </a:rPr>
              <a:t>)    ( علم الطقس أو علم الأرصاد الجوية). </a:t>
            </a:r>
            <a:r>
              <a:rPr lang="ar-SA" sz="3200" b="1" dirty="0">
                <a:ln w="12700">
                  <a:solidFill>
                    <a:schemeClr val="accent3">
                      <a:lumMod val="50000"/>
                    </a:schemeClr>
                  </a:solidFill>
                  <a:prstDash val="solid"/>
                </a:ln>
                <a:solidFill>
                  <a:srgbClr val="FF0000"/>
                </a:solidFill>
                <a:effectLst>
                  <a:innerShdw blurRad="177800">
                    <a:schemeClr val="accent3">
                      <a:lumMod val="50000"/>
                    </a:schemeClr>
                  </a:innerShdw>
                </a:effectLst>
              </a:rPr>
              <a:t>وفي القرن التاسع عشر الميلادي استقل علم الاجتماع عن الجغرافيا، كما تبلورت علوم أخرى كثيرة مثل علم الاقتصاد</a:t>
            </a:r>
            <a:r>
              <a:rPr lang="ar-SA" sz="3200" dirty="0"/>
              <a:t>.</a:t>
            </a:r>
            <a:endParaRPr lang="en-US" sz="3200" dirty="0"/>
          </a:p>
        </p:txBody>
      </p:sp>
      <p:sp>
        <p:nvSpPr>
          <p:cNvPr id="3" name="Rectangle 2"/>
          <p:cNvSpPr/>
          <p:nvPr/>
        </p:nvSpPr>
        <p:spPr>
          <a:xfrm>
            <a:off x="5424964" y="116632"/>
            <a:ext cx="3671198" cy="571695"/>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pPr algn="justLow">
              <a:lnSpc>
                <a:spcPct val="115000"/>
              </a:lnSpc>
            </a:pPr>
            <a:r>
              <a:rPr lang="ar-SA" sz="2800" u="sng" dirty="0">
                <a:latin typeface="Times New Roman" panose="02020603050405020304" pitchFamily="18" charset="0"/>
                <a:ea typeface="Times New Roman" panose="02020603050405020304" pitchFamily="18" charset="0"/>
                <a:cs typeface="SKR HEAD1" pitchFamily="2" charset="-78"/>
              </a:rPr>
              <a:t>ثانياً : الجغرافيا الحديثة وفروعها</a:t>
            </a:r>
            <a:r>
              <a:rPr lang="ar-SA" sz="2800" u="sng" dirty="0" smtClean="0">
                <a:latin typeface="Times New Roman" panose="02020603050405020304" pitchFamily="18" charset="0"/>
                <a:ea typeface="Times New Roman" panose="02020603050405020304" pitchFamily="18" charset="0"/>
                <a:cs typeface="SKR HEAD1" pitchFamily="2" charset="-78"/>
              </a:rPr>
              <a:t>:</a:t>
            </a:r>
            <a:endParaRPr lang="en-US" sz="2800" u="sng" dirty="0">
              <a:latin typeface="Times New Roman" panose="02020603050405020304" pitchFamily="18" charset="0"/>
              <a:ea typeface="Times New Roman" panose="02020603050405020304" pitchFamily="18" charset="0"/>
              <a:cs typeface="SKR HEAD1" pitchFamily="2" charset="-78"/>
            </a:endParaRPr>
          </a:p>
        </p:txBody>
      </p:sp>
    </p:spTree>
    <p:extLst>
      <p:ext uri="{BB962C8B-B14F-4D97-AF65-F5344CB8AC3E}">
        <p14:creationId xmlns:p14="http://schemas.microsoft.com/office/powerpoint/2010/main" val="559189031"/>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24964" y="116632"/>
            <a:ext cx="3671198" cy="571695"/>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pPr algn="justLow">
              <a:lnSpc>
                <a:spcPct val="115000"/>
              </a:lnSpc>
            </a:pPr>
            <a:r>
              <a:rPr lang="ar-SA" sz="2800" u="sng" dirty="0">
                <a:latin typeface="Times New Roman" panose="02020603050405020304" pitchFamily="18" charset="0"/>
                <a:ea typeface="Times New Roman" panose="02020603050405020304" pitchFamily="18" charset="0"/>
                <a:cs typeface="SKR HEAD1" pitchFamily="2" charset="-78"/>
              </a:rPr>
              <a:t>ثانياً : الجغرافيا الحديثة وفروعها</a:t>
            </a:r>
            <a:r>
              <a:rPr lang="ar-SA" sz="2800" u="sng" dirty="0" smtClean="0">
                <a:latin typeface="Times New Roman" panose="02020603050405020304" pitchFamily="18" charset="0"/>
                <a:ea typeface="Times New Roman" panose="02020603050405020304" pitchFamily="18" charset="0"/>
                <a:cs typeface="SKR HEAD1" pitchFamily="2" charset="-78"/>
              </a:rPr>
              <a:t>:</a:t>
            </a:r>
            <a:endParaRPr lang="en-US" sz="2800" u="sng" dirty="0">
              <a:latin typeface="Times New Roman" panose="02020603050405020304" pitchFamily="18" charset="0"/>
              <a:ea typeface="Times New Roman" panose="02020603050405020304" pitchFamily="18" charset="0"/>
              <a:cs typeface="SKR HEAD1" pitchFamily="2" charset="-78"/>
            </a:endParaRPr>
          </a:p>
        </p:txBody>
      </p:sp>
      <p:sp>
        <p:nvSpPr>
          <p:cNvPr id="4" name="Rectangle 3"/>
          <p:cNvSpPr/>
          <p:nvPr/>
        </p:nvSpPr>
        <p:spPr>
          <a:xfrm>
            <a:off x="179512" y="688327"/>
            <a:ext cx="8956163" cy="1569660"/>
          </a:xfrm>
          <a:prstGeom prst="rect">
            <a:avLst/>
          </a:prstGeom>
        </p:spPr>
        <p:txBody>
          <a:bodyPr wrap="square">
            <a:spAutoFit/>
          </a:bodyPr>
          <a:lstStyle/>
          <a:p>
            <a:pPr algn="justLow">
              <a:lnSpc>
                <a:spcPct val="150000"/>
              </a:lnSpc>
            </a:pPr>
            <a:r>
              <a:rPr lang="ar-SA" sz="3200" b="1" dirty="0">
                <a:ln w="12700">
                  <a:solidFill>
                    <a:schemeClr val="accent3">
                      <a:lumMod val="50000"/>
                    </a:schemeClr>
                  </a:solidFill>
                  <a:prstDash val="solid"/>
                </a:ln>
                <a:solidFill>
                  <a:srgbClr val="FF0000"/>
                </a:solidFill>
                <a:effectLst>
                  <a:innerShdw blurRad="177800">
                    <a:schemeClr val="accent3">
                      <a:lumMod val="50000"/>
                    </a:schemeClr>
                  </a:innerShdw>
                </a:effectLst>
              </a:rPr>
              <a:t>نتيجة لانقسام الجغرافيا إلى فروع عديدة ظهرت المدارس الجغرافية مثل المدرسة الحتمية والمدرسة البشرية والمدرسة الإقليمية.</a:t>
            </a:r>
            <a:endParaRPr lang="en-US" sz="3200" b="1" dirty="0">
              <a:ln w="12700">
                <a:solidFill>
                  <a:schemeClr val="accent3">
                    <a:lumMod val="50000"/>
                  </a:schemeClr>
                </a:solidFill>
                <a:prstDash val="solid"/>
              </a:ln>
              <a:solidFill>
                <a:srgbClr val="FF0000"/>
              </a:solidFill>
              <a:effectLst>
                <a:innerShdw blurRad="177800">
                  <a:schemeClr val="accent3">
                    <a:lumMod val="50000"/>
                  </a:schemeClr>
                </a:innerShdw>
              </a:effectLst>
            </a:endParaRPr>
          </a:p>
        </p:txBody>
      </p:sp>
      <p:sp>
        <p:nvSpPr>
          <p:cNvPr id="2" name="Rectangle 1"/>
          <p:cNvSpPr/>
          <p:nvPr/>
        </p:nvSpPr>
        <p:spPr>
          <a:xfrm>
            <a:off x="955792" y="2237366"/>
            <a:ext cx="8140370" cy="584775"/>
          </a:xfrm>
          <a:prstGeom prst="rect">
            <a:avLst/>
          </a:prstGeom>
        </p:spPr>
        <p:txBody>
          <a:bodyPr wrap="none">
            <a:spAutoFit/>
          </a:bodyPr>
          <a:lstStyle/>
          <a:p>
            <a:r>
              <a:rPr lang="ar-EG" sz="3200" b="1" dirty="0">
                <a:ln w="12700">
                  <a:solidFill>
                    <a:schemeClr val="accent3">
                      <a:lumMod val="50000"/>
                    </a:schemeClr>
                  </a:solidFill>
                  <a:prstDash val="solid"/>
                </a:ln>
                <a:effectLst>
                  <a:innerShdw blurRad="177800">
                    <a:schemeClr val="accent3">
                      <a:lumMod val="50000"/>
                    </a:schemeClr>
                  </a:innerShdw>
                </a:effectLst>
              </a:rPr>
              <a:t>1- </a:t>
            </a:r>
            <a:r>
              <a:rPr lang="ar-SA" sz="3200" b="1" dirty="0">
                <a:ln w="12700">
                  <a:solidFill>
                    <a:schemeClr val="accent3">
                      <a:lumMod val="50000"/>
                    </a:schemeClr>
                  </a:solidFill>
                  <a:prstDash val="solid"/>
                </a:ln>
                <a:effectLst>
                  <a:innerShdw blurRad="177800">
                    <a:schemeClr val="accent3">
                      <a:lumMod val="50000"/>
                    </a:schemeClr>
                  </a:innerShdw>
                </a:effectLst>
              </a:rPr>
              <a:t>المدرسة الحتمية </a:t>
            </a:r>
            <a:r>
              <a:rPr lang="en-US" sz="3200" b="1" dirty="0">
                <a:ln w="12700">
                  <a:solidFill>
                    <a:schemeClr val="accent3">
                      <a:lumMod val="50000"/>
                    </a:schemeClr>
                  </a:solidFill>
                  <a:prstDash val="solid"/>
                </a:ln>
                <a:effectLst>
                  <a:innerShdw blurRad="177800">
                    <a:schemeClr val="accent3">
                      <a:lumMod val="50000"/>
                    </a:schemeClr>
                  </a:innerShdw>
                </a:effectLst>
              </a:rPr>
              <a:t>Determinism</a:t>
            </a:r>
            <a:r>
              <a:rPr lang="ar-SA" sz="3200" b="1" dirty="0">
                <a:ln w="12700">
                  <a:solidFill>
                    <a:schemeClr val="accent3">
                      <a:lumMod val="50000"/>
                    </a:schemeClr>
                  </a:solidFill>
                  <a:prstDash val="solid"/>
                </a:ln>
                <a:effectLst>
                  <a:innerShdw blurRad="177800">
                    <a:schemeClr val="accent3">
                      <a:lumMod val="50000"/>
                    </a:schemeClr>
                  </a:innerShdw>
                </a:effectLst>
              </a:rPr>
              <a:t> أو </a:t>
            </a:r>
            <a:r>
              <a:rPr lang="ar-EG" sz="3200" b="1" dirty="0" smtClean="0">
                <a:ln w="12700">
                  <a:solidFill>
                    <a:schemeClr val="accent3">
                      <a:lumMod val="50000"/>
                    </a:schemeClr>
                  </a:solidFill>
                  <a:prstDash val="solid"/>
                </a:ln>
                <a:effectLst>
                  <a:innerShdw blurRad="177800">
                    <a:schemeClr val="accent3">
                      <a:lumMod val="50000"/>
                    </a:schemeClr>
                  </a:innerShdw>
                </a:effectLst>
              </a:rPr>
              <a:t>المدرسة </a:t>
            </a:r>
            <a:r>
              <a:rPr lang="ar-SA" sz="3200" b="1" dirty="0" smtClean="0">
                <a:ln w="12700">
                  <a:solidFill>
                    <a:schemeClr val="accent3">
                      <a:lumMod val="50000"/>
                    </a:schemeClr>
                  </a:solidFill>
                  <a:prstDash val="solid"/>
                </a:ln>
                <a:effectLst>
                  <a:innerShdw blurRad="177800">
                    <a:schemeClr val="accent3">
                      <a:lumMod val="50000"/>
                    </a:schemeClr>
                  </a:innerShdw>
                </a:effectLst>
              </a:rPr>
              <a:t>البيئية </a:t>
            </a:r>
            <a:endParaRPr lang="en-US" sz="3200" b="1" dirty="0">
              <a:ln w="12700">
                <a:solidFill>
                  <a:schemeClr val="accent3">
                    <a:lumMod val="50000"/>
                  </a:schemeClr>
                </a:solidFill>
                <a:prstDash val="solid"/>
              </a:ln>
              <a:effectLst>
                <a:innerShdw blurRad="177800">
                  <a:schemeClr val="accent3">
                    <a:lumMod val="50000"/>
                  </a:schemeClr>
                </a:innerShdw>
              </a:effectLst>
            </a:endParaRPr>
          </a:p>
        </p:txBody>
      </p:sp>
      <p:sp>
        <p:nvSpPr>
          <p:cNvPr id="5" name="Rectangle 4"/>
          <p:cNvSpPr/>
          <p:nvPr/>
        </p:nvSpPr>
        <p:spPr>
          <a:xfrm>
            <a:off x="179512" y="2996952"/>
            <a:ext cx="8676456" cy="3539430"/>
          </a:xfrm>
          <a:prstGeom prst="rect">
            <a:avLst/>
          </a:prstGeom>
        </p:spPr>
        <p:txBody>
          <a:bodyPr wrap="square">
            <a:spAutoFit/>
          </a:bodyPr>
          <a:lstStyle/>
          <a:p>
            <a:pPr algn="just"/>
            <a:r>
              <a:rPr lang="ar-SA" sz="3200" b="1" dirty="0">
                <a:ln w="12700">
                  <a:solidFill>
                    <a:schemeClr val="accent3">
                      <a:lumMod val="50000"/>
                    </a:schemeClr>
                  </a:solidFill>
                  <a:prstDash val="solid"/>
                </a:ln>
                <a:solidFill>
                  <a:srgbClr val="CC66FF"/>
                </a:solidFill>
                <a:effectLst>
                  <a:innerShdw blurRad="177800">
                    <a:schemeClr val="accent3">
                      <a:lumMod val="50000"/>
                    </a:schemeClr>
                  </a:innerShdw>
                </a:effectLst>
              </a:rPr>
              <a:t>تتبني هذه المدرسة رِأي أن الأرض أو البيئة تتحكم إلى حد كبير في حياة الإنسان ونشاطه وسلوكه. وأن للأرض والمناخ سلطاناً كبيراً على الإنسان، ومن أنصار هذه المدرسة العالم الألماني </a:t>
            </a:r>
            <a:r>
              <a:rPr lang="ar-SA" sz="3200" b="1" dirty="0">
                <a:ln w="12700">
                  <a:solidFill>
                    <a:schemeClr val="accent3">
                      <a:lumMod val="50000"/>
                    </a:schemeClr>
                  </a:solidFill>
                  <a:prstDash val="solid"/>
                </a:ln>
                <a:solidFill>
                  <a:srgbClr val="FF0000"/>
                </a:solidFill>
                <a:effectLst>
                  <a:innerShdw blurRad="177800">
                    <a:schemeClr val="accent3">
                      <a:lumMod val="50000"/>
                    </a:schemeClr>
                  </a:innerShdw>
                </a:effectLst>
              </a:rPr>
              <a:t>همبولت وفريدريك راتزل الألماني وتلميذته مس الين سمبل الأمريكية. </a:t>
            </a:r>
            <a:r>
              <a:rPr lang="ar-SA" sz="3200" b="1" dirty="0">
                <a:ln w="12700">
                  <a:solidFill>
                    <a:schemeClr val="accent3">
                      <a:lumMod val="50000"/>
                    </a:schemeClr>
                  </a:solidFill>
                  <a:prstDash val="solid"/>
                </a:ln>
                <a:solidFill>
                  <a:srgbClr val="CC66FF"/>
                </a:solidFill>
                <a:effectLst>
                  <a:innerShdw blurRad="177800">
                    <a:schemeClr val="accent3">
                      <a:lumMod val="50000"/>
                    </a:schemeClr>
                  </a:innerShdw>
                </a:effectLst>
              </a:rPr>
              <a:t>ويرى أنصار هذه المدرسة أو "البيئيون" أن الجغرافيا هي دراسة تأثيرات الظروف الطبيعية في السكان والنشاط البشري.</a:t>
            </a:r>
            <a:endParaRPr lang="en-US" sz="3200" b="1" dirty="0">
              <a:ln w="12700">
                <a:solidFill>
                  <a:schemeClr val="accent3">
                    <a:lumMod val="50000"/>
                  </a:schemeClr>
                </a:solidFill>
                <a:prstDash val="solid"/>
              </a:ln>
              <a:solidFill>
                <a:srgbClr val="CC66FF"/>
              </a:solidFill>
              <a:effectLst>
                <a:innerShdw blurRad="177800">
                  <a:schemeClr val="accent3">
                    <a:lumMod val="50000"/>
                  </a:schemeClr>
                </a:innerShdw>
              </a:effectLst>
            </a:endParaRPr>
          </a:p>
        </p:txBody>
      </p:sp>
    </p:spTree>
    <p:extLst>
      <p:ext uri="{BB962C8B-B14F-4D97-AF65-F5344CB8AC3E}">
        <p14:creationId xmlns:p14="http://schemas.microsoft.com/office/powerpoint/2010/main" val="147117971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24964" y="116632"/>
            <a:ext cx="3671198" cy="571695"/>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pPr algn="justLow">
              <a:lnSpc>
                <a:spcPct val="115000"/>
              </a:lnSpc>
            </a:pPr>
            <a:r>
              <a:rPr lang="ar-SA" sz="2800" u="sng" dirty="0">
                <a:latin typeface="Times New Roman" panose="02020603050405020304" pitchFamily="18" charset="0"/>
                <a:ea typeface="Times New Roman" panose="02020603050405020304" pitchFamily="18" charset="0"/>
                <a:cs typeface="SKR HEAD1" pitchFamily="2" charset="-78"/>
              </a:rPr>
              <a:t>ثانياً : الجغرافيا الحديثة وفروعها</a:t>
            </a:r>
            <a:r>
              <a:rPr lang="ar-SA" sz="2800" u="sng" dirty="0" smtClean="0">
                <a:latin typeface="Times New Roman" panose="02020603050405020304" pitchFamily="18" charset="0"/>
                <a:ea typeface="Times New Roman" panose="02020603050405020304" pitchFamily="18" charset="0"/>
                <a:cs typeface="SKR HEAD1" pitchFamily="2" charset="-78"/>
              </a:rPr>
              <a:t>:</a:t>
            </a:r>
            <a:endParaRPr lang="en-US" sz="2800" u="sng" dirty="0">
              <a:latin typeface="Times New Roman" panose="02020603050405020304" pitchFamily="18" charset="0"/>
              <a:ea typeface="Times New Roman" panose="02020603050405020304" pitchFamily="18" charset="0"/>
              <a:cs typeface="SKR HEAD1" pitchFamily="2" charset="-78"/>
            </a:endParaRPr>
          </a:p>
        </p:txBody>
      </p:sp>
      <p:sp>
        <p:nvSpPr>
          <p:cNvPr id="2" name="Rectangle 1"/>
          <p:cNvSpPr/>
          <p:nvPr/>
        </p:nvSpPr>
        <p:spPr>
          <a:xfrm>
            <a:off x="5195735" y="964308"/>
            <a:ext cx="3900427" cy="584775"/>
          </a:xfrm>
          <a:prstGeom prst="rect">
            <a:avLst/>
          </a:prstGeom>
        </p:spPr>
        <p:txBody>
          <a:bodyPr wrap="none">
            <a:spAutoFit/>
          </a:bodyPr>
          <a:lstStyle/>
          <a:p>
            <a:r>
              <a:rPr lang="ar-EG" sz="3200" b="1" dirty="0" smtClean="0">
                <a:ln w="12700">
                  <a:solidFill>
                    <a:schemeClr val="accent3">
                      <a:lumMod val="50000"/>
                    </a:schemeClr>
                  </a:solidFill>
                  <a:prstDash val="solid"/>
                </a:ln>
                <a:solidFill>
                  <a:srgbClr val="FF0000"/>
                </a:solidFill>
                <a:effectLst>
                  <a:innerShdw blurRad="177800">
                    <a:schemeClr val="accent3">
                      <a:lumMod val="50000"/>
                    </a:schemeClr>
                  </a:innerShdw>
                </a:effectLst>
              </a:rPr>
              <a:t>2-  </a:t>
            </a:r>
            <a:r>
              <a:rPr lang="ar-SA" sz="3200" b="1" dirty="0">
                <a:ln w="12700">
                  <a:solidFill>
                    <a:schemeClr val="accent3">
                      <a:lumMod val="50000"/>
                    </a:schemeClr>
                  </a:solidFill>
                  <a:prstDash val="solid"/>
                </a:ln>
                <a:solidFill>
                  <a:srgbClr val="FF0000"/>
                </a:solidFill>
                <a:effectLst>
                  <a:innerShdw blurRad="177800">
                    <a:schemeClr val="accent3">
                      <a:lumMod val="50000"/>
                    </a:schemeClr>
                  </a:innerShdw>
                </a:effectLst>
              </a:rPr>
              <a:t>المدرسة التحكم </a:t>
            </a:r>
            <a:r>
              <a:rPr lang="ar-SA" sz="3200" b="1" dirty="0" smtClean="0">
                <a:ln w="12700">
                  <a:solidFill>
                    <a:schemeClr val="accent3">
                      <a:lumMod val="50000"/>
                    </a:schemeClr>
                  </a:solidFill>
                  <a:prstDash val="solid"/>
                </a:ln>
                <a:solidFill>
                  <a:srgbClr val="FF0000"/>
                </a:solidFill>
                <a:effectLst>
                  <a:innerShdw blurRad="177800">
                    <a:schemeClr val="accent3">
                      <a:lumMod val="50000"/>
                    </a:schemeClr>
                  </a:innerShdw>
                </a:effectLst>
              </a:rPr>
              <a:t>البشري</a:t>
            </a:r>
            <a:endParaRPr lang="en-US" sz="3200" b="1" dirty="0">
              <a:ln w="12700">
                <a:solidFill>
                  <a:schemeClr val="accent3">
                    <a:lumMod val="50000"/>
                  </a:schemeClr>
                </a:solidFill>
                <a:prstDash val="solid"/>
              </a:ln>
              <a:solidFill>
                <a:srgbClr val="FF0000"/>
              </a:solidFill>
              <a:effectLst>
                <a:innerShdw blurRad="177800">
                  <a:schemeClr val="accent3">
                    <a:lumMod val="50000"/>
                  </a:schemeClr>
                </a:innerShdw>
              </a:effectLst>
            </a:endParaRPr>
          </a:p>
        </p:txBody>
      </p:sp>
      <p:sp>
        <p:nvSpPr>
          <p:cNvPr id="5" name="Rectangle 4"/>
          <p:cNvSpPr/>
          <p:nvPr/>
        </p:nvSpPr>
        <p:spPr>
          <a:xfrm>
            <a:off x="251520" y="1556792"/>
            <a:ext cx="8676456" cy="3539430"/>
          </a:xfrm>
          <a:prstGeom prst="rect">
            <a:avLst/>
          </a:prstGeom>
        </p:spPr>
        <p:txBody>
          <a:bodyPr wrap="square">
            <a:spAutoFit/>
          </a:bodyPr>
          <a:lstStyle/>
          <a:p>
            <a:pPr algn="just"/>
            <a:r>
              <a:rPr lang="ar-SA" sz="3200" b="1" dirty="0" smtClean="0">
                <a:ln w="12700">
                  <a:solidFill>
                    <a:schemeClr val="accent3">
                      <a:lumMod val="50000"/>
                    </a:schemeClr>
                  </a:solidFill>
                  <a:prstDash val="solid"/>
                </a:ln>
                <a:solidFill>
                  <a:srgbClr val="6666FF"/>
                </a:solidFill>
                <a:effectLst>
                  <a:innerShdw blurRad="177800">
                    <a:schemeClr val="accent3">
                      <a:lumMod val="50000"/>
                    </a:schemeClr>
                  </a:innerShdw>
                </a:effectLst>
              </a:rPr>
              <a:t>تؤمن </a:t>
            </a:r>
            <a:r>
              <a:rPr lang="ar-SA" sz="3200" b="1" dirty="0">
                <a:ln w="12700">
                  <a:solidFill>
                    <a:schemeClr val="accent3">
                      <a:lumMod val="50000"/>
                    </a:schemeClr>
                  </a:solidFill>
                  <a:prstDash val="solid"/>
                </a:ln>
                <a:solidFill>
                  <a:srgbClr val="6666FF"/>
                </a:solidFill>
                <a:effectLst>
                  <a:innerShdw blurRad="177800">
                    <a:schemeClr val="accent3">
                      <a:lumMod val="50000"/>
                    </a:schemeClr>
                  </a:innerShdw>
                </a:effectLst>
              </a:rPr>
              <a:t>هذه المدرسة بأن الإنسان سيد ما حوله، وأنه يملك إمكانات التغيير في بيئته متى يشاء. وقد ناقشت هذه المدرسة آراء </a:t>
            </a:r>
            <a:r>
              <a:rPr lang="ar-SA" sz="3200" b="1" dirty="0">
                <a:ln w="12700">
                  <a:solidFill>
                    <a:schemeClr val="accent3">
                      <a:lumMod val="50000"/>
                    </a:schemeClr>
                  </a:solidFill>
                  <a:prstDash val="solid"/>
                </a:ln>
                <a:solidFill>
                  <a:srgbClr val="FF66FF"/>
                </a:solidFill>
                <a:effectLst>
                  <a:innerShdw blurRad="177800">
                    <a:schemeClr val="accent3">
                      <a:lumMod val="50000"/>
                    </a:schemeClr>
                  </a:innerShdw>
                </a:effectLst>
              </a:rPr>
              <a:t>الحتميين وفندت بعضها. </a:t>
            </a:r>
            <a:r>
              <a:rPr lang="ar-SA" sz="3200" b="1" dirty="0">
                <a:ln w="12700">
                  <a:solidFill>
                    <a:schemeClr val="accent3">
                      <a:lumMod val="50000"/>
                    </a:schemeClr>
                  </a:solidFill>
                  <a:prstDash val="solid"/>
                </a:ln>
                <a:solidFill>
                  <a:srgbClr val="6666FF"/>
                </a:solidFill>
                <a:effectLst>
                  <a:innerShdw blurRad="177800">
                    <a:schemeClr val="accent3">
                      <a:lumMod val="50000"/>
                    </a:schemeClr>
                  </a:innerShdw>
                </a:effectLst>
              </a:rPr>
              <a:t>والإنسان في نظر المدرسة الاختيارية عامل جغرافي إيجابي يسهم في تعديل مظهر سطح الأرض، فلا توجد بقعة من الأرض لا تظهر عليها بصمات الإنسان. ولقد ظهرت هذه المدرسة في فرنسا ومن أهم مؤسسيها فيدال دي لا </a:t>
            </a:r>
            <a:r>
              <a:rPr lang="ar-SA" sz="3200" b="1" dirty="0" smtClean="0">
                <a:ln w="12700">
                  <a:solidFill>
                    <a:schemeClr val="accent3">
                      <a:lumMod val="50000"/>
                    </a:schemeClr>
                  </a:solidFill>
                  <a:prstDash val="solid"/>
                </a:ln>
                <a:solidFill>
                  <a:srgbClr val="6666FF"/>
                </a:solidFill>
                <a:effectLst>
                  <a:innerShdw blurRad="177800">
                    <a:schemeClr val="accent3">
                      <a:lumMod val="50000"/>
                    </a:schemeClr>
                  </a:innerShdw>
                </a:effectLst>
              </a:rPr>
              <a:t>بلاش</a:t>
            </a:r>
            <a:r>
              <a:rPr lang="ar-EG" sz="3200" b="1" dirty="0" smtClean="0">
                <a:ln w="12700">
                  <a:solidFill>
                    <a:schemeClr val="accent3">
                      <a:lumMod val="50000"/>
                    </a:schemeClr>
                  </a:solidFill>
                  <a:prstDash val="solid"/>
                </a:ln>
                <a:solidFill>
                  <a:srgbClr val="6666FF"/>
                </a:solidFill>
                <a:effectLst>
                  <a:innerShdw blurRad="177800">
                    <a:schemeClr val="accent3">
                      <a:lumMod val="50000"/>
                    </a:schemeClr>
                  </a:innerShdw>
                </a:effectLst>
              </a:rPr>
              <a:t>.</a:t>
            </a:r>
            <a:endParaRPr lang="en-US" sz="3200" b="1" dirty="0">
              <a:ln w="12700">
                <a:solidFill>
                  <a:schemeClr val="accent3">
                    <a:lumMod val="50000"/>
                  </a:schemeClr>
                </a:solidFill>
                <a:prstDash val="solid"/>
              </a:ln>
              <a:solidFill>
                <a:srgbClr val="6666FF"/>
              </a:solidFill>
              <a:effectLst>
                <a:innerShdw blurRad="177800">
                  <a:schemeClr val="accent3">
                    <a:lumMod val="50000"/>
                  </a:schemeClr>
                </a:innerShdw>
              </a:effectLst>
            </a:endParaRPr>
          </a:p>
        </p:txBody>
      </p:sp>
    </p:spTree>
    <p:extLst>
      <p:ext uri="{BB962C8B-B14F-4D97-AF65-F5344CB8AC3E}">
        <p14:creationId xmlns:p14="http://schemas.microsoft.com/office/powerpoint/2010/main" val="23055226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424964" y="116632"/>
            <a:ext cx="3671198" cy="571695"/>
          </a:xfrm>
          <a:prstGeom prst="rect">
            <a:avLst/>
          </a:prstGeom>
        </p:spPr>
        <p:style>
          <a:lnRef idx="1">
            <a:schemeClr val="accent5"/>
          </a:lnRef>
          <a:fillRef idx="3">
            <a:schemeClr val="accent5"/>
          </a:fillRef>
          <a:effectRef idx="2">
            <a:schemeClr val="accent5"/>
          </a:effectRef>
          <a:fontRef idx="minor">
            <a:schemeClr val="lt1"/>
          </a:fontRef>
        </p:style>
        <p:txBody>
          <a:bodyPr wrap="none">
            <a:spAutoFit/>
          </a:bodyPr>
          <a:lstStyle/>
          <a:p>
            <a:pPr algn="justLow">
              <a:lnSpc>
                <a:spcPct val="115000"/>
              </a:lnSpc>
            </a:pPr>
            <a:r>
              <a:rPr lang="ar-SA" sz="2800" u="sng" dirty="0">
                <a:latin typeface="Times New Roman" panose="02020603050405020304" pitchFamily="18" charset="0"/>
                <a:ea typeface="Times New Roman" panose="02020603050405020304" pitchFamily="18" charset="0"/>
                <a:cs typeface="SKR HEAD1" pitchFamily="2" charset="-78"/>
              </a:rPr>
              <a:t>ثانياً : الجغرافيا الحديثة وفروعها</a:t>
            </a:r>
            <a:r>
              <a:rPr lang="ar-SA" sz="2800" u="sng" dirty="0" smtClean="0">
                <a:latin typeface="Times New Roman" panose="02020603050405020304" pitchFamily="18" charset="0"/>
                <a:ea typeface="Times New Roman" panose="02020603050405020304" pitchFamily="18" charset="0"/>
                <a:cs typeface="SKR HEAD1" pitchFamily="2" charset="-78"/>
              </a:rPr>
              <a:t>:</a:t>
            </a:r>
            <a:endParaRPr lang="en-US" sz="2800" u="sng" dirty="0">
              <a:latin typeface="Times New Roman" panose="02020603050405020304" pitchFamily="18" charset="0"/>
              <a:ea typeface="Times New Roman" panose="02020603050405020304" pitchFamily="18" charset="0"/>
              <a:cs typeface="SKR HEAD1" pitchFamily="2" charset="-78"/>
            </a:endParaRPr>
          </a:p>
        </p:txBody>
      </p:sp>
      <p:sp>
        <p:nvSpPr>
          <p:cNvPr id="2" name="Rectangle 1"/>
          <p:cNvSpPr/>
          <p:nvPr/>
        </p:nvSpPr>
        <p:spPr>
          <a:xfrm>
            <a:off x="5918689" y="964308"/>
            <a:ext cx="3177473" cy="584775"/>
          </a:xfrm>
          <a:prstGeom prst="rect">
            <a:avLst/>
          </a:prstGeom>
        </p:spPr>
        <p:txBody>
          <a:bodyPr wrap="none">
            <a:spAutoFit/>
          </a:bodyPr>
          <a:lstStyle/>
          <a:p>
            <a:r>
              <a:rPr lang="ar-EG" sz="3200" b="1" dirty="0" smtClean="0">
                <a:ln w="12700">
                  <a:solidFill>
                    <a:schemeClr val="accent3">
                      <a:lumMod val="50000"/>
                    </a:schemeClr>
                  </a:solidFill>
                  <a:prstDash val="solid"/>
                </a:ln>
                <a:solidFill>
                  <a:srgbClr val="FF0000"/>
                </a:solidFill>
                <a:effectLst>
                  <a:innerShdw blurRad="177800">
                    <a:schemeClr val="accent3">
                      <a:lumMod val="50000"/>
                    </a:schemeClr>
                  </a:innerShdw>
                </a:effectLst>
              </a:rPr>
              <a:t>3-  </a:t>
            </a:r>
            <a:r>
              <a:rPr lang="ar-SA" sz="3200" b="1" dirty="0">
                <a:solidFill>
                  <a:srgbClr val="FF0000"/>
                </a:solidFill>
              </a:rPr>
              <a:t>المدرسة الإقليمية </a:t>
            </a:r>
            <a:endParaRPr lang="en-US" sz="3200" b="1" dirty="0">
              <a:ln w="12700">
                <a:solidFill>
                  <a:schemeClr val="accent3">
                    <a:lumMod val="50000"/>
                  </a:schemeClr>
                </a:solidFill>
                <a:prstDash val="solid"/>
              </a:ln>
              <a:solidFill>
                <a:srgbClr val="FF0000"/>
              </a:solidFill>
              <a:effectLst>
                <a:innerShdw blurRad="177800">
                  <a:schemeClr val="accent3">
                    <a:lumMod val="50000"/>
                  </a:schemeClr>
                </a:innerShdw>
              </a:effectLst>
            </a:endParaRPr>
          </a:p>
        </p:txBody>
      </p:sp>
      <p:sp>
        <p:nvSpPr>
          <p:cNvPr id="5" name="Rectangle 4"/>
          <p:cNvSpPr/>
          <p:nvPr/>
        </p:nvSpPr>
        <p:spPr>
          <a:xfrm>
            <a:off x="251520" y="1556792"/>
            <a:ext cx="8676456" cy="5016758"/>
          </a:xfrm>
          <a:prstGeom prst="rect">
            <a:avLst/>
          </a:prstGeom>
        </p:spPr>
        <p:txBody>
          <a:bodyPr wrap="square">
            <a:spAutoFit/>
          </a:bodyPr>
          <a:lstStyle/>
          <a:p>
            <a:pPr marL="0" lvl="3" algn="just"/>
            <a:r>
              <a:rPr lang="ar-EG" sz="3200" b="1" dirty="0" smtClean="0">
                <a:ln w="12700">
                  <a:solidFill>
                    <a:schemeClr val="accent3">
                      <a:lumMod val="50000"/>
                    </a:schemeClr>
                  </a:solidFill>
                  <a:prstDash val="solid"/>
                </a:ln>
                <a:effectLst>
                  <a:innerShdw blurRad="177800">
                    <a:schemeClr val="accent3">
                      <a:lumMod val="50000"/>
                    </a:schemeClr>
                  </a:innerShdw>
                </a:effectLst>
              </a:rPr>
              <a:t>حمل </a:t>
            </a:r>
            <a:r>
              <a:rPr lang="ar-EG" sz="3200" b="1" dirty="0">
                <a:ln w="12700">
                  <a:solidFill>
                    <a:schemeClr val="accent3">
                      <a:lumMod val="50000"/>
                    </a:schemeClr>
                  </a:solidFill>
                  <a:prstDash val="solid"/>
                </a:ln>
                <a:effectLst>
                  <a:innerShdw blurRad="177800">
                    <a:schemeClr val="accent3">
                      <a:lumMod val="50000"/>
                    </a:schemeClr>
                  </a:innerShdw>
                </a:effectLst>
              </a:rPr>
              <a:t>لواء هذا الاتجاه الحديث </a:t>
            </a:r>
            <a:r>
              <a:rPr lang="ar-EG" sz="3200" b="1" dirty="0">
                <a:ln w="12700">
                  <a:solidFill>
                    <a:schemeClr val="accent3">
                      <a:lumMod val="50000"/>
                    </a:schemeClr>
                  </a:solidFill>
                  <a:prstDash val="solid"/>
                </a:ln>
                <a:solidFill>
                  <a:srgbClr val="FF0000"/>
                </a:solidFill>
                <a:effectLst>
                  <a:innerShdw blurRad="177800">
                    <a:schemeClr val="accent3">
                      <a:lumMod val="50000"/>
                    </a:schemeClr>
                  </a:innerShdw>
                </a:effectLst>
              </a:rPr>
              <a:t>الجغرافيون الأمريكيون </a:t>
            </a:r>
            <a:r>
              <a:rPr lang="ar-EG" sz="3200" b="1" dirty="0">
                <a:ln w="12700">
                  <a:solidFill>
                    <a:schemeClr val="accent3">
                      <a:lumMod val="50000"/>
                    </a:schemeClr>
                  </a:solidFill>
                  <a:prstDash val="solid"/>
                </a:ln>
                <a:effectLst>
                  <a:innerShdw blurRad="177800">
                    <a:schemeClr val="accent3">
                      <a:lumMod val="50000"/>
                    </a:schemeClr>
                  </a:innerShdw>
                </a:effectLst>
              </a:rPr>
              <a:t>الذين كانوا لا يهتمون بدراسة البيئة لذاتها بل من حيث تأثير ظاهراتها في الإنسان والدراسة الجغرافية الإقليمية تهتم </a:t>
            </a:r>
            <a:r>
              <a:rPr lang="ar-EG" sz="3200" b="1" dirty="0">
                <a:ln w="12700">
                  <a:solidFill>
                    <a:schemeClr val="accent3">
                      <a:lumMod val="50000"/>
                    </a:schemeClr>
                  </a:solidFill>
                  <a:prstDash val="solid"/>
                </a:ln>
                <a:solidFill>
                  <a:srgbClr val="6666FF"/>
                </a:solidFill>
                <a:effectLst>
                  <a:innerShdw blurRad="177800">
                    <a:schemeClr val="accent3">
                      <a:lumMod val="50000"/>
                    </a:schemeClr>
                  </a:innerShdw>
                </a:effectLst>
              </a:rPr>
              <a:t>بدراسة التفاعل بين الظروف الطبيعية والبشرية.</a:t>
            </a:r>
            <a:r>
              <a:rPr lang="ar-EG" sz="3200" b="1" dirty="0">
                <a:ln w="12700">
                  <a:solidFill>
                    <a:schemeClr val="accent3">
                      <a:lumMod val="50000"/>
                    </a:schemeClr>
                  </a:solidFill>
                  <a:prstDash val="solid"/>
                </a:ln>
                <a:effectLst>
                  <a:innerShdw blurRad="177800">
                    <a:schemeClr val="accent3">
                      <a:lumMod val="50000"/>
                    </a:schemeClr>
                  </a:innerShdw>
                </a:effectLst>
              </a:rPr>
              <a:t> ولقد عرف </a:t>
            </a:r>
            <a:r>
              <a:rPr lang="ar-EG" sz="3200" b="1" dirty="0">
                <a:ln w="12700">
                  <a:solidFill>
                    <a:schemeClr val="accent3">
                      <a:lumMod val="50000"/>
                    </a:schemeClr>
                  </a:solidFill>
                  <a:prstDash val="solid"/>
                </a:ln>
                <a:solidFill>
                  <a:srgbClr val="6666FF"/>
                </a:solidFill>
                <a:effectLst>
                  <a:innerShdw blurRad="177800">
                    <a:schemeClr val="accent3">
                      <a:lumMod val="50000"/>
                    </a:schemeClr>
                  </a:innerShdw>
                </a:effectLst>
              </a:rPr>
              <a:t>برستون جيمس </a:t>
            </a:r>
            <a:r>
              <a:rPr lang="ar-EG" sz="3200" b="1" dirty="0">
                <a:ln w="12700">
                  <a:solidFill>
                    <a:schemeClr val="accent3">
                      <a:lumMod val="50000"/>
                    </a:schemeClr>
                  </a:solidFill>
                  <a:prstDash val="solid"/>
                </a:ln>
                <a:effectLst>
                  <a:innerShdw blurRad="177800">
                    <a:schemeClr val="accent3">
                      <a:lumMod val="50000"/>
                    </a:schemeClr>
                  </a:innerShdw>
                </a:effectLst>
              </a:rPr>
              <a:t>وهو من أنصار المدرسة الإقليمية، الجغرافيا بأنها "تختص بدراسة الروابط والعلاقات بين مختلف الظاهرات لكي تبرز شخصيات الأقاليم المعينة عن طريق إظهار أوجه التشابه والاختلافات بينها". وهناك مدارس جغرافية أخرى مثل المدرسة الإيكولوجية ومدرسة مظهر الأرض ومدرسة الموقع.</a:t>
            </a:r>
            <a:endParaRPr lang="en-US" sz="3200" b="1" dirty="0">
              <a:ln w="12700">
                <a:solidFill>
                  <a:schemeClr val="accent3">
                    <a:lumMod val="50000"/>
                  </a:schemeClr>
                </a:solidFill>
                <a:prstDash val="solid"/>
              </a:ln>
              <a:effectLst>
                <a:innerShdw blurRad="177800">
                  <a:schemeClr val="accent3">
                    <a:lumMod val="50000"/>
                  </a:schemeClr>
                </a:innerShdw>
              </a:effectLst>
            </a:endParaRPr>
          </a:p>
          <a:p>
            <a:pPr algn="just"/>
            <a:endParaRPr lang="en-US" sz="3200" b="1" dirty="0">
              <a:ln w="12700">
                <a:solidFill>
                  <a:schemeClr val="accent3">
                    <a:lumMod val="50000"/>
                  </a:schemeClr>
                </a:solidFill>
                <a:prstDash val="solid"/>
              </a:ln>
              <a:solidFill>
                <a:srgbClr val="6666FF"/>
              </a:solidFill>
              <a:effectLst>
                <a:innerShdw blurRad="177800">
                  <a:schemeClr val="accent3">
                    <a:lumMod val="50000"/>
                  </a:schemeClr>
                </a:innerShdw>
              </a:effectLst>
            </a:endParaRPr>
          </a:p>
        </p:txBody>
      </p:sp>
    </p:spTree>
    <p:extLst>
      <p:ext uri="{BB962C8B-B14F-4D97-AF65-F5344CB8AC3E}">
        <p14:creationId xmlns:p14="http://schemas.microsoft.com/office/powerpoint/2010/main" val="1054720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352" y="764704"/>
            <a:ext cx="9144000" cy="453124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7200" algn="justLow">
              <a:lnSpc>
                <a:spcPct val="115000"/>
              </a:lnSpc>
            </a:pPr>
            <a:r>
              <a:rPr lang="ar-SA" sz="2000" dirty="0">
                <a:latin typeface="Times New Roman" panose="02020603050405020304" pitchFamily="18" charset="0"/>
                <a:ea typeface="Times New Roman" panose="02020603050405020304" pitchFamily="18" charset="0"/>
                <a:cs typeface="Simplified Arabic" panose="02020603050405020304" pitchFamily="18" charset="-78"/>
              </a:rPr>
              <a:t>	</a:t>
            </a:r>
            <a:r>
              <a:rPr lang="ar-SA" sz="3600" dirty="0">
                <a:latin typeface="Times New Roman" panose="02020603050405020304" pitchFamily="18" charset="0"/>
                <a:ea typeface="Times New Roman" panose="02020603050405020304" pitchFamily="18" charset="0"/>
                <a:cs typeface="Simplified Arabic" panose="02020603050405020304" pitchFamily="18" charset="-78"/>
              </a:rPr>
              <a:t>تعد الجغرافيا همزة الوصل بين الأرض والإنسان والعلاقة القائمة بينهما سلباً وإيجاباً، حيث تعد الجغرافيا إحدى العلوم الاجتماعية التي تربط بين الإنسان وبيئته منذ أقدم العصور وحتى وقتنا الحاضر ، والجغرافيا مصطلح صاغه اليونانيون القدماء، ويعني حرفياً " وصف الأرض" ولكن الجغرافيا الحديثة تهتم بالإنسان أكثر من مجرد الإهتمام بالأرض وحدودها     ( محمد محمد سطحيه،1992، ص 11)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8" name="Rectangle 7"/>
          <p:cNvSpPr/>
          <p:nvPr/>
        </p:nvSpPr>
        <p:spPr>
          <a:xfrm>
            <a:off x="4932040" y="116632"/>
            <a:ext cx="4072270" cy="519373"/>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marL="160655" algn="justLow">
              <a:lnSpc>
                <a:spcPts val="3000"/>
              </a:lnSpc>
            </a:pPr>
            <a:r>
              <a:rPr lang="ar-SA" sz="3600" u="sng"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cs typeface="SKR HEAD1" pitchFamily="2" charset="-78"/>
              </a:rPr>
              <a:t>أولاً ـ تعريف علم الجغرافيا:</a:t>
            </a:r>
            <a:r>
              <a:rPr lang="ar-SA" sz="36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dirty="0">
              <a:ln w="0"/>
              <a:solidFill>
                <a:schemeClr val="tx1"/>
              </a:solidFill>
              <a:effectLst>
                <a:outerShdw blurRad="38100" dist="19050" dir="2700000" algn="tl" rotWithShape="0">
                  <a:schemeClr val="dk1">
                    <a:alpha val="40000"/>
                  </a:schemeClr>
                </a:outerShdw>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07886150"/>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7504" y="188640"/>
            <a:ext cx="9036496" cy="6038576"/>
          </a:xfrm>
          <a:prstGeom prst="rect">
            <a:avLst/>
          </a:prstGeom>
        </p:spPr>
        <p:txBody>
          <a:bodyPr wrap="square">
            <a:spAutoFit/>
          </a:bodyPr>
          <a:lstStyle/>
          <a:p>
            <a:pPr indent="457200" algn="justLow">
              <a:lnSpc>
                <a:spcPct val="115000"/>
              </a:lnSpc>
            </a:pPr>
            <a:r>
              <a:rPr lang="ar-SA" sz="2800" b="1" dirty="0">
                <a:latin typeface="Times New Roman" panose="02020603050405020304" pitchFamily="18" charset="0"/>
                <a:ea typeface="Times New Roman" panose="02020603050405020304" pitchFamily="18" charset="0"/>
                <a:cs typeface="Simplified Arabic" panose="02020603050405020304" pitchFamily="18" charset="-78"/>
              </a:rPr>
              <a:t>وتطورت الجغرافيا كغيرها من العلوم المختلفة لكثير من المراحل المتطوره، كما اختلف العلماء والمفكرين فى وضع تعريف جامع شامل لعلم الجغرافيا من حيث الدقة والوظيفة والمفهوم، بل نجد أن لكل مجموعة من العلماء والمفكرين تعريفاً لعلم الجغرافيا.( حسن بن عايل أحمد يحي :2001 ، ص 359) إن الجغرافيا كباقي العلوم الاجتماعية مرت في تطورها بعدة مراحل يمكن إجمالها في مرحلتين أساسيتين ، </a:t>
            </a:r>
            <a:r>
              <a:rPr lang="ar-SA" sz="28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مرحلة طويلة امتدت إلى الخمسينات من القرن 20 عرفت بالجغرافيا الكلاسيكية ومرحلة حديثة سميت بالجغرافيا الجديدة بدأت مع منتصف القرن 20 .</a:t>
            </a:r>
            <a:endParaRPr lang="en-US" sz="2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indent="457200" algn="justLow">
              <a:lnSpc>
                <a:spcPct val="115000"/>
              </a:lnSpc>
            </a:pPr>
            <a:r>
              <a:rPr lang="ar-SA" sz="2800" b="1" dirty="0">
                <a:latin typeface="Times New Roman" panose="02020603050405020304" pitchFamily="18" charset="0"/>
                <a:ea typeface="Times New Roman" panose="02020603050405020304" pitchFamily="18" charset="0"/>
                <a:cs typeface="Simplified Arabic" panose="02020603050405020304" pitchFamily="18" charset="-78"/>
              </a:rPr>
              <a:t>	وهكذا تباينت الآراء والأفكار التي تعرضت لتحديد وتعريف علم الجغرافيا، ولذلك فإنه من الصعب اختيار أو صياغة تعريف واحد متفق عليه بين العلماء والمفكرين ولكن من الممكن استعراض مجموعة من التعريفات لهذا العلم على النحو التالي:</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9368442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21437" y="179929"/>
            <a:ext cx="3389069" cy="58477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ar-SA" sz="3200" dirty="0" smtClean="0">
                <a:latin typeface="Times New Roman" panose="02020603050405020304" pitchFamily="18" charset="0"/>
                <a:ea typeface="Times New Roman" panose="02020603050405020304" pitchFamily="18" charset="0"/>
                <a:cs typeface="SKR HEAD1" pitchFamily="2" charset="-78"/>
              </a:rPr>
              <a:t>الجغرافيا </a:t>
            </a:r>
            <a:r>
              <a:rPr lang="ar-SA" sz="3200" dirty="0">
                <a:latin typeface="Times New Roman" panose="02020603050405020304" pitchFamily="18" charset="0"/>
                <a:ea typeface="Times New Roman" panose="02020603050405020304" pitchFamily="18" charset="0"/>
                <a:cs typeface="SKR HEAD1" pitchFamily="2" charset="-78"/>
              </a:rPr>
              <a:t>علم وصف الأرض :</a:t>
            </a:r>
            <a:endParaRPr lang="en-US" sz="3200" dirty="0"/>
          </a:p>
        </p:txBody>
      </p:sp>
      <p:sp>
        <p:nvSpPr>
          <p:cNvPr id="3" name="Rectangle 2"/>
          <p:cNvSpPr/>
          <p:nvPr/>
        </p:nvSpPr>
        <p:spPr>
          <a:xfrm>
            <a:off x="0" y="764704"/>
            <a:ext cx="9144000" cy="3662541"/>
          </a:xfrm>
          <a:prstGeom prst="rect">
            <a:avLst/>
          </a:prstGeom>
        </p:spPr>
        <p:txBody>
          <a:bodyPr wrap="square">
            <a:spAutoFit/>
          </a:bodyPr>
          <a:lstStyle/>
          <a:p>
            <a:pPr algn="just"/>
            <a:r>
              <a:rPr lang="ar-SA" sz="3200" dirty="0">
                <a:latin typeface="Times New Roman" panose="02020603050405020304" pitchFamily="18" charset="0"/>
                <a:ea typeface="Times New Roman" panose="02020603050405020304" pitchFamily="18" charset="0"/>
                <a:cs typeface="Simplified Arabic" panose="02020603050405020304" pitchFamily="18" charset="-78"/>
              </a:rPr>
              <a:t>يعد واحداً من أهم وأقدم التعريفات لعلم الجغرافيا حيث يصف العلم بوصف الأرض هو أقدم تعريف لها، بل أنه التعريف المستمد من المعنى الحرفي لكلمة " جغرافية " </a:t>
            </a:r>
            <a:r>
              <a:rPr lang="en-US" sz="2800" b="1" dirty="0">
                <a:latin typeface="Times New Roman" panose="02020603050405020304" pitchFamily="18" charset="0"/>
                <a:ea typeface="Times New Roman" panose="02020603050405020304" pitchFamily="18" charset="0"/>
                <a:cs typeface="Simplified Arabic" panose="02020603050405020304" pitchFamily="18" charset="-78"/>
              </a:rPr>
              <a:t>Geography </a:t>
            </a:r>
            <a:r>
              <a:rPr lang="ar-SA" sz="3200" dirty="0">
                <a:latin typeface="Times New Roman" panose="02020603050405020304" pitchFamily="18" charset="0"/>
                <a:ea typeface="Times New Roman" panose="02020603050405020304" pitchFamily="18" charset="0"/>
                <a:cs typeface="Simplified Arabic" panose="02020603050405020304" pitchFamily="18" charset="-78"/>
              </a:rPr>
              <a:t> المشتقة من الجذور الإغريقية </a:t>
            </a:r>
            <a:r>
              <a:rPr lang="en-US" sz="2800" b="1" dirty="0">
                <a:latin typeface="Times New Roman" panose="02020603050405020304" pitchFamily="18" charset="0"/>
                <a:ea typeface="Times New Roman" panose="02020603050405020304" pitchFamily="18" charset="0"/>
                <a:cs typeface="Simplified Arabic" panose="02020603050405020304" pitchFamily="18" charset="-78"/>
              </a:rPr>
              <a:t>Geo </a:t>
            </a:r>
            <a:r>
              <a:rPr lang="ar-SA" sz="3200" dirty="0">
                <a:latin typeface="Times New Roman" panose="02020603050405020304" pitchFamily="18" charset="0"/>
                <a:ea typeface="Times New Roman" panose="02020603050405020304" pitchFamily="18" charset="0"/>
                <a:cs typeface="Simplified Arabic" panose="02020603050405020304" pitchFamily="18" charset="-78"/>
              </a:rPr>
              <a:t> بمعنى الأرض و </a:t>
            </a:r>
            <a:r>
              <a:rPr lang="en-US" sz="2800" b="1" dirty="0" err="1">
                <a:latin typeface="Times New Roman" panose="02020603050405020304" pitchFamily="18" charset="0"/>
                <a:ea typeface="Times New Roman" panose="02020603050405020304" pitchFamily="18" charset="0"/>
                <a:cs typeface="Simplified Arabic" panose="02020603050405020304" pitchFamily="18" charset="-78"/>
              </a:rPr>
              <a:t>Graphy</a:t>
            </a:r>
            <a:r>
              <a:rPr lang="en-US" sz="2800" b="1" dirty="0">
                <a:latin typeface="Times New Roman" panose="02020603050405020304" pitchFamily="18" charset="0"/>
                <a:ea typeface="Times New Roman" panose="02020603050405020304" pitchFamily="18" charset="0"/>
                <a:cs typeface="Simplified Arabic" panose="02020603050405020304" pitchFamily="18" charset="-78"/>
              </a:rPr>
              <a:t> </a:t>
            </a:r>
            <a:r>
              <a:rPr lang="en-US" sz="4000" b="1" dirty="0">
                <a:latin typeface="Simplified Arabic" panose="02020603050405020304" pitchFamily="18" charset="-78"/>
                <a:ea typeface="Times New Roman" panose="02020603050405020304" pitchFamily="18" charset="0"/>
              </a:rPr>
              <a:t> </a:t>
            </a:r>
            <a:r>
              <a:rPr lang="ar-SA" sz="3200" dirty="0">
                <a:latin typeface="Times New Roman" panose="02020603050405020304" pitchFamily="18" charset="0"/>
                <a:ea typeface="Times New Roman" panose="02020603050405020304" pitchFamily="18" charset="0"/>
                <a:cs typeface="Simplified Arabic" panose="02020603050405020304" pitchFamily="18" charset="-78"/>
              </a:rPr>
              <a:t>وتعنى وصف ، والمعنى الإجمالي هو وصف الأرض . وأول من استخدم كلمة جغرافيا هو العالم </a:t>
            </a:r>
            <a:r>
              <a:rPr lang="ar-SA" sz="32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الإغريقي إيراتوستنيز </a:t>
            </a:r>
            <a:r>
              <a:rPr lang="ar-SA" sz="32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a:t>
            </a:r>
            <a:r>
              <a:rPr lang="en-US" sz="28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Eratosthenes</a:t>
            </a:r>
            <a:r>
              <a:rPr lang="ar-SA" sz="32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عام 240 ق. م  </a:t>
            </a:r>
            <a:r>
              <a:rPr lang="ar-SA" sz="3200" dirty="0">
                <a:latin typeface="Times New Roman" panose="02020603050405020304" pitchFamily="18" charset="0"/>
                <a:ea typeface="Times New Roman" panose="02020603050405020304" pitchFamily="18" charset="0"/>
                <a:cs typeface="Simplified Arabic" panose="02020603050405020304" pitchFamily="18" charset="-78"/>
              </a:rPr>
              <a:t>كعنوان لأحد مؤلفاته.</a:t>
            </a:r>
            <a:endParaRPr lang="en-US" sz="3200" dirty="0"/>
          </a:p>
        </p:txBody>
      </p:sp>
      <p:sp>
        <p:nvSpPr>
          <p:cNvPr id="6" name="Rectangle 5"/>
          <p:cNvSpPr/>
          <p:nvPr/>
        </p:nvSpPr>
        <p:spPr>
          <a:xfrm>
            <a:off x="-118989" y="4302742"/>
            <a:ext cx="9381977" cy="2585323"/>
          </a:xfrm>
          <a:prstGeom prst="rect">
            <a:avLst/>
          </a:prstGeom>
          <a:noFill/>
        </p:spPr>
        <p:txBody>
          <a:bodyPr wrap="square" lIns="91440" tIns="45720" rIns="91440" bIns="45720">
            <a:spAutoFit/>
          </a:bodyPr>
          <a:lstStyle/>
          <a:p>
            <a:pPr algn="ctr"/>
            <a:r>
              <a:rPr lang="ar-SA"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ea typeface="Times New Roman" panose="02020603050405020304" pitchFamily="18" charset="0"/>
                <a:cs typeface="Simplified Arabic" panose="02020603050405020304" pitchFamily="18" charset="-78"/>
              </a:rPr>
              <a:t> وتعرض هذا التعريف لمجموعة من </a:t>
            </a:r>
            <a:r>
              <a:rPr lang="ar-EG"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ea typeface="Times New Roman" panose="02020603050405020304" pitchFamily="18" charset="0"/>
                <a:cs typeface="Simplified Arabic" panose="02020603050405020304" pitchFamily="18" charset="-78"/>
              </a:rPr>
              <a:t>ا</a:t>
            </a:r>
            <a:r>
              <a:rPr lang="ar-SA"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ea typeface="Times New Roman" panose="02020603050405020304" pitchFamily="18" charset="0"/>
                <a:cs typeface="Simplified Arabic" panose="02020603050405020304" pitchFamily="18" charset="-78"/>
              </a:rPr>
              <a:t>لانتقادات </a:t>
            </a:r>
            <a:r>
              <a:rPr lang="ar-SA"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Times New Roman" panose="02020603050405020304" pitchFamily="18" charset="0"/>
                <a:ea typeface="Times New Roman" panose="02020603050405020304" pitchFamily="18" charset="0"/>
                <a:cs typeface="Simplified Arabic" panose="02020603050405020304" pitchFamily="18" charset="-78"/>
              </a:rPr>
              <a:t>الشديدة وذلك لعدة أسباب منها :</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537930600"/>
      </p:ext>
    </p:extLst>
  </p:cSld>
  <p:clrMapOvr>
    <a:masterClrMapping/>
  </p:clrMapOvr>
  <mc:AlternateContent xmlns:mc="http://schemas.openxmlformats.org/markup-compatibility/2006" xmlns:p14="http://schemas.microsoft.com/office/powerpoint/2010/main">
    <mc:Choice Requires="p14">
      <p:transition spd="slow" p14:dur="125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7504" y="773415"/>
            <a:ext cx="8680363" cy="5922006"/>
          </a:xfrm>
          <a:prstGeom prst="rect">
            <a:avLst/>
          </a:prstGeom>
          <a:noFill/>
        </p:spPr>
        <p:txBody>
          <a:bodyPr wrap="square" lIns="91440" tIns="45720" rIns="91440" bIns="45720">
            <a:spAutoFit/>
          </a:bodyPr>
          <a:lstStyle/>
          <a:p>
            <a:pPr marL="342900" lvl="0" indent="-342900" algn="just">
              <a:lnSpc>
                <a:spcPct val="115000"/>
              </a:lnSpc>
              <a:buFont typeface="+mj-cs"/>
              <a:buAutoNum type="arabic1Minus"/>
            </a:pPr>
            <a:r>
              <a:rPr lang="ar-EG" sz="2400" dirty="0">
                <a:ln w="0"/>
                <a:solidFill>
                  <a:srgbClr val="FF0000"/>
                </a:solidFill>
                <a:effectLst>
                  <a:reflection blurRad="6350" stA="53000" endA="300" endPos="35500" dir="5400000" sy="-90000" algn="bl" rotWithShape="0"/>
                </a:effectLst>
                <a:latin typeface="Times New Roman" panose="02020603050405020304" pitchFamily="18" charset="0"/>
                <a:ea typeface="Times New Roman" panose="02020603050405020304" pitchFamily="18" charset="0"/>
                <a:cs typeface="Simplified Arabic" panose="02020603050405020304" pitchFamily="18" charset="-78"/>
              </a:rPr>
              <a:t>يجعل هذا التعريف من الجغرافيا مادة وصفية ، ويفقدها الصفة العلمية  </a:t>
            </a:r>
            <a:r>
              <a:rPr lang="ar-EG" sz="2400" dirty="0">
                <a:ln w="0"/>
                <a:effectLst>
                  <a:reflection blurRad="6350" stA="53000" endA="300" endPos="35500" dir="5400000" sy="-90000" algn="bl" rotWithShape="0"/>
                </a:effectLst>
                <a:latin typeface="Times New Roman" panose="02020603050405020304" pitchFamily="18" charset="0"/>
                <a:ea typeface="Times New Roman" panose="02020603050405020304" pitchFamily="18" charset="0"/>
                <a:cs typeface="Simplified Arabic" panose="02020603050405020304" pitchFamily="18" charset="-78"/>
              </a:rPr>
              <a:t>كما أن اقتصار الجغرافيا على الوصف من شأنه أن يجعل الجغرافي يتورط في تلمس الغرائب والعجائب والطرائف مما يباعد بينه وبين التحقيق والتدقيق في مادته .</a:t>
            </a:r>
            <a:endParaRPr lang="en-US" sz="2400" dirty="0">
              <a:ln w="0"/>
              <a:effectLst>
                <a:reflection blurRad="6350" stA="53000" endA="300" endPos="35500" dir="5400000" sy="-90000" algn="bl" rotWithShape="0"/>
              </a:effectLst>
              <a:latin typeface="Calibri" panose="020F0502020204030204" pitchFamily="34" charset="0"/>
              <a:ea typeface="Calibri" panose="020F0502020204030204" pitchFamily="34" charset="0"/>
              <a:cs typeface="Arial" panose="020B0604020202020204" pitchFamily="34" charset="0"/>
            </a:endParaRPr>
          </a:p>
          <a:p>
            <a:pPr marL="342900" indent="-342900" algn="just">
              <a:lnSpc>
                <a:spcPct val="115000"/>
              </a:lnSpc>
              <a:buFont typeface="+mj-cs"/>
              <a:buAutoNum type="arabic1Minus"/>
            </a:pPr>
            <a:r>
              <a:rPr lang="ar-EG" sz="2400" dirty="0">
                <a:ln w="0"/>
                <a:solidFill>
                  <a:schemeClr val="tx2">
                    <a:lumMod val="90000"/>
                    <a:lumOff val="10000"/>
                  </a:schemeClr>
                </a:solidFill>
                <a:effectLst>
                  <a:reflection blurRad="6350" stA="53000" endA="300" endPos="35500" dir="5400000" sy="-90000" algn="bl" rotWithShape="0"/>
                </a:effectLst>
                <a:latin typeface="Times New Roman" panose="02020603050405020304" pitchFamily="18" charset="0"/>
                <a:ea typeface="Times New Roman" panose="02020603050405020304" pitchFamily="18" charset="0"/>
                <a:cs typeface="Simplified Arabic" panose="02020603050405020304" pitchFamily="18" charset="-78"/>
              </a:rPr>
              <a:t>إذا كانت الجغرافيا في فترة من فترات تطورها المبكر قد اقتصرت على الجانب الوصفي فإن </a:t>
            </a:r>
            <a:r>
              <a:rPr lang="ar-EG" sz="2400" dirty="0">
                <a:ln w="0"/>
                <a:solidFill>
                  <a:srgbClr val="FF9999"/>
                </a:solidFill>
                <a:effectLst>
                  <a:reflection blurRad="6350" stA="53000" endA="300" endPos="35500" dir="5400000" sy="-90000" algn="bl" rotWithShape="0"/>
                </a:effectLst>
                <a:latin typeface="Times New Roman" panose="02020603050405020304" pitchFamily="18" charset="0"/>
                <a:ea typeface="Times New Roman" panose="02020603050405020304" pitchFamily="18" charset="0"/>
                <a:cs typeface="Simplified Arabic" panose="02020603050405020304" pitchFamily="18" charset="-78"/>
              </a:rPr>
              <a:t>الحقائق والمعلومات الجغرافية لم تلبث أن تجمعت وتكدست </a:t>
            </a:r>
            <a:r>
              <a:rPr lang="ar-EG" sz="2400" dirty="0">
                <a:ln w="0"/>
                <a:solidFill>
                  <a:schemeClr val="tx2">
                    <a:lumMod val="90000"/>
                    <a:lumOff val="10000"/>
                  </a:schemeClr>
                </a:solidFill>
                <a:effectLst>
                  <a:reflection blurRad="6350" stA="53000" endA="300" endPos="35500" dir="5400000" sy="-90000" algn="bl" rotWithShape="0"/>
                </a:effectLst>
                <a:latin typeface="Times New Roman" panose="02020603050405020304" pitchFamily="18" charset="0"/>
                <a:ea typeface="Times New Roman" panose="02020603050405020304" pitchFamily="18" charset="0"/>
                <a:cs typeface="Simplified Arabic" panose="02020603050405020304" pitchFamily="18" charset="-78"/>
              </a:rPr>
              <a:t>. وكان من الطبيعي أمام هذا الحجم الكبير من الحقائق والمعلومات أن تتطور لتستخرج أنماطاً متشابهة من جهة ومتمايزة من جهة أخرى ، ذلك </a:t>
            </a:r>
            <a:r>
              <a:rPr lang="ar-EG" sz="2400" dirty="0">
                <a:ln w="0"/>
                <a:solidFill>
                  <a:srgbClr val="FF9999"/>
                </a:solidFill>
                <a:effectLst>
                  <a:reflection blurRad="6350" stA="53000" endA="300" endPos="35500" dir="5400000" sy="-90000" algn="bl" rotWithShape="0"/>
                </a:effectLst>
                <a:latin typeface="Times New Roman" panose="02020603050405020304" pitchFamily="18" charset="0"/>
                <a:ea typeface="Times New Roman" panose="02020603050405020304" pitchFamily="18" charset="0"/>
                <a:cs typeface="Simplified Arabic" panose="02020603050405020304" pitchFamily="18" charset="-78"/>
              </a:rPr>
              <a:t>أن المشاهدة والتسجيل </a:t>
            </a:r>
            <a:r>
              <a:rPr lang="ar-EG" sz="2400" dirty="0">
                <a:ln w="0"/>
                <a:solidFill>
                  <a:schemeClr val="tx2">
                    <a:lumMod val="90000"/>
                    <a:lumOff val="10000"/>
                  </a:schemeClr>
                </a:solidFill>
                <a:effectLst>
                  <a:reflection blurRad="6350" stA="53000" endA="300" endPos="35500" dir="5400000" sy="-90000" algn="bl" rotWithShape="0"/>
                </a:effectLst>
                <a:latin typeface="Times New Roman" panose="02020603050405020304" pitchFamily="18" charset="0"/>
                <a:ea typeface="Times New Roman" panose="02020603050405020304" pitchFamily="18" charset="0"/>
                <a:cs typeface="Simplified Arabic" panose="02020603050405020304" pitchFamily="18" charset="-78"/>
              </a:rPr>
              <a:t>وإن كانت ضرورة من </a:t>
            </a:r>
            <a:r>
              <a:rPr lang="ar-EG" sz="2400" dirty="0" smtClean="0">
                <a:ln w="0"/>
                <a:solidFill>
                  <a:schemeClr val="tx2">
                    <a:lumMod val="90000"/>
                    <a:lumOff val="10000"/>
                  </a:schemeClr>
                </a:solidFill>
                <a:effectLst>
                  <a:reflection blurRad="6350" stA="53000" endA="300" endPos="35500" dir="5400000" sy="-90000" algn="bl" rotWithShape="0"/>
                </a:effectLst>
                <a:latin typeface="Times New Roman" panose="02020603050405020304" pitchFamily="18" charset="0"/>
                <a:ea typeface="Times New Roman" panose="02020603050405020304" pitchFamily="18" charset="0"/>
                <a:cs typeface="Simplified Arabic" panose="02020603050405020304" pitchFamily="18" charset="-78"/>
              </a:rPr>
              <a:t>ضروريات </a:t>
            </a:r>
            <a:r>
              <a:rPr lang="ar-EG" sz="2400" dirty="0">
                <a:ln w="0"/>
                <a:solidFill>
                  <a:schemeClr val="tx2">
                    <a:lumMod val="90000"/>
                    <a:lumOff val="10000"/>
                  </a:schemeClr>
                </a:solidFill>
                <a:effectLst>
                  <a:reflection blurRad="6350" stA="53000" endA="300" endPos="35500" dir="5400000" sy="-90000" algn="bl" rotWithShape="0"/>
                </a:effectLst>
                <a:latin typeface="Times New Roman" panose="02020603050405020304" pitchFamily="18" charset="0"/>
                <a:ea typeface="Times New Roman" panose="02020603050405020304" pitchFamily="18" charset="0"/>
                <a:cs typeface="Simplified Arabic" panose="02020603050405020304" pitchFamily="18" charset="-78"/>
              </a:rPr>
              <a:t>أي علم إلا أنها لا تمثل سوى مرحلة أولية من دراسة هذا العلم وهى مرحلة جمع المادة الخام التي تتلوها مراحل أخرى تقوم أساساً على التحليل </a:t>
            </a:r>
            <a:r>
              <a:rPr lang="ar-EG" sz="2400" dirty="0" smtClean="0">
                <a:ln w="0"/>
                <a:solidFill>
                  <a:schemeClr val="tx2">
                    <a:lumMod val="90000"/>
                    <a:lumOff val="10000"/>
                  </a:schemeClr>
                </a:solidFill>
                <a:effectLst>
                  <a:reflection blurRad="6350" stA="53000" endA="300" endPos="35500" dir="5400000" sy="-90000" algn="bl" rotWithShape="0"/>
                </a:effectLst>
                <a:latin typeface="Times New Roman" panose="02020603050405020304" pitchFamily="18" charset="0"/>
                <a:ea typeface="Times New Roman" panose="02020603050405020304" pitchFamily="18" charset="0"/>
                <a:cs typeface="Simplified Arabic" panose="02020603050405020304" pitchFamily="18" charset="-78"/>
              </a:rPr>
              <a:t>.</a:t>
            </a:r>
            <a:r>
              <a:rPr lang="ar-EG" sz="2400" dirty="0">
                <a:ln w="0"/>
                <a:solidFill>
                  <a:schemeClr val="tx2">
                    <a:lumMod val="90000"/>
                    <a:lumOff val="10000"/>
                  </a:schemeClr>
                </a:solidFill>
                <a:effectLst>
                  <a:reflection blurRad="6350" stA="53000" endA="300" endPos="35500" dir="5400000" sy="-90000" algn="bl" rotWithShape="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ar-EG" sz="2400" dirty="0" smtClean="0">
              <a:ln w="0"/>
              <a:solidFill>
                <a:schemeClr val="tx2">
                  <a:lumMod val="90000"/>
                  <a:lumOff val="10000"/>
                </a:schemeClr>
              </a:solidFill>
              <a:effectLst>
                <a:reflection blurRad="6350" stA="53000" endA="300" endPos="35500" dir="5400000" sy="-90000" algn="bl" rotWithShape="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342900" indent="-342900" algn="just">
              <a:lnSpc>
                <a:spcPct val="115000"/>
              </a:lnSpc>
              <a:buFont typeface="+mj-cs"/>
              <a:buAutoNum type="arabic1Minus"/>
            </a:pPr>
            <a:r>
              <a:rPr lang="ar-EG" sz="2400" dirty="0" smtClean="0">
                <a:ln w="0"/>
                <a:solidFill>
                  <a:srgbClr val="FF0000"/>
                </a:solidFill>
                <a:effectLst>
                  <a:reflection blurRad="6350" stA="53000" endA="300" endPos="35500" dir="5400000" sy="-90000" algn="bl" rotWithShape="0"/>
                </a:effectLst>
                <a:latin typeface="Times New Roman" panose="02020603050405020304" pitchFamily="18" charset="0"/>
                <a:ea typeface="Times New Roman" panose="02020603050405020304" pitchFamily="18" charset="0"/>
                <a:cs typeface="Simplified Arabic" panose="02020603050405020304" pitchFamily="18" charset="-78"/>
              </a:rPr>
              <a:t>إن </a:t>
            </a:r>
            <a:r>
              <a:rPr lang="ar-EG" sz="2400" dirty="0">
                <a:ln w="0"/>
                <a:solidFill>
                  <a:srgbClr val="FF0000"/>
                </a:solidFill>
                <a:effectLst>
                  <a:reflection blurRad="6350" stA="53000" endA="300" endPos="35500" dir="5400000" sy="-90000" algn="bl" rotWithShape="0"/>
                </a:effectLst>
                <a:latin typeface="Times New Roman" panose="02020603050405020304" pitchFamily="18" charset="0"/>
                <a:ea typeface="Times New Roman" panose="02020603050405020304" pitchFamily="18" charset="0"/>
                <a:cs typeface="Simplified Arabic" panose="02020603050405020304" pitchFamily="18" charset="-78"/>
              </a:rPr>
              <a:t>الاقتصار على الجانب الوصفي من شأنه أن يحول الدراسة الجغرافية إلى ما يشبه دوائر المعارف ، ويحول دون التوصل إلى قواعد عامة وقوانين علمية تحكم الظواهر الجغرافية المختلفة ، وبمعنى آخر يباعد بين الجغرافيا وبين تقنينها علمياً . ( ادريس سلطان،____،ص 4)</a:t>
            </a:r>
            <a:endParaRPr lang="en-US" sz="2400" dirty="0">
              <a:ln w="0"/>
              <a:solidFill>
                <a:srgbClr val="FF0000"/>
              </a:solidFill>
              <a:effectLst>
                <a:reflection blurRad="6350" stA="53000" endA="300" endPos="35500" dir="5400000" sy="-90000" algn="bl" rotWithShape="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342900" lvl="0" indent="-342900" algn="just">
              <a:lnSpc>
                <a:spcPct val="115000"/>
              </a:lnSpc>
              <a:buFont typeface="+mj-cs"/>
              <a:buAutoNum type="arabic1Minus"/>
            </a:pPr>
            <a:endParaRPr lang="en-US" b="1" cap="none" spc="0" dirty="0">
              <a:ln w="13462">
                <a:solidFill>
                  <a:schemeClr val="bg1"/>
                </a:solidFill>
                <a:prstDash val="solid"/>
              </a:ln>
              <a:effectLst>
                <a:outerShdw dist="38100" dir="2700000" algn="bl" rotWithShape="0">
                  <a:schemeClr val="accent5"/>
                </a:outerShdw>
              </a:effectLst>
            </a:endParaRPr>
          </a:p>
        </p:txBody>
      </p:sp>
      <p:sp>
        <p:nvSpPr>
          <p:cNvPr id="4" name="Rectangle 3"/>
          <p:cNvSpPr/>
          <p:nvPr/>
        </p:nvSpPr>
        <p:spPr>
          <a:xfrm>
            <a:off x="2843808" y="172564"/>
            <a:ext cx="3389069" cy="58477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ar-SA" sz="3200" dirty="0" smtClean="0">
                <a:latin typeface="Times New Roman" panose="02020603050405020304" pitchFamily="18" charset="0"/>
                <a:ea typeface="Times New Roman" panose="02020603050405020304" pitchFamily="18" charset="0"/>
                <a:cs typeface="SKR HEAD1" pitchFamily="2" charset="-78"/>
              </a:rPr>
              <a:t>الجغرافيا </a:t>
            </a:r>
            <a:r>
              <a:rPr lang="ar-SA" sz="3200" dirty="0">
                <a:latin typeface="Times New Roman" panose="02020603050405020304" pitchFamily="18" charset="0"/>
                <a:ea typeface="Times New Roman" panose="02020603050405020304" pitchFamily="18" charset="0"/>
                <a:cs typeface="SKR HEAD1" pitchFamily="2" charset="-78"/>
              </a:rPr>
              <a:t>علم وصف الأرض :</a:t>
            </a:r>
            <a:endParaRPr lang="en-US" sz="3200" dirty="0"/>
          </a:p>
        </p:txBody>
      </p:sp>
    </p:spTree>
    <p:extLst>
      <p:ext uri="{BB962C8B-B14F-4D97-AF65-F5344CB8AC3E}">
        <p14:creationId xmlns:p14="http://schemas.microsoft.com/office/powerpoint/2010/main" val="1864188184"/>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in)">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08536" y="188640"/>
            <a:ext cx="3308919" cy="584775"/>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pPr lvl="0"/>
            <a:r>
              <a:rPr lang="ar-SA" sz="3200" u="sng" dirty="0">
                <a:latin typeface="Times New Roman" panose="02020603050405020304" pitchFamily="18" charset="0"/>
                <a:ea typeface="Times New Roman" panose="02020603050405020304" pitchFamily="18" charset="0"/>
                <a:cs typeface="SKR HEAD1" pitchFamily="2" charset="-78"/>
              </a:rPr>
              <a:t>الجغرافيا علم كوكب الأرض </a:t>
            </a:r>
            <a:r>
              <a:rPr lang="ar-SA" sz="3200" u="sng" dirty="0" smtClean="0"/>
              <a:t>:</a:t>
            </a:r>
            <a:endParaRPr lang="en-US" sz="3200" dirty="0"/>
          </a:p>
        </p:txBody>
      </p:sp>
      <p:sp>
        <p:nvSpPr>
          <p:cNvPr id="10" name="Rectangle 9"/>
          <p:cNvSpPr/>
          <p:nvPr/>
        </p:nvSpPr>
        <p:spPr>
          <a:xfrm>
            <a:off x="251520" y="980728"/>
            <a:ext cx="8674902" cy="5940088"/>
          </a:xfrm>
          <a:prstGeom prst="rect">
            <a:avLst/>
          </a:prstGeom>
          <a:noFill/>
        </p:spPr>
        <p:txBody>
          <a:bodyPr wrap="square" lIns="91440" tIns="45720" rIns="91440" bIns="45720">
            <a:spAutoFit/>
          </a:bodyPr>
          <a:lstStyle/>
          <a:p>
            <a:pPr algn="just"/>
            <a:r>
              <a:rPr lang="ar-SA" sz="3600" b="1" cap="none" spc="0" dirty="0">
                <a:ln w="12700">
                  <a:solidFill>
                    <a:schemeClr val="accent3">
                      <a:lumMod val="50000"/>
                    </a:schemeClr>
                  </a:solidFill>
                  <a:prstDash val="solid"/>
                </a:ln>
                <a:solidFill>
                  <a:srgbClr val="00B0F0"/>
                </a:solidFill>
                <a:effectLst>
                  <a:innerShdw blurRad="177800">
                    <a:schemeClr val="accent3">
                      <a:lumMod val="50000"/>
                    </a:schemeClr>
                  </a:innerShdw>
                </a:effectLst>
              </a:rPr>
              <a:t>يعد </a:t>
            </a:r>
            <a:r>
              <a:rPr lang="ar-SA" sz="3600" b="1" cap="none" spc="0" dirty="0">
                <a:ln w="12700">
                  <a:solidFill>
                    <a:schemeClr val="accent3">
                      <a:lumMod val="50000"/>
                    </a:schemeClr>
                  </a:solidFill>
                  <a:prstDash val="solid"/>
                </a:ln>
                <a:solidFill>
                  <a:srgbClr val="FF0000"/>
                </a:solidFill>
                <a:effectLst>
                  <a:innerShdw blurRad="177800">
                    <a:schemeClr val="accent3">
                      <a:lumMod val="50000"/>
                    </a:schemeClr>
                  </a:innerShdw>
                </a:effectLst>
              </a:rPr>
              <a:t>جيرلند </a:t>
            </a:r>
            <a:r>
              <a:rPr lang="en-US" sz="3600" b="1" cap="none" spc="0" dirty="0" err="1">
                <a:ln w="12700">
                  <a:solidFill>
                    <a:schemeClr val="accent3">
                      <a:lumMod val="50000"/>
                    </a:schemeClr>
                  </a:solidFill>
                  <a:prstDash val="solid"/>
                </a:ln>
                <a:solidFill>
                  <a:srgbClr val="FF0000"/>
                </a:solidFill>
                <a:effectLst>
                  <a:innerShdw blurRad="177800">
                    <a:schemeClr val="accent3">
                      <a:lumMod val="50000"/>
                    </a:schemeClr>
                  </a:innerShdw>
                </a:effectLst>
              </a:rPr>
              <a:t>Gerland</a:t>
            </a:r>
            <a:r>
              <a:rPr lang="en-US" sz="3600" b="1" cap="none" spc="0" dirty="0">
                <a:ln w="12700">
                  <a:solidFill>
                    <a:schemeClr val="accent3">
                      <a:lumMod val="50000"/>
                    </a:schemeClr>
                  </a:solidFill>
                  <a:prstDash val="solid"/>
                </a:ln>
                <a:solidFill>
                  <a:srgbClr val="FF0000"/>
                </a:solidFill>
                <a:effectLst>
                  <a:innerShdw blurRad="177800">
                    <a:schemeClr val="accent3">
                      <a:lumMod val="50000"/>
                    </a:schemeClr>
                  </a:innerShdw>
                </a:effectLst>
              </a:rPr>
              <a:t> </a:t>
            </a:r>
            <a:r>
              <a:rPr lang="ar-SA" sz="3600" b="1" cap="none" spc="0" dirty="0">
                <a:ln w="12700">
                  <a:solidFill>
                    <a:schemeClr val="accent3">
                      <a:lumMod val="50000"/>
                    </a:schemeClr>
                  </a:solidFill>
                  <a:prstDash val="solid"/>
                </a:ln>
                <a:solidFill>
                  <a:srgbClr val="FF0000"/>
                </a:solidFill>
                <a:effectLst>
                  <a:innerShdw blurRad="177800">
                    <a:schemeClr val="accent3">
                      <a:lumMod val="50000"/>
                    </a:schemeClr>
                  </a:innerShdw>
                </a:effectLst>
              </a:rPr>
              <a:t> من أشد المتحمسين لهذا التعريف ، وربما كان يهدف</a:t>
            </a:r>
            <a:r>
              <a:rPr lang="ar-SA" sz="3600" b="1" cap="none" spc="0" dirty="0">
                <a:ln w="12700">
                  <a:solidFill>
                    <a:schemeClr val="accent3">
                      <a:lumMod val="50000"/>
                    </a:schemeClr>
                  </a:solidFill>
                  <a:prstDash val="solid"/>
                </a:ln>
                <a:solidFill>
                  <a:srgbClr val="00B0F0"/>
                </a:solidFill>
                <a:effectLst>
                  <a:innerShdw blurRad="177800">
                    <a:schemeClr val="accent3">
                      <a:lumMod val="50000"/>
                    </a:schemeClr>
                  </a:innerShdw>
                </a:effectLst>
              </a:rPr>
              <a:t> من هذا أساساً إلى إدخال الجغرافيا ضمن العلوم الطبيعية وذلك لتأكيد علمية الجغرافيا ، ولإنقاذها من الإغراق من الجوانب الوصفية التي سادت فى الدراسات الجغرافية فترة طويلة من الزمن .</a:t>
            </a:r>
            <a:endParaRPr lang="en-US" sz="3600" b="1" cap="none" spc="0" dirty="0">
              <a:ln w="12700">
                <a:solidFill>
                  <a:schemeClr val="accent3">
                    <a:lumMod val="50000"/>
                  </a:schemeClr>
                </a:solidFill>
                <a:prstDash val="solid"/>
              </a:ln>
              <a:solidFill>
                <a:srgbClr val="00B0F0"/>
              </a:solidFill>
              <a:effectLst>
                <a:innerShdw blurRad="177800">
                  <a:schemeClr val="accent3">
                    <a:lumMod val="50000"/>
                  </a:schemeClr>
                </a:innerShdw>
              </a:effectLst>
            </a:endParaRPr>
          </a:p>
          <a:p>
            <a:pPr algn="just"/>
            <a:r>
              <a:rPr lang="ar-SA" sz="4000" b="1" cap="none" spc="0" dirty="0">
                <a:ln w="12700">
                  <a:solidFill>
                    <a:schemeClr val="accent3">
                      <a:lumMod val="50000"/>
                    </a:schemeClr>
                  </a:solidFill>
                  <a:prstDash val="solid"/>
                </a:ln>
                <a:solidFill>
                  <a:srgbClr val="00B0F0"/>
                </a:solidFill>
                <a:effectLst>
                  <a:innerShdw blurRad="177800">
                    <a:schemeClr val="accent3">
                      <a:lumMod val="50000"/>
                    </a:schemeClr>
                  </a:innerShdw>
                </a:effectLst>
              </a:rPr>
              <a:t> ويقصد </a:t>
            </a:r>
            <a:r>
              <a:rPr lang="ar-SA" sz="4000" b="1" cap="none" spc="0" dirty="0">
                <a:ln w="12700">
                  <a:solidFill>
                    <a:schemeClr val="accent3">
                      <a:lumMod val="50000"/>
                    </a:schemeClr>
                  </a:solidFill>
                  <a:prstDash val="solid"/>
                </a:ln>
                <a:solidFill>
                  <a:srgbClr val="FF9999"/>
                </a:solidFill>
                <a:effectLst>
                  <a:innerShdw blurRad="177800">
                    <a:schemeClr val="accent3">
                      <a:lumMod val="50000"/>
                    </a:schemeClr>
                  </a:innerShdw>
                </a:effectLst>
              </a:rPr>
              <a:t>بتعريف الجغرافيا كعلم كوكب الأرض أنها العلم الذي يتناول بالدراسة الكرة الأرضية كأحد كواكب المجموعة الشمسية من جهة </a:t>
            </a:r>
            <a:r>
              <a:rPr lang="ar-SA" sz="4000" b="1" cap="none" spc="0" dirty="0">
                <a:ln w="12700">
                  <a:solidFill>
                    <a:schemeClr val="accent3">
                      <a:lumMod val="50000"/>
                    </a:schemeClr>
                  </a:solidFill>
                  <a:prstDash val="solid"/>
                </a:ln>
                <a:solidFill>
                  <a:srgbClr val="00B0F0"/>
                </a:solidFill>
                <a:effectLst>
                  <a:innerShdw blurRad="177800">
                    <a:schemeClr val="accent3">
                      <a:lumMod val="50000"/>
                    </a:schemeClr>
                  </a:innerShdw>
                </a:effectLst>
              </a:rPr>
              <a:t>، كما يتناول دراسة الكرة الأرضية ذاتها حتى قشرتها من جهة أخرى، </a:t>
            </a:r>
            <a:endParaRPr lang="en-US" sz="4000" b="1" cap="none" spc="0" dirty="0">
              <a:ln w="12700">
                <a:solidFill>
                  <a:schemeClr val="accent3">
                    <a:lumMod val="50000"/>
                  </a:schemeClr>
                </a:solidFill>
                <a:prstDash val="solid"/>
              </a:ln>
              <a:solidFill>
                <a:srgbClr val="00B0F0"/>
              </a:solidFill>
              <a:effectLst>
                <a:innerShdw blurRad="177800">
                  <a:schemeClr val="accent3">
                    <a:lumMod val="50000"/>
                  </a:schemeClr>
                </a:innerShdw>
              </a:effectLst>
            </a:endParaRPr>
          </a:p>
        </p:txBody>
      </p:sp>
    </p:spTree>
    <p:extLst>
      <p:ext uri="{BB962C8B-B14F-4D97-AF65-F5344CB8AC3E}">
        <p14:creationId xmlns:p14="http://schemas.microsoft.com/office/powerpoint/2010/main" val="2005300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p:tgtEl>
                                          <p:spTgt spid="10"/>
                                        </p:tgtEl>
                                        <p:attrNameLst>
                                          <p:attrName>ppt_y</p:attrName>
                                        </p:attrNameLst>
                                      </p:cBhvr>
                                      <p:tavLst>
                                        <p:tav tm="0">
                                          <p:val>
                                            <p:strVal val="#ppt_y+#ppt_h*1.125000"/>
                                          </p:val>
                                        </p:tav>
                                        <p:tav tm="100000">
                                          <p:val>
                                            <p:strVal val="#ppt_y"/>
                                          </p:val>
                                        </p:tav>
                                      </p:tavLst>
                                    </p:anim>
                                    <p:animEffect transition="in" filter="wipe(up)">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08536" y="188640"/>
            <a:ext cx="3308919" cy="584775"/>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lvl="0"/>
            <a:r>
              <a:rPr lang="ar-SA" sz="3200" dirty="0">
                <a:latin typeface="Times New Roman" panose="02020603050405020304" pitchFamily="18" charset="0"/>
                <a:ea typeface="Times New Roman" panose="02020603050405020304" pitchFamily="18" charset="0"/>
                <a:cs typeface="SKR HEAD1" pitchFamily="2" charset="-78"/>
              </a:rPr>
              <a:t>الجغرافيا علم كوكب الأرض </a:t>
            </a:r>
            <a:r>
              <a:rPr lang="ar-SA" sz="3200" dirty="0" smtClean="0"/>
              <a:t>:</a:t>
            </a:r>
            <a:endParaRPr lang="en-US" sz="3200" dirty="0"/>
          </a:p>
        </p:txBody>
      </p:sp>
      <p:sp>
        <p:nvSpPr>
          <p:cNvPr id="10" name="Rectangle 9"/>
          <p:cNvSpPr/>
          <p:nvPr/>
        </p:nvSpPr>
        <p:spPr>
          <a:xfrm>
            <a:off x="0" y="980728"/>
            <a:ext cx="9047472" cy="4832092"/>
          </a:xfrm>
          <a:prstGeom prst="rect">
            <a:avLst/>
          </a:prstGeom>
          <a:noFill/>
        </p:spPr>
        <p:txBody>
          <a:bodyPr wrap="square" lIns="91440" tIns="45720" rIns="91440" bIns="45720">
            <a:spAutoFit/>
          </a:bodyPr>
          <a:lstStyle/>
          <a:p>
            <a:pPr algn="just"/>
            <a:r>
              <a:rPr lang="ar-SA" sz="4400" b="1" cap="none" spc="0"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ومعنى </a:t>
            </a:r>
            <a:r>
              <a:rPr lang="ar-SA" sz="4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هذا أن الجغرافيا تبعاً لهذا التعريف تضم أساساً جانبين من الدراسة </a:t>
            </a:r>
            <a:r>
              <a:rPr lang="ar-SA" sz="4400" b="1" cap="none" spc="0" dirty="0">
                <a:ln w="12700">
                  <a:solidFill>
                    <a:schemeClr val="accent3">
                      <a:lumMod val="50000"/>
                    </a:schemeClr>
                  </a:solidFill>
                  <a:prstDash val="solid"/>
                </a:ln>
                <a:solidFill>
                  <a:srgbClr val="FFFF00"/>
                </a:solidFill>
                <a:effectLst>
                  <a:innerShdw blurRad="177800">
                    <a:schemeClr val="accent3">
                      <a:lumMod val="50000"/>
                    </a:schemeClr>
                  </a:innerShdw>
                </a:effectLst>
              </a:rPr>
              <a:t>أحدهما الجغرافيا الفلكية والرياضية ، وثانيهما الجوانب الفوتوغرافية للأرض . </a:t>
            </a:r>
            <a:r>
              <a:rPr lang="ar-SA" sz="4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ويرتبط أولهما ارتباطاً وثيقاً بعلم الفلك وعلم الرياضيات ، ويرتبط ثانيهما بعلم الطبيعة الأرضية . ( ادريس سلطان،____،ص 5)</a:t>
            </a:r>
            <a:endParaRPr lang="en-US" sz="4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363121528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08536" y="188640"/>
            <a:ext cx="3308919" cy="584775"/>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lvl="0"/>
            <a:r>
              <a:rPr lang="ar-SA" sz="3200" u="sng" dirty="0">
                <a:latin typeface="Times New Roman" panose="02020603050405020304" pitchFamily="18" charset="0"/>
                <a:ea typeface="Times New Roman" panose="02020603050405020304" pitchFamily="18" charset="0"/>
                <a:cs typeface="SKR HEAD1" pitchFamily="2" charset="-78"/>
              </a:rPr>
              <a:t>الجغرافيا علم كوكب الأرض </a:t>
            </a:r>
            <a:r>
              <a:rPr lang="ar-SA" sz="3200" u="sng" dirty="0" smtClean="0"/>
              <a:t>:</a:t>
            </a:r>
            <a:endParaRPr lang="en-US" sz="3200" dirty="0"/>
          </a:p>
        </p:txBody>
      </p:sp>
      <p:sp>
        <p:nvSpPr>
          <p:cNvPr id="10" name="Rectangle 9"/>
          <p:cNvSpPr/>
          <p:nvPr/>
        </p:nvSpPr>
        <p:spPr>
          <a:xfrm>
            <a:off x="-180528" y="980728"/>
            <a:ext cx="9228000" cy="5509200"/>
          </a:xfrm>
          <a:prstGeom prst="rect">
            <a:avLst/>
          </a:prstGeom>
          <a:noFill/>
        </p:spPr>
        <p:txBody>
          <a:bodyPr wrap="square" lIns="91440" tIns="45720" rIns="91440" bIns="45720">
            <a:spAutoFit/>
          </a:bodyPr>
          <a:lstStyle/>
          <a:p>
            <a:r>
              <a:rPr lang="ar-SA" sz="4400" b="1" dirty="0">
                <a:ln w="12700">
                  <a:solidFill>
                    <a:schemeClr val="accent3">
                      <a:lumMod val="50000"/>
                    </a:schemeClr>
                  </a:solidFill>
                  <a:prstDash val="solid"/>
                </a:ln>
                <a:solidFill>
                  <a:srgbClr val="FF0000"/>
                </a:solidFill>
                <a:effectLst>
                  <a:innerShdw blurRad="177800">
                    <a:schemeClr val="accent3">
                      <a:lumMod val="50000"/>
                    </a:schemeClr>
                  </a:innerShdw>
                </a:effectLst>
              </a:rPr>
              <a:t>وتعرض هذا التعريف لنقد شديد إذ أن الجغرافيا تبعاً لهذا التعريف من حيث مايلي :</a:t>
            </a:r>
            <a:endParaRPr lang="en-US" sz="4400" b="1" dirty="0">
              <a:ln w="12700">
                <a:solidFill>
                  <a:schemeClr val="accent3">
                    <a:lumMod val="50000"/>
                  </a:schemeClr>
                </a:solidFill>
                <a:prstDash val="solid"/>
              </a:ln>
              <a:solidFill>
                <a:srgbClr val="FF0000"/>
              </a:solidFill>
              <a:effectLst>
                <a:innerShdw blurRad="177800">
                  <a:schemeClr val="accent3">
                    <a:lumMod val="50000"/>
                  </a:schemeClr>
                </a:innerShdw>
              </a:effectLst>
            </a:endParaRPr>
          </a:p>
          <a:p>
            <a:pPr lvl="0" algn="just"/>
            <a:r>
              <a:rPr lang="ar-EG" sz="4400" b="1" dirty="0">
                <a:ln w="12700">
                  <a:solidFill>
                    <a:schemeClr val="accent3">
                      <a:lumMod val="50000"/>
                    </a:schemeClr>
                  </a:solidFill>
                  <a:prstDash val="solid"/>
                </a:ln>
                <a:solidFill>
                  <a:srgbClr val="66FFFF"/>
                </a:solidFill>
                <a:effectLst>
                  <a:innerShdw blurRad="177800">
                    <a:schemeClr val="accent3">
                      <a:lumMod val="50000"/>
                    </a:schemeClr>
                  </a:innerShdw>
                </a:effectLst>
              </a:rPr>
              <a:t>يهتم علم الجغرافيا في هذا التعريف بالجوانب العملية الطبيعية فقط دون الوضع في الإعتبار دراسة الجوانب البشرية. </a:t>
            </a:r>
            <a:endParaRPr lang="en-US" sz="4400" b="1" dirty="0">
              <a:ln w="12700">
                <a:solidFill>
                  <a:schemeClr val="accent3">
                    <a:lumMod val="50000"/>
                  </a:schemeClr>
                </a:solidFill>
                <a:prstDash val="solid"/>
              </a:ln>
              <a:solidFill>
                <a:srgbClr val="66FFFF"/>
              </a:solidFill>
              <a:effectLst>
                <a:innerShdw blurRad="177800">
                  <a:schemeClr val="accent3">
                    <a:lumMod val="50000"/>
                  </a:schemeClr>
                </a:innerShdw>
              </a:effectLst>
            </a:endParaRPr>
          </a:p>
          <a:p>
            <a:pPr lvl="0" algn="just"/>
            <a:r>
              <a:rPr lang="ar-EG" sz="4400" b="1" dirty="0">
                <a:ln w="12700">
                  <a:solidFill>
                    <a:schemeClr val="accent3">
                      <a:lumMod val="50000"/>
                    </a:schemeClr>
                  </a:solidFill>
                  <a:prstDash val="solid"/>
                </a:ln>
                <a:solidFill>
                  <a:srgbClr val="66FFFF"/>
                </a:solidFill>
                <a:effectLst>
                  <a:innerShdw blurRad="177800">
                    <a:schemeClr val="accent3">
                      <a:lumMod val="50000"/>
                    </a:schemeClr>
                  </a:innerShdw>
                </a:effectLst>
              </a:rPr>
              <a:t>وفى هذه الحالة يصعب وضع حدود واضحة بين الجغرافيا وبين العلوم الطبيعية الأصولية التى ترتبط بها .</a:t>
            </a:r>
            <a:endParaRPr lang="en-US" sz="4400" b="1" dirty="0">
              <a:ln w="12700">
                <a:solidFill>
                  <a:schemeClr val="accent3">
                    <a:lumMod val="50000"/>
                  </a:schemeClr>
                </a:solidFill>
                <a:prstDash val="solid"/>
              </a:ln>
              <a:solidFill>
                <a:srgbClr val="66FFFF"/>
              </a:solidFill>
              <a:effectLst>
                <a:innerShdw blurRad="177800">
                  <a:schemeClr val="accent3">
                    <a:lumMod val="50000"/>
                  </a:schemeClr>
                </a:innerShdw>
              </a:effectLst>
            </a:endParaRPr>
          </a:p>
        </p:txBody>
      </p:sp>
    </p:spTree>
    <p:extLst>
      <p:ext uri="{BB962C8B-B14F-4D97-AF65-F5344CB8AC3E}">
        <p14:creationId xmlns:p14="http://schemas.microsoft.com/office/powerpoint/2010/main" val="342947950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500"/>
                                        <p:tgtEl>
                                          <p:spTgt spid="10">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wipe(up)">
                                      <p:cBhvr>
                                        <p:cTn id="10" dur="500"/>
                                        <p:tgtEl>
                                          <p:spTgt spid="10">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Effect transition="in" filter="wipe(up)">
                                      <p:cBhvr>
                                        <p:cTn id="13"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091" y="677573"/>
            <a:ext cx="9228000" cy="6924973"/>
          </a:xfrm>
          <a:prstGeom prst="rect">
            <a:avLst/>
          </a:prstGeom>
          <a:noFill/>
        </p:spPr>
        <p:txBody>
          <a:bodyPr wrap="square" lIns="91440" tIns="45720" rIns="91440" bIns="45720">
            <a:spAutoFit/>
          </a:bodyPr>
          <a:lstStyle/>
          <a:p>
            <a:pPr algn="just"/>
            <a:r>
              <a:rPr lang="ar-SA" sz="4400" b="1" dirty="0" smtClean="0">
                <a:ln w="12700">
                  <a:solidFill>
                    <a:schemeClr val="accent3">
                      <a:lumMod val="50000"/>
                    </a:schemeClr>
                  </a:solidFill>
                  <a:prstDash val="solid"/>
                </a:ln>
                <a:solidFill>
                  <a:srgbClr val="FF0000"/>
                </a:solidFill>
                <a:effectLst>
                  <a:innerShdw blurRad="177800">
                    <a:schemeClr val="accent3">
                      <a:lumMod val="50000"/>
                    </a:schemeClr>
                  </a:innerShdw>
                </a:effectLst>
              </a:rPr>
              <a:t>ا</a:t>
            </a:r>
            <a:r>
              <a:rPr lang="ar-SA" sz="4000" b="1" dirty="0" smtClean="0">
                <a:ln w="12700">
                  <a:solidFill>
                    <a:schemeClr val="accent3">
                      <a:lumMod val="50000"/>
                    </a:schemeClr>
                  </a:solidFill>
                  <a:prstDash val="solid"/>
                </a:ln>
                <a:solidFill>
                  <a:srgbClr val="FF0000"/>
                </a:solidFill>
                <a:effectLst>
                  <a:innerShdw blurRad="177800">
                    <a:schemeClr val="accent3">
                      <a:lumMod val="50000"/>
                    </a:schemeClr>
                  </a:innerShdw>
                </a:effectLst>
              </a:rPr>
              <a:t>ستقر </a:t>
            </a:r>
            <a:r>
              <a:rPr lang="ar-SA" sz="4000" b="1" dirty="0">
                <a:ln w="12700">
                  <a:solidFill>
                    <a:schemeClr val="accent3">
                      <a:lumMod val="50000"/>
                    </a:schemeClr>
                  </a:solidFill>
                  <a:prstDash val="solid"/>
                </a:ln>
                <a:solidFill>
                  <a:srgbClr val="FF0000"/>
                </a:solidFill>
                <a:effectLst>
                  <a:innerShdw blurRad="177800">
                    <a:schemeClr val="accent3">
                      <a:lumMod val="50000"/>
                    </a:schemeClr>
                  </a:innerShdw>
                </a:effectLst>
              </a:rPr>
              <a:t>رأى الجغرافيين على أن إبراز الاختلافات الإقليمية هو من صميم اختصاص الجغرافيا وأنه الهدف الرئيسي الذي يسعى علم الجغرافيا إلى تحقيقه. وقد دعا هذا بعض الجغرافيين إلى تعريف علم الجغرافيا بأنه علم الاختلاف أو التباين الأرضي أو الإقليمي ، ونتيجة لذلك زاد اهتمام الجغرافيين بالدراسات الإقليمية </a:t>
            </a:r>
            <a:r>
              <a:rPr lang="ar-SA" sz="4000" b="1" dirty="0">
                <a:ln w="12700">
                  <a:solidFill>
                    <a:schemeClr val="accent3">
                      <a:lumMod val="50000"/>
                    </a:schemeClr>
                  </a:solidFill>
                  <a:prstDash val="solid"/>
                </a:ln>
                <a:solidFill>
                  <a:srgbClr val="FF66FF"/>
                </a:solidFill>
                <a:effectLst>
                  <a:innerShdw blurRad="177800">
                    <a:schemeClr val="accent3">
                      <a:lumMod val="50000"/>
                    </a:schemeClr>
                  </a:innerShdw>
                </a:effectLst>
              </a:rPr>
              <a:t>، وأصبحت الجغرافيا الإقليمية فرعاً أساسياً من فروع علم الجغرافيا . ولا يقتصر إبراز الجغرافيا للاختلافات الإقليمية على ظاهرة جغرافية واحدة ولكنه تعداها إلى إبراز هذه الاختلافات في مجموعة من الظاهرات الجغرافية مجتمعة.</a:t>
            </a:r>
            <a:endParaRPr lang="en-US" sz="4000" b="1" dirty="0">
              <a:ln w="12700">
                <a:solidFill>
                  <a:schemeClr val="accent3">
                    <a:lumMod val="50000"/>
                  </a:schemeClr>
                </a:solidFill>
                <a:prstDash val="solid"/>
              </a:ln>
              <a:solidFill>
                <a:srgbClr val="FF66FF"/>
              </a:solidFill>
              <a:effectLst>
                <a:innerShdw blurRad="177800">
                  <a:schemeClr val="accent3">
                    <a:lumMod val="50000"/>
                  </a:schemeClr>
                </a:innerShdw>
              </a:effectLst>
            </a:endParaRPr>
          </a:p>
        </p:txBody>
      </p:sp>
      <p:sp>
        <p:nvSpPr>
          <p:cNvPr id="3" name="Rectangle 2"/>
          <p:cNvSpPr/>
          <p:nvPr/>
        </p:nvSpPr>
        <p:spPr>
          <a:xfrm>
            <a:off x="4932040" y="116632"/>
            <a:ext cx="3682419" cy="571695"/>
          </a:xfrm>
          <a:prstGeom prst="rect">
            <a:avLst/>
          </a:prstGeom>
        </p:spPr>
        <p:style>
          <a:lnRef idx="1">
            <a:schemeClr val="dk1"/>
          </a:lnRef>
          <a:fillRef idx="3">
            <a:schemeClr val="dk1"/>
          </a:fillRef>
          <a:effectRef idx="2">
            <a:schemeClr val="dk1"/>
          </a:effectRef>
          <a:fontRef idx="minor">
            <a:schemeClr val="lt1"/>
          </a:fontRef>
        </p:style>
        <p:txBody>
          <a:bodyPr wrap="none">
            <a:spAutoFit/>
          </a:bodyPr>
          <a:lstStyle/>
          <a:p>
            <a:pPr lvl="0" algn="justLow">
              <a:lnSpc>
                <a:spcPct val="115000"/>
              </a:lnSpc>
            </a:pPr>
            <a:r>
              <a:rPr lang="ar-SA" sz="2800" u="sng" dirty="0">
                <a:latin typeface="Times New Roman" panose="02020603050405020304" pitchFamily="18" charset="0"/>
                <a:ea typeface="Times New Roman" panose="02020603050405020304" pitchFamily="18" charset="0"/>
                <a:cs typeface="SKR HEAD1" pitchFamily="2" charset="-78"/>
              </a:rPr>
              <a:t>الجغرافيا علم الاختلاف الإقليمي :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2875813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554</TotalTime>
  <Words>1012</Words>
  <Application>Microsoft Office PowerPoint</Application>
  <PresentationFormat>On-screen Show (4:3)</PresentationFormat>
  <Paragraphs>37</Paragraphs>
  <Slides>13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Calibri</vt:lpstr>
      <vt:lpstr>Lucida Sans Unicode</vt:lpstr>
      <vt:lpstr>Simplified Arabic</vt:lpstr>
      <vt:lpstr>SKR HEAD1</vt:lpstr>
      <vt:lpstr>Times New Roman</vt:lpstr>
      <vt:lpstr>Verdana</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mina</dc:creator>
  <cp:lastModifiedBy>Windows User</cp:lastModifiedBy>
  <cp:revision>48</cp:revision>
  <dcterms:created xsi:type="dcterms:W3CDTF">2015-03-31T19:21:16Z</dcterms:created>
  <dcterms:modified xsi:type="dcterms:W3CDTF">2020-03-31T19:35:42Z</dcterms:modified>
</cp:coreProperties>
</file>