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90" r:id="rId3"/>
    <p:sldId id="258" r:id="rId4"/>
    <p:sldId id="259" r:id="rId5"/>
    <p:sldId id="264" r:id="rId6"/>
    <p:sldId id="265" r:id="rId7"/>
    <p:sldId id="268" r:id="rId8"/>
    <p:sldId id="269" r:id="rId9"/>
    <p:sldId id="291" r:id="rId10"/>
    <p:sldId id="293" r:id="rId11"/>
    <p:sldId id="297" r:id="rId12"/>
    <p:sldId id="299" r:id="rId13"/>
    <p:sldId id="300" r:id="rId14"/>
    <p:sldId id="301" r:id="rId15"/>
    <p:sldId id="303" r:id="rId16"/>
    <p:sldId id="306" r:id="rId17"/>
    <p:sldId id="312" r:id="rId1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0401715-5229-4C5B-9324-D6A209AB6733}">
          <p14:sldIdLst>
            <p14:sldId id="256"/>
            <p14:sldId id="290"/>
            <p14:sldId id="258"/>
            <p14:sldId id="259"/>
            <p14:sldId id="264"/>
            <p14:sldId id="265"/>
            <p14:sldId id="268"/>
            <p14:sldId id="269"/>
            <p14:sldId id="291"/>
            <p14:sldId id="293"/>
            <p14:sldId id="297"/>
            <p14:sldId id="299"/>
            <p14:sldId id="300"/>
            <p14:sldId id="301"/>
            <p14:sldId id="303"/>
            <p14:sldId id="306"/>
            <p14:sldId id="31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4737" autoAdjust="0"/>
  </p:normalViewPr>
  <p:slideViewPr>
    <p:cSldViewPr>
      <p:cViewPr>
        <p:scale>
          <a:sx n="53" d="100"/>
          <a:sy n="53" d="100"/>
        </p:scale>
        <p:origin x="-1644" y="-54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AE3300-0CFA-491E-B4A6-C153E750886C}"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E3300-0CFA-491E-B4A6-C153E750886C}"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6AE3300-0CFA-491E-B4A6-C153E750886C}"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9C0049-6AEA-4395-9DC7-5DA6ED4314E1}" type="slidenum">
              <a:rPr lang="ar-EG" smtClean="0"/>
              <a:t>‹#›</a:t>
            </a:fld>
            <a:endParaRPr lang="ar-EG"/>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E3300-0CFA-491E-B4A6-C153E750886C}"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9C0049-6AEA-4395-9DC7-5DA6ED4314E1}" type="slidenum">
              <a:rPr lang="ar-EG" smtClean="0"/>
              <a:t>‹#›</a:t>
            </a:fld>
            <a:endParaRPr lang="ar-EG"/>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E3300-0CFA-491E-B4A6-C153E750886C}" type="datetimeFigureOut">
              <a:rPr lang="ar-EG" smtClean="0"/>
              <a:t>23/05/1442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6AE3300-0CFA-491E-B4A6-C153E750886C}" type="datetimeFigureOut">
              <a:rPr lang="ar-EG" smtClean="0"/>
              <a:t>23/05/1442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9C0049-6AEA-4395-9DC7-5DA6ED4314E1}" type="slidenum">
              <a:rPr lang="ar-EG" smtClean="0"/>
              <a:t>‹#›</a:t>
            </a:fld>
            <a:endParaRPr lang="ar-EG"/>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AE3300-0CFA-491E-B4A6-C153E750886C}" type="datetimeFigureOut">
              <a:rPr lang="ar-EG" smtClean="0"/>
              <a:t>23/05/1442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AE3300-0CFA-491E-B4A6-C153E750886C}" type="datetimeFigureOut">
              <a:rPr lang="ar-EG" smtClean="0"/>
              <a:t>23/05/1442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6AE3300-0CFA-491E-B4A6-C153E750886C}" type="datetimeFigureOut">
              <a:rPr lang="ar-EG" smtClean="0"/>
              <a:t>23/05/1442</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49C0049-6AEA-4395-9DC7-5DA6ED4314E1}"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6AE3300-0CFA-491E-B4A6-C153E750886C}" type="datetimeFigureOut">
              <a:rPr lang="ar-EG" smtClean="0"/>
              <a:t>23/05/1442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9C0049-6AEA-4395-9DC7-5DA6ED4314E1}" type="slidenum">
              <a:rPr lang="ar-EG" smtClean="0"/>
              <a:t>‹#›</a:t>
            </a:fld>
            <a:endParaRPr lang="ar-EG"/>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E3300-0CFA-491E-B4A6-C153E750886C}" type="datetimeFigureOut">
              <a:rPr lang="ar-EG" smtClean="0"/>
              <a:t>23/05/1442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49C0049-6AEA-4395-9DC7-5DA6ED4314E1}" type="slidenum">
              <a:rPr lang="ar-EG" smtClean="0"/>
              <a:t>‹#›</a:t>
            </a:fld>
            <a:endParaRPr lang="ar-EG"/>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6AE3300-0CFA-491E-B4A6-C153E750886C}" type="datetimeFigureOut">
              <a:rPr lang="ar-EG" smtClean="0"/>
              <a:t>23/05/1442</a:t>
            </a:fld>
            <a:endParaRPr lang="ar-EG"/>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EG"/>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49C0049-6AEA-4395-9DC7-5DA6ED4314E1}" type="slidenum">
              <a:rPr lang="ar-EG" smtClean="0"/>
              <a:t>‹#›</a:t>
            </a:fld>
            <a:endParaRPr lang="ar-EG"/>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1804" y="1196752"/>
            <a:ext cx="7772400" cy="1780108"/>
          </a:xfrm>
        </p:spPr>
        <p:txBody>
          <a:bodyPr>
            <a:noAutofit/>
          </a:bodyPr>
          <a:lstStyle/>
          <a:p>
            <a:r>
              <a:rPr lang="ar-EG" sz="6000" dirty="0"/>
              <a:t>الفصل </a:t>
            </a:r>
            <a:r>
              <a:rPr lang="ar-EG" sz="6000" dirty="0" smtClean="0"/>
              <a:t>الخامس</a:t>
            </a:r>
            <a:r>
              <a:rPr lang="en-US" sz="6000" dirty="0"/>
              <a:t/>
            </a:r>
            <a:br>
              <a:rPr lang="en-US" sz="6000" dirty="0"/>
            </a:br>
            <a:r>
              <a:rPr lang="ar-EG" sz="6000" b="1" dirty="0"/>
              <a:t>المنحدرات وحركة المواد </a:t>
            </a:r>
            <a:r>
              <a:rPr lang="ar-EG" sz="6000" b="1" dirty="0" smtClean="0"/>
              <a:t>عليها</a:t>
            </a:r>
            <a:endParaRPr lang="en-US" sz="6000" dirty="0"/>
          </a:p>
        </p:txBody>
      </p:sp>
    </p:spTree>
    <p:extLst>
      <p:ext uri="{BB962C8B-B14F-4D97-AF65-F5344CB8AC3E}">
        <p14:creationId xmlns:p14="http://schemas.microsoft.com/office/powerpoint/2010/main" val="3176376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ar-EG" b="1" dirty="0"/>
              <a:t>2- المنحدرات المركبة: </a:t>
            </a:r>
            <a:endParaRPr lang="en-US" dirty="0"/>
          </a:p>
          <a:p>
            <a:pPr marL="0" indent="0">
              <a:buNone/>
            </a:pPr>
            <a:r>
              <a:rPr lang="ar-EG" dirty="0"/>
              <a:t>تضم المنحدرات المركبة الأشكال التالية: </a:t>
            </a:r>
            <a:endParaRPr lang="en-US" dirty="0"/>
          </a:p>
          <a:p>
            <a:pPr marL="0" indent="0">
              <a:buNone/>
            </a:pPr>
            <a:r>
              <a:rPr lang="ar-EG" b="1" dirty="0"/>
              <a:t>أ-المنحدرات المحدبة – المقعرة </a:t>
            </a:r>
            <a:r>
              <a:rPr lang="en-US" b="1" dirty="0"/>
              <a:t>Convex – Concave Slopes</a:t>
            </a:r>
            <a:endParaRPr lang="en-US" dirty="0"/>
          </a:p>
          <a:p>
            <a:pPr marL="0" lvl="0" indent="0">
              <a:buNone/>
            </a:pPr>
            <a:r>
              <a:rPr lang="ar-EG" dirty="0"/>
              <a:t>     ويتألف هذا النوع من المنحدرات المركبة من ثلاث وحدات هى من أعلى إلى أسفل</a:t>
            </a:r>
            <a:r>
              <a:rPr lang="ar-EG" dirty="0" smtClean="0"/>
              <a:t>. </a:t>
            </a:r>
            <a:r>
              <a:rPr lang="ar-EG" b="1" dirty="0"/>
              <a:t>عنصر محدب. </a:t>
            </a:r>
            <a:r>
              <a:rPr lang="ar-EG" b="1" dirty="0" smtClean="0"/>
              <a:t>قسم </a:t>
            </a:r>
            <a:r>
              <a:rPr lang="ar-EG" b="1" dirty="0"/>
              <a:t>منقسم. </a:t>
            </a:r>
            <a:r>
              <a:rPr lang="ar-EG" b="1" dirty="0" smtClean="0"/>
              <a:t>عنصر </a:t>
            </a:r>
            <a:r>
              <a:rPr lang="ar-EG" b="1" dirty="0"/>
              <a:t>مقعر. </a:t>
            </a:r>
            <a:endParaRPr lang="en-US" dirty="0"/>
          </a:p>
          <a:p>
            <a:pPr marL="0" indent="0">
              <a:buNone/>
            </a:pPr>
            <a:r>
              <a:rPr lang="ar-EG" dirty="0"/>
              <a:t> </a:t>
            </a:r>
            <a:r>
              <a:rPr lang="ar-EG" dirty="0" smtClean="0"/>
              <a:t>     وتعد </a:t>
            </a:r>
            <a:r>
              <a:rPr lang="ar-EG" dirty="0"/>
              <a:t>المنحدرات المحدبة – المقعرة أكثر أنواع المنحدرات شيوعًا على أشكال السطح</a:t>
            </a:r>
          </a:p>
          <a:p>
            <a:endParaRPr lang="ar-EG"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3601167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ar-EG" b="1" dirty="0"/>
              <a:t>ب- منحدرات الجروف – المقعرة </a:t>
            </a:r>
            <a:r>
              <a:rPr lang="en-US" b="1" dirty="0" err="1"/>
              <a:t>Ciff</a:t>
            </a:r>
            <a:r>
              <a:rPr lang="en-US" b="1" dirty="0"/>
              <a:t> – Concave</a:t>
            </a:r>
            <a:endParaRPr lang="en-US" dirty="0"/>
          </a:p>
          <a:p>
            <a:pPr marL="0" indent="0">
              <a:buNone/>
            </a:pPr>
            <a:r>
              <a:rPr lang="ar-EG" dirty="0"/>
              <a:t>يتألف هذا النوع من المنحدرات من وحدتين هما: </a:t>
            </a:r>
          </a:p>
          <a:p>
            <a:pPr>
              <a:buFontTx/>
              <a:buChar char="-"/>
            </a:pPr>
            <a:r>
              <a:rPr lang="ar-EG" b="1" dirty="0" smtClean="0"/>
              <a:t>الجرف</a:t>
            </a:r>
          </a:p>
          <a:p>
            <a:pPr>
              <a:buFontTx/>
              <a:buChar char="-"/>
            </a:pPr>
            <a:r>
              <a:rPr lang="ar-EG" b="1" dirty="0" smtClean="0"/>
              <a:t>العنصر المقعر </a:t>
            </a:r>
            <a:endParaRPr lang="en-US" dirty="0"/>
          </a:p>
          <a:p>
            <a:endParaRPr lang="ar-EG"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123997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ar-EG" b="1" dirty="0"/>
              <a:t>وتتمثل منحدرات الجروف – المقعرة على البنيات الجيولوجية الآتية: </a:t>
            </a:r>
            <a:endParaRPr lang="en-US" dirty="0"/>
          </a:p>
          <a:p>
            <a:pPr lvl="0"/>
            <a:r>
              <a:rPr lang="ar-EG" dirty="0"/>
              <a:t>البنيات الجيولوجية الأفقية أو المائلة ميلا خفيفًا والتي تتكون من طبقتين مختلفتين، فى درجة مقاومتها لعوامل التعرية وعمليات التجوية على أن تكون الطبقة العليا صلبة والسفلى هشة، ويرتبط بمكشف الطبقة الصلبة جرف، وبمكشف الطبقة الهشة عنصر مقعر. </a:t>
            </a:r>
            <a:endParaRPr lang="en-US" dirty="0"/>
          </a:p>
          <a:p>
            <a:endParaRPr lang="ar-EG"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2187835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ar-EG" sz="3200" dirty="0"/>
              <a:t>البنيات الجيولوجية المتجانسة التي تتميز صخورها بوفرة الفواصل وتتعرض لفعل الصقيع حيث ينتج من تكرار حدوث عملية التجمد والذوبان فى الفواصل تكوين جروف شديدة الانحدار على الجزء العلوى من المنحدر وعنصر مقعر على الجزء السفلي منه، ومن أمثلة ذلك الجبال الجرانيتية فى جنوب سيناء. </a:t>
            </a:r>
            <a:endParaRPr lang="en-US" sz="3200" dirty="0"/>
          </a:p>
          <a:p>
            <a:endParaRPr lang="ar-EG"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344979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ar-EG" b="1" dirty="0"/>
              <a:t>المنحدرات شبه السلمية: </a:t>
            </a:r>
            <a:endParaRPr lang="en-US" dirty="0"/>
          </a:p>
          <a:p>
            <a:pPr marL="0" indent="0">
              <a:buNone/>
            </a:pPr>
            <a:r>
              <a:rPr lang="ar-EG" dirty="0"/>
              <a:t>	تعد المنحدرات شبه السلمية نوع مركب من المنحدرات المحدبة المقعرة ومنحدرات الجروف – المقعرة وتوجد هذه المنحدرات فى المناطق التالية: </a:t>
            </a:r>
            <a:endParaRPr lang="en-US" dirty="0"/>
          </a:p>
          <a:p>
            <a:pPr marL="0" indent="0">
              <a:buNone/>
            </a:pPr>
            <a:endParaRPr lang="ar-EG"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1983769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ar-EG" dirty="0"/>
              <a:t>مناطق البنيات الجيولوجية الأفقية والمائلة ميلا خفيفًا أو </a:t>
            </a:r>
            <a:r>
              <a:rPr lang="ar-EG" dirty="0" smtClean="0"/>
              <a:t>متوسطًا</a:t>
            </a:r>
          </a:p>
          <a:p>
            <a:pPr lvl="0" algn="just"/>
            <a:endParaRPr lang="en-US"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3403147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675467"/>
            <a:ext cx="7956872" cy="3450696"/>
          </a:xfrm>
        </p:spPr>
        <p:txBody>
          <a:bodyPr/>
          <a:lstStyle/>
          <a:p>
            <a:pPr marL="0" indent="0">
              <a:buNone/>
            </a:pPr>
            <a:r>
              <a:rPr lang="ar-EG" sz="3200" dirty="0"/>
              <a:t>أ- الأرصفة الصخرية الناتجة عن التباين فى نوعية الصخر. </a:t>
            </a:r>
            <a:endParaRPr lang="en-US" sz="3200" dirty="0"/>
          </a:p>
          <a:p>
            <a:pPr marL="0" indent="0">
              <a:buNone/>
            </a:pPr>
            <a:endParaRPr lang="ar-EG" dirty="0"/>
          </a:p>
        </p:txBody>
      </p:sp>
      <p:sp>
        <p:nvSpPr>
          <p:cNvPr id="3" name="Title 2"/>
          <p:cNvSpPr>
            <a:spLocks noGrp="1"/>
          </p:cNvSpPr>
          <p:nvPr>
            <p:ph type="title"/>
          </p:nvPr>
        </p:nvSpPr>
        <p:spPr/>
        <p:txBody>
          <a:bodyPr>
            <a:normAutofit fontScale="90000"/>
          </a:bodyPr>
          <a:lstStyle/>
          <a:p>
            <a:r>
              <a:rPr lang="ar-EG" b="1" dirty="0"/>
              <a:t>3- المنحدرات الصغيرة: </a:t>
            </a:r>
            <a:r>
              <a:rPr lang="en-US" dirty="0"/>
              <a:t/>
            </a:r>
            <a:br>
              <a:rPr lang="en-US" dirty="0"/>
            </a:br>
            <a:endParaRPr lang="ar-EG" dirty="0"/>
          </a:p>
        </p:txBody>
      </p:sp>
    </p:spTree>
    <p:extLst>
      <p:ext uri="{BB962C8B-B14F-4D97-AF65-F5344CB8AC3E}">
        <p14:creationId xmlns:p14="http://schemas.microsoft.com/office/powerpoint/2010/main" val="3905563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ar-EG" dirty="0" smtClean="0"/>
              <a:t>الانهيالات. </a:t>
            </a:r>
            <a:endParaRPr lang="en-US" dirty="0"/>
          </a:p>
          <a:p>
            <a:pPr lvl="0"/>
            <a:r>
              <a:rPr lang="ar-EG" dirty="0"/>
              <a:t>الانهيالات </a:t>
            </a:r>
            <a:r>
              <a:rPr lang="ar-EG" dirty="0" smtClean="0"/>
              <a:t>السريعة. </a:t>
            </a:r>
            <a:endParaRPr lang="en-US" dirty="0"/>
          </a:p>
          <a:p>
            <a:pPr lvl="0"/>
            <a:r>
              <a:rPr lang="ar-EG" dirty="0"/>
              <a:t>الانهيالات </a:t>
            </a:r>
            <a:r>
              <a:rPr lang="ar-EG" dirty="0" smtClean="0"/>
              <a:t>البطيئة. </a:t>
            </a:r>
            <a:r>
              <a:rPr lang="en-US" dirty="0"/>
              <a:t> </a:t>
            </a:r>
          </a:p>
          <a:p>
            <a:r>
              <a:rPr lang="ar-EG" dirty="0" smtClean="0"/>
              <a:t>الهبوط </a:t>
            </a:r>
            <a:endParaRPr lang="en-US" dirty="0"/>
          </a:p>
          <a:p>
            <a:pPr marL="0" indent="0">
              <a:buNone/>
            </a:pPr>
            <a:endParaRPr lang="ar-EG" dirty="0"/>
          </a:p>
        </p:txBody>
      </p:sp>
      <p:sp>
        <p:nvSpPr>
          <p:cNvPr id="3" name="Title 2"/>
          <p:cNvSpPr>
            <a:spLocks noGrp="1"/>
          </p:cNvSpPr>
          <p:nvPr>
            <p:ph type="title"/>
          </p:nvPr>
        </p:nvSpPr>
        <p:spPr/>
        <p:txBody>
          <a:bodyPr>
            <a:normAutofit/>
          </a:bodyPr>
          <a:lstStyle/>
          <a:p>
            <a:r>
              <a:rPr lang="ar-EG" b="1" dirty="0"/>
              <a:t>ثالثًا: حركة المواد على المنحدرات </a:t>
            </a:r>
            <a:r>
              <a:rPr lang="ar-EG" b="1" dirty="0" smtClean="0"/>
              <a:t>:</a:t>
            </a:r>
            <a:endParaRPr lang="ar-EG" dirty="0"/>
          </a:p>
        </p:txBody>
      </p:sp>
    </p:spTree>
    <p:extLst>
      <p:ext uri="{BB962C8B-B14F-4D97-AF65-F5344CB8AC3E}">
        <p14:creationId xmlns:p14="http://schemas.microsoft.com/office/powerpoint/2010/main" val="346365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564904"/>
            <a:ext cx="8568952" cy="3816424"/>
          </a:xfrm>
        </p:spPr>
        <p:txBody>
          <a:bodyPr/>
          <a:lstStyle/>
          <a:p>
            <a:pPr marL="0" indent="0">
              <a:buNone/>
            </a:pPr>
            <a:r>
              <a:rPr lang="ar-EG" dirty="0"/>
              <a:t>مكونات المنحدرات كما تصورها وود عام 1942 </a:t>
            </a:r>
          </a:p>
          <a:p>
            <a:pPr marL="0" lvl="0" indent="0">
              <a:buNone/>
            </a:pPr>
            <a:r>
              <a:rPr lang="ar-EG" dirty="0"/>
              <a:t>1- الجزء العلوي </a:t>
            </a:r>
            <a:r>
              <a:rPr lang="en-US" dirty="0"/>
              <a:t>Waxing </a:t>
            </a:r>
            <a:r>
              <a:rPr lang="en-US" dirty="0" smtClean="0"/>
              <a:t>Slope</a:t>
            </a:r>
            <a:r>
              <a:rPr lang="ar-EG" dirty="0" smtClean="0"/>
              <a:t>. </a:t>
            </a:r>
            <a:endParaRPr lang="en-US" dirty="0"/>
          </a:p>
          <a:p>
            <a:pPr marL="0" lvl="0" indent="0">
              <a:buNone/>
            </a:pPr>
            <a:r>
              <a:rPr lang="ar-EG" dirty="0"/>
              <a:t>2- الوجه الحر </a:t>
            </a:r>
            <a:r>
              <a:rPr lang="en-US" dirty="0"/>
              <a:t>Free </a:t>
            </a:r>
            <a:r>
              <a:rPr lang="en-US" dirty="0" smtClean="0"/>
              <a:t>Face</a:t>
            </a:r>
            <a:r>
              <a:rPr lang="ar-EG" dirty="0" smtClean="0"/>
              <a:t>. </a:t>
            </a:r>
            <a:endParaRPr lang="en-US" dirty="0"/>
          </a:p>
          <a:p>
            <a:endParaRPr lang="ar-EG"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1906798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endParaRPr lang="ar-EG" dirty="0"/>
          </a:p>
        </p:txBody>
      </p:sp>
      <p:sp>
        <p:nvSpPr>
          <p:cNvPr id="6" name="Text Box 3"/>
          <p:cNvSpPr txBox="1">
            <a:spLocks noGrp="1" noChangeArrowheads="1"/>
          </p:cNvSpPr>
          <p:nvPr>
            <p:ph idx="1"/>
          </p:nvPr>
        </p:nvSpPr>
        <p:spPr bwMode="auto">
          <a:xfrm>
            <a:off x="567124" y="2492896"/>
            <a:ext cx="8253347" cy="4172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lgn="just" fontAlgn="base">
              <a:spcBef>
                <a:spcPct val="0"/>
              </a:spcBef>
              <a:spcAft>
                <a:spcPts val="1000"/>
              </a:spcAft>
              <a:buClrTx/>
              <a:buSzTx/>
              <a:buNone/>
            </a:pPr>
            <a:r>
              <a:rPr lang="ar-EG" sz="3600" dirty="0" smtClean="0"/>
              <a:t>3- منحدر </a:t>
            </a:r>
            <a:r>
              <a:rPr lang="ar-EG" sz="3600" dirty="0"/>
              <a:t>المفتتات </a:t>
            </a:r>
            <a:r>
              <a:rPr lang="en-US" sz="3600" dirty="0"/>
              <a:t>Debris </a:t>
            </a:r>
            <a:r>
              <a:rPr lang="en-US" sz="3600" dirty="0" smtClean="0"/>
              <a:t>Slope</a:t>
            </a:r>
            <a:r>
              <a:rPr lang="ar-EG" sz="3600" dirty="0" smtClean="0"/>
              <a:t>.</a:t>
            </a:r>
          </a:p>
          <a:p>
            <a:pPr marL="0" lvl="0" indent="0" algn="just" fontAlgn="base">
              <a:spcBef>
                <a:spcPct val="0"/>
              </a:spcBef>
              <a:spcAft>
                <a:spcPts val="1000"/>
              </a:spcAft>
              <a:buClrTx/>
              <a:buSzTx/>
              <a:buNone/>
            </a:pPr>
            <a:r>
              <a:rPr lang="ar-EG" sz="3200" dirty="0" smtClean="0"/>
              <a:t>4- الجزء </a:t>
            </a:r>
            <a:r>
              <a:rPr lang="ar-EG" sz="3200" dirty="0"/>
              <a:t>السفلي </a:t>
            </a:r>
            <a:r>
              <a:rPr lang="en-US" sz="3200" dirty="0" err="1"/>
              <a:t>Wanning</a:t>
            </a:r>
            <a:r>
              <a:rPr lang="en-US" sz="3200" dirty="0"/>
              <a:t> </a:t>
            </a:r>
            <a:r>
              <a:rPr lang="en-US" sz="3200" dirty="0" smtClean="0"/>
              <a:t>Slope</a:t>
            </a:r>
            <a:endParaRPr lang="en-US" sz="3200" dirty="0"/>
          </a:p>
        </p:txBody>
      </p:sp>
    </p:spTree>
    <p:extLst>
      <p:ext uri="{BB962C8B-B14F-4D97-AF65-F5344CB8AC3E}">
        <p14:creationId xmlns:p14="http://schemas.microsoft.com/office/powerpoint/2010/main" val="3621657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endParaRPr lang="en-US" b="1" dirty="0"/>
          </a:p>
        </p:txBody>
      </p:sp>
      <p:sp>
        <p:nvSpPr>
          <p:cNvPr id="4" name="Content Placeholder 1"/>
          <p:cNvSpPr>
            <a:spLocks noGrp="1"/>
          </p:cNvSpPr>
          <p:nvPr>
            <p:ph idx="1"/>
          </p:nvPr>
        </p:nvSpPr>
        <p:spPr>
          <a:xfrm>
            <a:off x="323529" y="2492896"/>
            <a:ext cx="8496944" cy="4104456"/>
          </a:xfrm>
        </p:spPr>
        <p:txBody>
          <a:bodyPr>
            <a:normAutofit fontScale="92500" lnSpcReduction="20000"/>
          </a:bodyPr>
          <a:lstStyle/>
          <a:p>
            <a:pPr marL="0" indent="0">
              <a:buNone/>
            </a:pPr>
            <a:r>
              <a:rPr lang="ar-EG" sz="3600" dirty="0"/>
              <a:t>وقد </a:t>
            </a:r>
            <a:r>
              <a:rPr lang="ar-EG" sz="3600" dirty="0" smtClean="0"/>
              <a:t>تبنت </a:t>
            </a:r>
            <a:r>
              <a:rPr lang="ar-EG" sz="3600" dirty="0"/>
              <a:t>لستركنج </a:t>
            </a:r>
            <a:r>
              <a:rPr lang="en-US" sz="3600" dirty="0"/>
              <a:t>(King, 1967)</a:t>
            </a:r>
            <a:r>
              <a:rPr lang="ar-EG" sz="3600" dirty="0"/>
              <a:t> آراء وود الخاصة بمكونات المنحدر مع إدخال بعض التعديلات الطفيفة عليها وأعاد صياغتها كما يلي: </a:t>
            </a:r>
            <a:endParaRPr lang="en-US" sz="3600" dirty="0"/>
          </a:p>
          <a:p>
            <a:pPr marL="0" indent="0">
              <a:buNone/>
            </a:pPr>
            <a:r>
              <a:rPr lang="ar-EG" sz="3600" dirty="0"/>
              <a:t> </a:t>
            </a:r>
            <a:endParaRPr lang="en-US" sz="3600" dirty="0"/>
          </a:p>
          <a:p>
            <a:pPr lvl="0"/>
            <a:r>
              <a:rPr lang="ar-EG" sz="3600" dirty="0"/>
              <a:t>قسم القمة </a:t>
            </a:r>
            <a:r>
              <a:rPr lang="en-US" sz="3600" dirty="0" smtClean="0"/>
              <a:t>Crest</a:t>
            </a:r>
            <a:r>
              <a:rPr lang="ar-EG" sz="3600" dirty="0" smtClean="0"/>
              <a:t>. </a:t>
            </a:r>
            <a:endParaRPr lang="en-US" sz="3600" dirty="0"/>
          </a:p>
          <a:p>
            <a:pPr lvl="0"/>
            <a:r>
              <a:rPr lang="ar-EG" sz="3600" dirty="0"/>
              <a:t>الحافة </a:t>
            </a:r>
            <a:r>
              <a:rPr lang="en-US" sz="3600" dirty="0" smtClean="0"/>
              <a:t>Scarp</a:t>
            </a:r>
            <a:endParaRPr lang="en-US" sz="3600" dirty="0"/>
          </a:p>
          <a:p>
            <a:pPr lvl="0"/>
            <a:r>
              <a:rPr lang="ar-EG" sz="3600" dirty="0"/>
              <a:t>منحدر المفتتات الساقطة من الحافة </a:t>
            </a:r>
            <a:r>
              <a:rPr lang="ar-EG" sz="3600" dirty="0" smtClean="0"/>
              <a:t>التي. </a:t>
            </a:r>
            <a:endParaRPr lang="en-US" sz="3600" dirty="0"/>
          </a:p>
          <a:p>
            <a:r>
              <a:rPr lang="ar-EG" sz="3600" dirty="0"/>
              <a:t>البيديمنت </a:t>
            </a:r>
            <a:r>
              <a:rPr lang="en-US" sz="3600" dirty="0" smtClean="0"/>
              <a:t>Pediment</a:t>
            </a:r>
            <a:endParaRPr lang="en-US" sz="3600" dirty="0"/>
          </a:p>
        </p:txBody>
      </p:sp>
    </p:spTree>
    <p:extLst>
      <p:ext uri="{BB962C8B-B14F-4D97-AF65-F5344CB8AC3E}">
        <p14:creationId xmlns:p14="http://schemas.microsoft.com/office/powerpoint/2010/main" val="353663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2675467"/>
            <a:ext cx="8136904" cy="3450696"/>
          </a:xfrm>
        </p:spPr>
        <p:txBody>
          <a:bodyPr>
            <a:normAutofit/>
          </a:bodyPr>
          <a:lstStyle/>
          <a:p>
            <a:pPr marL="0" indent="0">
              <a:buNone/>
            </a:pPr>
            <a:r>
              <a:rPr lang="en-US" sz="3600" dirty="0" err="1"/>
              <a:t>Pediplanation</a:t>
            </a:r>
            <a:r>
              <a:rPr lang="en-US" sz="3600" dirty="0"/>
              <a:t> </a:t>
            </a:r>
            <a:r>
              <a:rPr lang="ar-EG" sz="3600" dirty="0" smtClean="0"/>
              <a:t/>
            </a:r>
            <a:br>
              <a:rPr lang="ar-EG" sz="3600" dirty="0" smtClean="0"/>
            </a:br>
            <a:r>
              <a:rPr lang="en-US" sz="3600" dirty="0" err="1"/>
              <a:t>Pediplain</a:t>
            </a:r>
            <a:r>
              <a:rPr lang="en-US" sz="3600" dirty="0"/>
              <a:t> </a:t>
            </a:r>
            <a:endParaRPr lang="ar-EG" sz="3600" dirty="0" smtClean="0"/>
          </a:p>
          <a:p>
            <a:pPr marL="0" indent="0">
              <a:buNone/>
            </a:pPr>
            <a:r>
              <a:rPr lang="en-US" sz="3600" dirty="0"/>
              <a:t>Erosion </a:t>
            </a:r>
            <a:r>
              <a:rPr lang="en-US" sz="3600" dirty="0" smtClean="0"/>
              <a:t>Surfaces</a:t>
            </a:r>
            <a:endParaRPr lang="ar-EG" sz="3600" dirty="0" smtClean="0"/>
          </a:p>
          <a:p>
            <a:pPr marL="0" indent="0">
              <a:buNone/>
            </a:pPr>
            <a:endParaRPr lang="en-US" sz="3600"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379774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492896"/>
            <a:ext cx="8496944" cy="3960440"/>
          </a:xfrm>
        </p:spPr>
        <p:txBody>
          <a:bodyPr>
            <a:normAutofit/>
          </a:bodyPr>
          <a:lstStyle/>
          <a:p>
            <a:pPr marL="0" indent="0">
              <a:buNone/>
            </a:pPr>
            <a:r>
              <a:rPr lang="ar-EG" dirty="0"/>
              <a:t>وقد عارض انتوني ينج </a:t>
            </a:r>
            <a:r>
              <a:rPr lang="en-US" dirty="0"/>
              <a:t>Young, 1972</a:t>
            </a:r>
            <a:r>
              <a:rPr lang="ar-EG" dirty="0"/>
              <a:t> آراء كنج، وأوضح أن مكونات المنحدر هى كما يلي: </a:t>
            </a:r>
            <a:endParaRPr lang="en-US" dirty="0"/>
          </a:p>
          <a:p>
            <a:pPr lvl="0"/>
            <a:r>
              <a:rPr lang="ar-EG" dirty="0"/>
              <a:t>وحدة المنحدر </a:t>
            </a:r>
            <a:r>
              <a:rPr lang="en-US" dirty="0"/>
              <a:t>Slope Unite</a:t>
            </a:r>
            <a:r>
              <a:rPr lang="ar-EG" dirty="0"/>
              <a:t> </a:t>
            </a:r>
            <a:endParaRPr lang="ar-EG" dirty="0" smtClean="0"/>
          </a:p>
          <a:p>
            <a:pPr lvl="0"/>
            <a:r>
              <a:rPr lang="ar-EG" dirty="0" smtClean="0"/>
              <a:t>قسم </a:t>
            </a:r>
            <a:r>
              <a:rPr lang="ar-EG" dirty="0"/>
              <a:t>المنحدر </a:t>
            </a:r>
            <a:r>
              <a:rPr lang="en-US" dirty="0"/>
              <a:t>Slope </a:t>
            </a:r>
            <a:r>
              <a:rPr lang="en-US" dirty="0" smtClean="0"/>
              <a:t>Segment</a:t>
            </a:r>
            <a:endParaRPr lang="en-US" dirty="0"/>
          </a:p>
          <a:p>
            <a:pPr lvl="0"/>
            <a:r>
              <a:rPr lang="ar-EG" dirty="0"/>
              <a:t>قسم القمة </a:t>
            </a:r>
            <a:r>
              <a:rPr lang="en-US" dirty="0"/>
              <a:t>Crest segment</a:t>
            </a:r>
            <a:r>
              <a:rPr lang="ar-EG" dirty="0"/>
              <a:t> </a:t>
            </a:r>
            <a:endParaRPr lang="ar-EG" dirty="0" smtClean="0"/>
          </a:p>
          <a:p>
            <a:pPr lvl="0"/>
            <a:r>
              <a:rPr lang="ar-EG" dirty="0" smtClean="0"/>
              <a:t>قسم </a:t>
            </a:r>
            <a:r>
              <a:rPr lang="ar-EG" dirty="0"/>
              <a:t>الدرجة القصوى </a:t>
            </a:r>
            <a:r>
              <a:rPr lang="en-US" dirty="0"/>
              <a:t>Maximum </a:t>
            </a:r>
            <a:r>
              <a:rPr lang="en-US" dirty="0" smtClean="0"/>
              <a:t>Segment</a:t>
            </a:r>
            <a:endParaRPr lang="en-US" dirty="0"/>
          </a:p>
        </p:txBody>
      </p:sp>
      <p:sp>
        <p:nvSpPr>
          <p:cNvPr id="3" name="Title 2"/>
          <p:cNvSpPr>
            <a:spLocks noGrp="1"/>
          </p:cNvSpPr>
          <p:nvPr>
            <p:ph type="title"/>
          </p:nvPr>
        </p:nvSpPr>
        <p:spPr/>
        <p:txBody>
          <a:bodyPr>
            <a:normAutofit/>
          </a:bodyPr>
          <a:lstStyle/>
          <a:p>
            <a:endParaRPr lang="ar-EG" dirty="0"/>
          </a:p>
        </p:txBody>
      </p:sp>
    </p:spTree>
    <p:extLst>
      <p:ext uri="{BB962C8B-B14F-4D97-AF65-F5344CB8AC3E}">
        <p14:creationId xmlns:p14="http://schemas.microsoft.com/office/powerpoint/2010/main" val="611916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2492896"/>
            <a:ext cx="8784976" cy="4104456"/>
          </a:xfrm>
        </p:spPr>
        <p:txBody>
          <a:bodyPr>
            <a:normAutofit/>
          </a:bodyPr>
          <a:lstStyle/>
          <a:p>
            <a:pPr lvl="0"/>
            <a:r>
              <a:rPr lang="ar-EG" sz="2800" dirty="0"/>
              <a:t>قسم الدرجة الدنيا </a:t>
            </a:r>
            <a:r>
              <a:rPr lang="en-US" sz="2800" dirty="0"/>
              <a:t>Minimum Segment </a:t>
            </a:r>
            <a:r>
              <a:rPr lang="ar-EG" sz="2800" dirty="0"/>
              <a:t> </a:t>
            </a:r>
            <a:endParaRPr lang="ar-EG" sz="2800" dirty="0" smtClean="0"/>
          </a:p>
          <a:p>
            <a:pPr lvl="0"/>
            <a:r>
              <a:rPr lang="ar-EG" sz="2800" dirty="0" smtClean="0"/>
              <a:t>عنصر </a:t>
            </a:r>
            <a:r>
              <a:rPr lang="ar-EG" sz="2800" dirty="0"/>
              <a:t>المنحدر </a:t>
            </a:r>
            <a:r>
              <a:rPr lang="en-US" sz="2800" dirty="0"/>
              <a:t>Slope </a:t>
            </a:r>
            <a:r>
              <a:rPr lang="en-US" sz="2800" dirty="0" smtClean="0"/>
              <a:t>element</a:t>
            </a:r>
            <a:r>
              <a:rPr lang="ar-EG" sz="2800" dirty="0" smtClean="0"/>
              <a:t>.</a:t>
            </a:r>
            <a:endParaRPr lang="en-US" sz="2800" dirty="0"/>
          </a:p>
          <a:p>
            <a:pPr lvl="0"/>
            <a:r>
              <a:rPr lang="ar-EG" sz="2800" dirty="0"/>
              <a:t>العنصر المحدب </a:t>
            </a:r>
            <a:r>
              <a:rPr lang="en-US" sz="2800" dirty="0"/>
              <a:t>Convex </a:t>
            </a:r>
            <a:r>
              <a:rPr lang="en-US" sz="2800" dirty="0" smtClean="0"/>
              <a:t>element</a:t>
            </a:r>
            <a:r>
              <a:rPr lang="ar-EG" sz="2800" dirty="0" smtClean="0"/>
              <a:t>. </a:t>
            </a:r>
            <a:endParaRPr lang="en-US" sz="2800" dirty="0"/>
          </a:p>
          <a:p>
            <a:pPr lvl="0"/>
            <a:r>
              <a:rPr lang="ar-EG" sz="2800" dirty="0"/>
              <a:t>العنصر المقعر </a:t>
            </a:r>
            <a:r>
              <a:rPr lang="en-US" sz="2800" dirty="0" smtClean="0"/>
              <a:t>Concave</a:t>
            </a:r>
            <a:r>
              <a:rPr lang="ar-EG" sz="2800" dirty="0" smtClean="0"/>
              <a:t> </a:t>
            </a:r>
            <a:r>
              <a:rPr lang="en-US" sz="2800" dirty="0" smtClean="0"/>
              <a:t>element</a:t>
            </a:r>
            <a:r>
              <a:rPr lang="ar-EG" sz="2800" dirty="0" smtClean="0"/>
              <a:t>. </a:t>
            </a:r>
            <a:endParaRPr lang="en-US" sz="2800" dirty="0"/>
          </a:p>
          <a:p>
            <a:pPr lvl="0"/>
            <a:r>
              <a:rPr lang="ar-EG" sz="2800" dirty="0"/>
              <a:t>المحدبات </a:t>
            </a:r>
            <a:r>
              <a:rPr lang="en-US" sz="2800" dirty="0" smtClean="0"/>
              <a:t>Convexity</a:t>
            </a:r>
            <a:r>
              <a:rPr lang="ar-EG" sz="2800" dirty="0" smtClean="0"/>
              <a:t>. </a:t>
            </a:r>
            <a:endParaRPr lang="en-US" sz="2800" dirty="0"/>
          </a:p>
          <a:p>
            <a:pPr lvl="0"/>
            <a:r>
              <a:rPr lang="ar-EG" sz="2800" dirty="0"/>
              <a:t>المقعرات </a:t>
            </a:r>
            <a:r>
              <a:rPr lang="en-US" sz="2800" dirty="0" err="1" smtClean="0"/>
              <a:t>Concavily</a:t>
            </a:r>
            <a:r>
              <a:rPr lang="ar-EG" sz="2800" dirty="0" smtClean="0"/>
              <a:t>. </a:t>
            </a:r>
            <a:endParaRPr lang="en-US" sz="2800"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267393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75467"/>
            <a:ext cx="8568951" cy="3450696"/>
          </a:xfrm>
        </p:spPr>
        <p:txBody>
          <a:bodyPr>
            <a:normAutofit/>
          </a:bodyPr>
          <a:lstStyle/>
          <a:p>
            <a:pPr lvl="0"/>
            <a:r>
              <a:rPr lang="ar-EG" sz="2800" dirty="0"/>
              <a:t>القطاع أو الجزء </a:t>
            </a:r>
            <a:r>
              <a:rPr lang="en-US" sz="2800" dirty="0"/>
              <a:t>Sector</a:t>
            </a:r>
            <a:r>
              <a:rPr lang="ar-EG" sz="2800" dirty="0"/>
              <a:t> وهو جزء من العنصر سواء المحدب أو المقعر، وفيه يظل معدل النقوس ثابتًا باستمراره. </a:t>
            </a:r>
            <a:endParaRPr lang="en-US" sz="2800" dirty="0"/>
          </a:p>
          <a:p>
            <a:pPr lvl="0"/>
            <a:r>
              <a:rPr lang="ar-EG" sz="2800" dirty="0"/>
              <a:t>تتابع المنحدر </a:t>
            </a:r>
            <a:r>
              <a:rPr lang="en-US" sz="2800" dirty="0" smtClean="0"/>
              <a:t>Slope Sequence</a:t>
            </a:r>
            <a:r>
              <a:rPr lang="ar-EG" sz="2800" dirty="0" smtClean="0"/>
              <a:t>. </a:t>
            </a:r>
            <a:endParaRPr lang="en-US" sz="2800" dirty="0"/>
          </a:p>
          <a:p>
            <a:r>
              <a:rPr lang="ar-EG" sz="2800" dirty="0"/>
              <a:t>طور المنحدر </a:t>
            </a:r>
            <a:r>
              <a:rPr lang="en-US" sz="2800" dirty="0" smtClean="0"/>
              <a:t>Phase </a:t>
            </a:r>
            <a:r>
              <a:rPr lang="en-US" sz="2800" dirty="0"/>
              <a:t>of </a:t>
            </a:r>
            <a:r>
              <a:rPr lang="en-US" sz="2800" dirty="0" smtClean="0"/>
              <a:t>development</a:t>
            </a:r>
            <a:endParaRPr lang="ar-EG" sz="2800" b="1"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244223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2532037"/>
            <a:ext cx="8020413" cy="3849291"/>
          </a:xfrm>
        </p:spPr>
        <p:txBody>
          <a:bodyPr>
            <a:normAutofit/>
          </a:bodyPr>
          <a:lstStyle/>
          <a:p>
            <a:pPr marL="0" indent="0" algn="just">
              <a:buNone/>
            </a:pPr>
            <a:r>
              <a:rPr lang="ar-EG" dirty="0"/>
              <a:t>يتضح من دراسة وتحليل شكل وتقوس قطاعات المنحدرات </a:t>
            </a:r>
            <a:r>
              <a:rPr lang="en-US" dirty="0"/>
              <a:t>Slope Profiles</a:t>
            </a:r>
            <a:r>
              <a:rPr lang="ar-EG" dirty="0"/>
              <a:t> فى عدة مناطق مختلفة من العالم أنه يمكن تقسيم المنحدرات على أساس الشكل إلى ما يلي: </a:t>
            </a:r>
            <a:endParaRPr lang="ar-EG" dirty="0" smtClean="0"/>
          </a:p>
          <a:p>
            <a:pPr marL="0" indent="0">
              <a:buNone/>
            </a:pPr>
            <a:r>
              <a:rPr lang="ar-EG" b="1" dirty="0" smtClean="0"/>
              <a:t>1- المنحدرات </a:t>
            </a:r>
            <a:r>
              <a:rPr lang="ar-EG" b="1" dirty="0"/>
              <a:t>البسيطة: </a:t>
            </a:r>
            <a:endParaRPr lang="en-US" dirty="0"/>
          </a:p>
          <a:p>
            <a:pPr marL="0" indent="0" algn="just">
              <a:buNone/>
            </a:pPr>
            <a:r>
              <a:rPr lang="ar-EG" dirty="0" smtClean="0"/>
              <a:t>وهى </a:t>
            </a:r>
            <a:r>
              <a:rPr lang="ar-EG" dirty="0"/>
              <a:t>تلك المنحدرات التي تكون كلها مقعرة أو محدبة أو </a:t>
            </a:r>
            <a:r>
              <a:rPr lang="ar-EG" dirty="0" smtClean="0"/>
              <a:t>مستقيمة .</a:t>
            </a:r>
          </a:p>
        </p:txBody>
      </p:sp>
      <p:sp>
        <p:nvSpPr>
          <p:cNvPr id="3" name="Title 2"/>
          <p:cNvSpPr>
            <a:spLocks noGrp="1"/>
          </p:cNvSpPr>
          <p:nvPr>
            <p:ph type="title"/>
          </p:nvPr>
        </p:nvSpPr>
        <p:spPr/>
        <p:txBody>
          <a:bodyPr/>
          <a:lstStyle/>
          <a:p>
            <a:r>
              <a:rPr lang="ar-EG" dirty="0" smtClean="0"/>
              <a:t>أشكال المنحدرات</a:t>
            </a:r>
            <a:endParaRPr lang="ar-EG" dirty="0"/>
          </a:p>
        </p:txBody>
      </p:sp>
    </p:spTree>
    <p:extLst>
      <p:ext uri="{BB962C8B-B14F-4D97-AF65-F5344CB8AC3E}">
        <p14:creationId xmlns:p14="http://schemas.microsoft.com/office/powerpoint/2010/main" val="40215938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249</TotalTime>
  <Words>408</Words>
  <Application>Microsoft Office PowerPoint</Application>
  <PresentationFormat>On-screen Show (4:3)</PresentationFormat>
  <Paragraphs>54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Waveform</vt:lpstr>
      <vt:lpstr>الفصل الخامس المنحدرات وحركة المواد عليها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أشكال المنحدرات</vt:lpstr>
      <vt:lpstr>PowerPoint Presentation</vt:lpstr>
      <vt:lpstr>PowerPoint Presentation</vt:lpstr>
      <vt:lpstr>PowerPoint Presentation</vt:lpstr>
      <vt:lpstr>PowerPoint Presentation</vt:lpstr>
      <vt:lpstr>PowerPoint Presentation</vt:lpstr>
      <vt:lpstr>PowerPoint Presentation</vt:lpstr>
      <vt:lpstr>3- المنحدرات الصغيرة:  </vt:lpstr>
      <vt:lpstr>ثالثًا: حركة المواد على المنحدرات :</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الجيومورفولوجيا  تعريفها ، وأهميتها</dc:title>
  <dc:creator>islam</dc:creator>
  <cp:lastModifiedBy>Dr-saber</cp:lastModifiedBy>
  <cp:revision>140</cp:revision>
  <dcterms:created xsi:type="dcterms:W3CDTF">2017-09-14T17:44:47Z</dcterms:created>
  <dcterms:modified xsi:type="dcterms:W3CDTF">2021-01-06T13:03:11Z</dcterms:modified>
</cp:coreProperties>
</file>