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8" r:id="rId2"/>
    <p:sldId id="257" r:id="rId3"/>
    <p:sldId id="281" r:id="rId4"/>
    <p:sldId id="258" r:id="rId5"/>
    <p:sldId id="259" r:id="rId6"/>
    <p:sldId id="265" r:id="rId7"/>
    <p:sldId id="260" r:id="rId8"/>
    <p:sldId id="266" r:id="rId9"/>
    <p:sldId id="261" r:id="rId10"/>
    <p:sldId id="267" r:id="rId11"/>
    <p:sldId id="268" r:id="rId12"/>
    <p:sldId id="269" r:id="rId13"/>
    <p:sldId id="270" r:id="rId14"/>
    <p:sldId id="271" r:id="rId15"/>
    <p:sldId id="273" r:id="rId16"/>
    <p:sldId id="275" r:id="rId17"/>
    <p:sldId id="262" r:id="rId18"/>
    <p:sldId id="274" r:id="rId19"/>
    <p:sldId id="263" r:id="rId20"/>
    <p:sldId id="276" r:id="rId21"/>
    <p:sldId id="277" r:id="rId22"/>
    <p:sldId id="279" r:id="rId23"/>
    <p:sldId id="280"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0" d="100"/>
          <a:sy n="50" d="100"/>
        </p:scale>
        <p:origin x="-75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CFABF23-EF80-4831-8729-CA0A6A9EB0F1}" type="datetimeFigureOut">
              <a:rPr lang="ar-SA" smtClean="0"/>
              <a:pPr/>
              <a:t>15/03/1442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E0ED73E-0AC4-4ABD-81EF-C3C2D2F87B8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FABF23-EF80-4831-8729-CA0A6A9EB0F1}" type="datetimeFigureOut">
              <a:rPr lang="ar-SA" smtClean="0"/>
              <a:pPr/>
              <a:t>15/03/1442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0ED73E-0AC4-4ABD-81EF-C3C2D2F87B8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ar.wikipedia.org/w/index.php?title=%D8%A2%D9%83%D9%84%D8%A9_%D8%A7%D9%84%D9%84%D8%AD%D9%88%D9%85&amp;action=edit&amp;redlink=1" TargetMode="External"/><Relationship Id="rId3" Type="http://schemas.openxmlformats.org/officeDocument/2006/relationships/image" Target="../media/image5.png"/><Relationship Id="rId7" Type="http://schemas.openxmlformats.org/officeDocument/2006/relationships/hyperlink" Target="https://ar.wikipedia.org/wiki/%D8%A2%D9%83%D9%84%D8%A9_%D8%A7%D9%84%D8%A3%D8%B9%D8%B4%D8%A7%D8%A8"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ar.wikipedia.org/w/index.php?title=%D8%A7%D9%84%D9%86%D8%A8%D8%A7%D8%AA%D8%A7%D8%AA_%D8%A7%D9%84%D8%AE%D8%B6%D8%B1&amp;action=edit&amp;redlink=1" TargetMode="External"/><Relationship Id="rId5" Type="http://schemas.openxmlformats.org/officeDocument/2006/relationships/hyperlink" Target="https://ar.wikipedia.org/wiki/%D8%A7%D9%84%D9%83%D8%A7%D8%A6%D9%86%D8%A7%D8%AA_%D8%A7%D9%84%D8%AD%D9%8A%D8%A9" TargetMode="External"/><Relationship Id="rId4" Type="http://schemas.openxmlformats.org/officeDocument/2006/relationships/hyperlink" Target="https://ar.wikipedia.org/w/index.php?title=%D8%A7%D9%84%D9%87%D8%B1%D9%85_%D8%A7%D9%84%D8%A8%D9%8A%D8%A6%D9%8A&amp;action=edit&amp;redlink=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2133600"/>
          </a:xfrm>
        </p:spPr>
        <p:txBody>
          <a:bodyPr>
            <a:noAutofit/>
          </a:bodyPr>
          <a:lstStyle/>
          <a:p>
            <a:pPr rtl="1"/>
            <a:r>
              <a:rPr lang="ar-EG" sz="2800" b="1" dirty="0" smtClean="0">
                <a:solidFill>
                  <a:srgbClr val="FF0000"/>
                </a:solidFill>
              </a:rPr>
              <a:t/>
            </a:r>
            <a:br>
              <a:rPr lang="ar-EG" sz="2800" b="1" dirty="0" smtClean="0">
                <a:solidFill>
                  <a:srgbClr val="FF0000"/>
                </a:solidFill>
              </a:rPr>
            </a:br>
            <a:r>
              <a:rPr lang="ar-EG" sz="2800" b="1" dirty="0" smtClean="0">
                <a:solidFill>
                  <a:srgbClr val="FF0000"/>
                </a:solidFill>
              </a:rPr>
              <a:t/>
            </a:r>
            <a:br>
              <a:rPr lang="ar-EG" sz="2800" b="1" dirty="0" smtClean="0">
                <a:solidFill>
                  <a:srgbClr val="FF0000"/>
                </a:solidFill>
              </a:rPr>
            </a:br>
            <a:r>
              <a:rPr lang="ar-EG" sz="2800" b="1" dirty="0" smtClean="0">
                <a:solidFill>
                  <a:srgbClr val="FF0000"/>
                </a:solidFill>
              </a:rPr>
              <a:t/>
            </a:r>
            <a:br>
              <a:rPr lang="ar-EG" sz="2800" b="1" dirty="0" smtClean="0">
                <a:solidFill>
                  <a:srgbClr val="FF0000"/>
                </a:solidFill>
              </a:rPr>
            </a:br>
            <a:r>
              <a:rPr lang="ar-EG" sz="2800" b="1" dirty="0" smtClean="0">
                <a:solidFill>
                  <a:srgbClr val="0070C0"/>
                </a:solidFill>
              </a:rPr>
              <a:t> </a:t>
            </a:r>
            <a:r>
              <a:rPr lang="ar-EG" sz="4000" b="1" dirty="0" smtClean="0">
                <a:solidFill>
                  <a:srgbClr val="0070C0"/>
                </a:solidFill>
              </a:rPr>
              <a:t>دك</a:t>
            </a:r>
            <a:r>
              <a:rPr lang="ar-EG" sz="4000" b="1" dirty="0" smtClean="0">
                <a:solidFill>
                  <a:srgbClr val="FF0000"/>
                </a:solidFill>
              </a:rPr>
              <a:t>تور / محمد صبري رئيس قسم الجغرافية الأسبق</a:t>
            </a:r>
            <a:r>
              <a:rPr lang="ar-EG" sz="4000" b="1" dirty="0" smtClean="0">
                <a:solidFill>
                  <a:srgbClr val="0070C0"/>
                </a:solidFill>
              </a:rPr>
              <a:t/>
            </a:r>
            <a:br>
              <a:rPr lang="ar-EG" sz="4000" b="1" dirty="0" smtClean="0">
                <a:solidFill>
                  <a:srgbClr val="0070C0"/>
                </a:solidFill>
              </a:rPr>
            </a:br>
            <a:r>
              <a:rPr lang="ar-EG" sz="4000" b="1" dirty="0" smtClean="0">
                <a:solidFill>
                  <a:srgbClr val="0070C0"/>
                </a:solidFill>
              </a:rPr>
              <a:t>يرسل تحية لطلاب الفرقة الأولى ويتمنى لهم محاضرة مفيدة</a:t>
            </a:r>
            <a:endParaRPr lang="en-US" sz="4000" b="1" dirty="0">
              <a:solidFill>
                <a:srgbClr val="0070C0"/>
              </a:solidFill>
            </a:endParaRPr>
          </a:p>
        </p:txBody>
      </p:sp>
      <p:pic>
        <p:nvPicPr>
          <p:cNvPr id="3" name="Picture 2" descr="شعلر بنها.jpg"/>
          <p:cNvPicPr>
            <a:picLocks noChangeAspect="1"/>
          </p:cNvPicPr>
          <p:nvPr/>
        </p:nvPicPr>
        <p:blipFill>
          <a:blip r:embed="rId4" cstate="print"/>
          <a:stretch>
            <a:fillRect/>
          </a:stretch>
        </p:blipFill>
        <p:spPr>
          <a:xfrm>
            <a:off x="6248400" y="3124200"/>
            <a:ext cx="2901308" cy="1981200"/>
          </a:xfrm>
          <a:prstGeom prst="rect">
            <a:avLst/>
          </a:prstGeom>
        </p:spPr>
      </p:pic>
      <p:pic>
        <p:nvPicPr>
          <p:cNvPr id="5" name="Picture 4" descr="اداب بنها.bmp"/>
          <p:cNvPicPr>
            <a:picLocks noChangeAspect="1"/>
          </p:cNvPicPr>
          <p:nvPr/>
        </p:nvPicPr>
        <p:blipFill>
          <a:blip r:embed="rId5"/>
          <a:stretch>
            <a:fillRect/>
          </a:stretch>
        </p:blipFill>
        <p:spPr>
          <a:xfrm>
            <a:off x="4272057" y="2895600"/>
            <a:ext cx="2281143" cy="1981200"/>
          </a:xfrm>
          <a:prstGeom prst="rect">
            <a:avLst/>
          </a:prstGeom>
        </p:spPr>
      </p:pic>
      <p:pic>
        <p:nvPicPr>
          <p:cNvPr id="6" name="Picture 5" descr="شعار الجغرافية.bmp"/>
          <p:cNvPicPr>
            <a:picLocks noChangeAspect="1"/>
          </p:cNvPicPr>
          <p:nvPr/>
        </p:nvPicPr>
        <p:blipFill>
          <a:blip r:embed="rId6"/>
          <a:stretch>
            <a:fillRect/>
          </a:stretch>
        </p:blipFill>
        <p:spPr>
          <a:xfrm>
            <a:off x="2579599" y="2819400"/>
            <a:ext cx="1459001" cy="2438400"/>
          </a:xfrm>
          <a:prstGeom prst="rect">
            <a:avLst/>
          </a:prstGeom>
        </p:spPr>
      </p:pic>
      <p:pic>
        <p:nvPicPr>
          <p:cNvPr id="7" name="Picture 4" descr="123"/>
          <p:cNvPicPr>
            <a:picLocks noChangeAspect="1" noChangeArrowheads="1"/>
          </p:cNvPicPr>
          <p:nvPr/>
        </p:nvPicPr>
        <p:blipFill>
          <a:blip r:embed="rId7"/>
          <a:srcRect/>
          <a:stretch>
            <a:fillRect/>
          </a:stretch>
        </p:blipFill>
        <p:spPr bwMode="auto">
          <a:xfrm>
            <a:off x="0" y="0"/>
            <a:ext cx="533400" cy="6324600"/>
          </a:xfrm>
          <a:prstGeom prst="rect">
            <a:avLst/>
          </a:prstGeom>
          <a:noFill/>
          <a:ln w="9525">
            <a:noFill/>
            <a:miter lim="800000"/>
            <a:headEnd/>
            <a:tailEnd/>
          </a:ln>
        </p:spPr>
      </p:pic>
      <p:pic>
        <p:nvPicPr>
          <p:cNvPr id="8" name="Picture 5" descr="123"/>
          <p:cNvPicPr>
            <a:picLocks noChangeAspect="1" noChangeArrowheads="1"/>
          </p:cNvPicPr>
          <p:nvPr/>
        </p:nvPicPr>
        <p:blipFill>
          <a:blip r:embed="rId8"/>
          <a:srcRect/>
          <a:stretch>
            <a:fillRect/>
          </a:stretch>
        </p:blipFill>
        <p:spPr bwMode="auto">
          <a:xfrm>
            <a:off x="0" y="6248400"/>
            <a:ext cx="9144000" cy="609600"/>
          </a:xfrm>
          <a:prstGeom prst="rect">
            <a:avLst/>
          </a:prstGeom>
          <a:noFill/>
          <a:ln w="9525">
            <a:noFill/>
            <a:miter lim="800000"/>
            <a:headEnd/>
            <a:tailEnd/>
          </a:ln>
        </p:spPr>
      </p:pic>
      <p:pic>
        <p:nvPicPr>
          <p:cNvPr id="11" name="~PP3651.WAV">
            <a:hlinkClick r:id="" action="ppaction://media"/>
          </p:cNvPr>
          <p:cNvPicPr>
            <a:picLocks noRot="1" noChangeAspect="1"/>
          </p:cNvPicPr>
          <p:nvPr>
            <a:wavAudioFile r:embed="rId2" name="~PP3651.WAV"/>
          </p:nvPr>
        </p:nvPicPr>
        <p:blipFill>
          <a:blip r:embed="rId9"/>
          <a:stretch>
            <a:fillRect/>
          </a:stretch>
        </p:blipFill>
        <p:spPr>
          <a:xfrm>
            <a:off x="8674100" y="6388100"/>
            <a:ext cx="219075" cy="219075"/>
          </a:xfrm>
          <a:prstGeom prst="rect">
            <a:avLst/>
          </a:prstGeom>
        </p:spPr>
      </p:pic>
      <p:pic>
        <p:nvPicPr>
          <p:cNvPr id="10" name="صورة 9" descr="b4358f68d1216a49125ab4097e06a27f.0.jpg"/>
          <p:cNvPicPr>
            <a:picLocks noChangeAspect="1"/>
          </p:cNvPicPr>
          <p:nvPr/>
        </p:nvPicPr>
        <p:blipFill>
          <a:blip r:embed="rId10"/>
          <a:stretch>
            <a:fillRect/>
          </a:stretch>
        </p:blipFill>
        <p:spPr>
          <a:xfrm>
            <a:off x="571472" y="2714620"/>
            <a:ext cx="1857388" cy="2172320"/>
          </a:xfrm>
          <a:prstGeom prst="rect">
            <a:avLst/>
          </a:prstGeom>
        </p:spPr>
      </p:pic>
    </p:spTree>
    <p:custDataLst>
      <p:tags r:id="rId1"/>
    </p:custDataLst>
  </p:cSld>
  <p:clrMapOvr>
    <a:masterClrMapping/>
  </p:clrMapOvr>
  <p:transition advTm="1052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3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2"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09600" y="415499"/>
            <a:ext cx="853440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marR="0" lvl="0" indent="-57150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44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هي طريقة </a:t>
            </a:r>
            <a:r>
              <a:rPr kumimoji="0" lang="ar-SA" sz="4400" b="1" i="0" u="none" strike="noStrike" cap="none" normalizeH="0" baseline="0" dirty="0" smtClean="0">
                <a:ln>
                  <a:noFill/>
                </a:ln>
                <a:solidFill>
                  <a:srgbClr val="FF0000"/>
                </a:solidFill>
                <a:effectLst/>
                <a:latin typeface="Arial" pitchFamily="34" charset="0"/>
                <a:ea typeface="Calibri" pitchFamily="34" charset="0"/>
                <a:cs typeface="PT Bold Heading" pitchFamily="2" charset="-78"/>
              </a:rPr>
              <a:t>انتقال الطاقة </a:t>
            </a:r>
            <a:r>
              <a:rPr kumimoji="0" lang="ar-SA" sz="44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في النظام البيئي بجميع مكوّناته من منتجات ومستهلكات ومحللات</a:t>
            </a:r>
          </a:p>
          <a:p>
            <a:pPr marL="571500" marR="0" lvl="0" indent="-571500" algn="r" defTabSz="914400" rtl="1" eaLnBrk="1" fontAlgn="base" latinLnBrk="0" hangingPunct="1">
              <a:lnSpc>
                <a:spcPct val="100000"/>
              </a:lnSpc>
              <a:spcBef>
                <a:spcPct val="0"/>
              </a:spcBef>
              <a:spcAft>
                <a:spcPct val="0"/>
              </a:spcAft>
              <a:buClrTx/>
              <a:buSzTx/>
              <a:buFont typeface="Arial" pitchFamily="34" charset="0"/>
              <a:buChar char="•"/>
              <a:tabLst/>
            </a:pPr>
            <a:r>
              <a:rPr lang="ar-SA" sz="4000" b="1" dirty="0">
                <a:solidFill>
                  <a:srgbClr val="333333"/>
                </a:solidFill>
                <a:latin typeface="Arial" pitchFamily="34" charset="0"/>
                <a:ea typeface="Calibri" pitchFamily="34" charset="0"/>
                <a:cs typeface="PT Bold Heading" pitchFamily="2" charset="-78"/>
              </a:rPr>
              <a:t> </a:t>
            </a: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ترتبط بشكل </a:t>
            </a:r>
            <a:r>
              <a:rPr kumimoji="0" lang="ar-SA" sz="4000" b="1" i="0" u="none" strike="noStrike" cap="none" normalizeH="0" baseline="0" dirty="0" smtClean="0">
                <a:ln>
                  <a:noFill/>
                </a:ln>
                <a:solidFill>
                  <a:srgbClr val="FF0000"/>
                </a:solidFill>
                <a:effectLst/>
                <a:latin typeface="Arial" pitchFamily="34" charset="0"/>
                <a:ea typeface="Calibri" pitchFamily="34" charset="0"/>
                <a:cs typeface="PT Bold Heading" pitchFamily="2" charset="-78"/>
              </a:rPr>
              <a:t>ديناميكي</a:t>
            </a: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a:t>
            </a:r>
            <a:r>
              <a:rPr kumimoji="0" lang="ar-SA" sz="4000" b="1" i="0" u="none" strike="noStrike" cap="none" normalizeH="0" baseline="0" dirty="0" smtClean="0">
                <a:ln>
                  <a:noFill/>
                </a:ln>
                <a:solidFill>
                  <a:srgbClr val="FF0000"/>
                </a:solidFill>
                <a:effectLst/>
                <a:latin typeface="Arial" pitchFamily="34" charset="0"/>
                <a:ea typeface="Calibri" pitchFamily="34" charset="0"/>
                <a:cs typeface="PT Bold Heading" pitchFamily="2" charset="-78"/>
              </a:rPr>
              <a:t>منظم</a:t>
            </a: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بحيث يتم انتقال الطاقة من مستوى طاقه إلى آخر بشكلٍ متعاقب، فتأتي النباتات في أعلى مستوى من مستويات الطاقة، والمحللات في أدنى مستوى.</a:t>
            </a:r>
            <a:endParaRPr kumimoji="0" lang="ar-SA" sz="4400" b="0" i="0" u="none" strike="noStrike" cap="none" normalizeH="0" baseline="0" dirty="0" smtClean="0">
              <a:ln>
                <a:noFill/>
              </a:ln>
              <a:solidFill>
                <a:schemeClr val="tx1"/>
              </a:solidFill>
              <a:effectLst/>
              <a:latin typeface="Arial" pitchFamily="34" charset="0"/>
              <a:cs typeface="PT Bold Heading" pitchFamily="2" charset="-78"/>
            </a:endParaRPr>
          </a:p>
        </p:txBody>
      </p:sp>
      <p:pic>
        <p:nvPicPr>
          <p:cNvPr id="3" name="Picture 5" descr="123"/>
          <p:cNvPicPr>
            <a:picLocks noChangeAspect="1" noChangeArrowheads="1"/>
          </p:cNvPicPr>
          <p:nvPr/>
        </p:nvPicPr>
        <p:blipFill>
          <a:blip r:embed="rId2"/>
          <a:srcRect/>
          <a:stretch>
            <a:fillRect/>
          </a:stretch>
        </p:blipFill>
        <p:spPr bwMode="auto">
          <a:xfrm>
            <a:off x="0" y="0"/>
            <a:ext cx="533400" cy="6324600"/>
          </a:xfrm>
          <a:prstGeom prst="rect">
            <a:avLst/>
          </a:prstGeom>
          <a:noFill/>
          <a:ln w="9525">
            <a:noFill/>
            <a:miter lim="800000"/>
            <a:headEnd/>
            <a:tailEnd/>
          </a:ln>
        </p:spPr>
      </p:pic>
      <p:pic>
        <p:nvPicPr>
          <p:cNvPr id="4" name="Picture 4"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Tree>
    <p:extLst>
      <p:ext uri="{BB962C8B-B14F-4D97-AF65-F5344CB8AC3E}">
        <p14:creationId xmlns:p14="http://schemas.microsoft.com/office/powerpoint/2010/main" val="23935186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23"/>
          <p:cNvPicPr>
            <a:picLocks noChangeAspect="1" noChangeArrowheads="1"/>
          </p:cNvPicPr>
          <p:nvPr/>
        </p:nvPicPr>
        <p:blipFill>
          <a:blip r:embed="rId2"/>
          <a:srcRect/>
          <a:stretch>
            <a:fillRect/>
          </a:stretch>
        </p:blipFill>
        <p:spPr bwMode="auto">
          <a:xfrm>
            <a:off x="0" y="6248400"/>
            <a:ext cx="9144000" cy="609600"/>
          </a:xfrm>
          <a:prstGeom prst="rect">
            <a:avLst/>
          </a:prstGeom>
          <a:noFill/>
          <a:ln w="9525">
            <a:noFill/>
            <a:miter lim="800000"/>
            <a:headEnd/>
            <a:tailEnd/>
          </a:ln>
        </p:spPr>
      </p:pic>
      <p:pic>
        <p:nvPicPr>
          <p:cNvPr id="3" name="Picture 5"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sp>
        <p:nvSpPr>
          <p:cNvPr id="84994" name="Rectangle 2"/>
          <p:cNvSpPr>
            <a:spLocks noChangeArrowheads="1"/>
          </p:cNvSpPr>
          <p:nvPr/>
        </p:nvSpPr>
        <p:spPr bwMode="auto">
          <a:xfrm>
            <a:off x="685800" y="304800"/>
            <a:ext cx="8229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Courier New" pitchFamily="49" charset="0"/>
              <a:buChar char="o"/>
              <a:tabLst/>
            </a:pPr>
            <a:r>
              <a:rPr kumimoji="0" lang="ar-SA" sz="36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وتحتوي السلسلة الغذائية على </a:t>
            </a:r>
            <a:r>
              <a:rPr kumimoji="0" lang="ar-SA" sz="3600" b="1" i="0" u="sng" strike="noStrike" cap="none" normalizeH="0" baseline="0" dirty="0" smtClean="0">
                <a:ln>
                  <a:noFill/>
                </a:ln>
                <a:solidFill>
                  <a:srgbClr val="FF0000"/>
                </a:solidFill>
                <a:effectLst/>
                <a:latin typeface="Arial" pitchFamily="34" charset="0"/>
                <a:ea typeface="Calibri" pitchFamily="34" charset="0"/>
                <a:cs typeface="PT Bold Heading" pitchFamily="2" charset="-78"/>
              </a:rPr>
              <a:t>ثلاث عمليات</a:t>
            </a:r>
            <a:r>
              <a:rPr kumimoji="0" lang="ar-SA" sz="36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مرتبطة ومكملة لبعضها البعض وهي: </a:t>
            </a:r>
            <a:endParaRPr kumimoji="0" lang="en-US" sz="14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 typeface="Courier New" pitchFamily="49" charset="0"/>
              <a:buChar char="o"/>
              <a:tabLst/>
            </a:pPr>
            <a:r>
              <a:rPr kumimoji="0" lang="ar-SA" sz="3600" b="1" i="0" u="sng" strike="noStrike" cap="none" normalizeH="0" baseline="0" dirty="0" smtClean="0">
                <a:ln>
                  <a:noFill/>
                </a:ln>
                <a:solidFill>
                  <a:srgbClr val="FF0000"/>
                </a:solidFill>
                <a:effectLst/>
                <a:latin typeface="Arial" pitchFamily="34" charset="0"/>
                <a:ea typeface="Calibri" pitchFamily="34" charset="0"/>
                <a:cs typeface="PT Bold Heading" pitchFamily="2" charset="-78"/>
              </a:rPr>
              <a:t>الإنتاج</a:t>
            </a:r>
            <a:r>
              <a:rPr kumimoji="0" lang="ar-SA" sz="3600" b="1" i="0" u="none" strike="noStrike" cap="none" normalizeH="0" baseline="0" dirty="0" smtClean="0">
                <a:ln>
                  <a:noFill/>
                </a:ln>
                <a:solidFill>
                  <a:srgbClr val="333333"/>
                </a:solidFill>
                <a:effectLst/>
                <a:latin typeface="Calibri"/>
                <a:ea typeface="Calibri" pitchFamily="34" charset="0"/>
                <a:cs typeface="PT Bold Heading" pitchFamily="2" charset="-78"/>
              </a:rPr>
              <a:t> : وهو وظيفة المنتجات، وهي الكائنات التي تعتمد في غذائها على نفسها لذا تعتبر ذاتية التغذية، مثل </a:t>
            </a:r>
            <a:r>
              <a:rPr kumimoji="0" lang="ar-SA" sz="3600" b="1" i="0" u="none" strike="noStrike" cap="none" normalizeH="0" baseline="0" dirty="0" smtClean="0">
                <a:ln>
                  <a:noFill/>
                </a:ln>
                <a:solidFill>
                  <a:schemeClr val="accent6">
                    <a:lumMod val="50000"/>
                  </a:schemeClr>
                </a:solidFill>
                <a:effectLst/>
                <a:latin typeface="Calibri"/>
                <a:ea typeface="Calibri" pitchFamily="34" charset="0"/>
                <a:cs typeface="PT Bold Heading" pitchFamily="2" charset="-78"/>
              </a:rPr>
              <a:t>النباتات</a:t>
            </a:r>
            <a:r>
              <a:rPr kumimoji="0" lang="ar-SA" sz="3600" b="1" i="0" u="none" strike="noStrike" cap="none" normalizeH="0" baseline="0" dirty="0" smtClean="0">
                <a:ln>
                  <a:noFill/>
                </a:ln>
                <a:solidFill>
                  <a:srgbClr val="333333"/>
                </a:solidFill>
                <a:effectLst/>
                <a:latin typeface="Calibri"/>
                <a:ea typeface="Calibri" pitchFamily="34" charset="0"/>
                <a:cs typeface="PT Bold Heading" pitchFamily="2" charset="-78"/>
              </a:rPr>
              <a:t>.  و تقوم بصنع غذائها بنفسها، عن طريق عملية التمثيل الغذائي أو ما يُعرف بالبناء الضوئي، وينتج عن عملية البناء الضوئي أكسجين، وهي، مصدر الغذاء لجميع الكائنات الحية، ولا تنتج الغذاء لنفسها فقط . </a:t>
            </a:r>
            <a:endParaRPr kumimoji="0" lang="ar-SA" sz="40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3809585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fade">
                                      <p:cBhvr>
                                        <p:cTn id="7" dur="2000"/>
                                        <p:tgtEl>
                                          <p:spTgt spid="84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994">
                                            <p:txEl>
                                              <p:pRg st="1" end="1"/>
                                            </p:txEl>
                                          </p:spTgt>
                                        </p:tgtEl>
                                        <p:attrNameLst>
                                          <p:attrName>style.visibility</p:attrName>
                                        </p:attrNameLst>
                                      </p:cBhvr>
                                      <p:to>
                                        <p:strVal val="visible"/>
                                      </p:to>
                                    </p:set>
                                    <p:animEffect transition="in" filter="fade">
                                      <p:cBhvr>
                                        <p:cTn id="12" dur="2000"/>
                                        <p:tgtEl>
                                          <p:spTgt spid="849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23"/>
          <p:cNvPicPr>
            <a:picLocks noChangeAspect="1" noChangeArrowheads="1"/>
          </p:cNvPicPr>
          <p:nvPr/>
        </p:nvPicPr>
        <p:blipFill>
          <a:blip r:embed="rId2"/>
          <a:srcRect/>
          <a:stretch>
            <a:fillRect/>
          </a:stretch>
        </p:blipFill>
        <p:spPr bwMode="auto">
          <a:xfrm>
            <a:off x="0" y="0"/>
            <a:ext cx="533400" cy="6324600"/>
          </a:xfrm>
          <a:prstGeom prst="rect">
            <a:avLst/>
          </a:prstGeom>
          <a:noFill/>
          <a:ln w="9525">
            <a:noFill/>
            <a:miter lim="800000"/>
            <a:headEnd/>
            <a:tailEnd/>
          </a:ln>
        </p:spPr>
      </p:pic>
      <p:pic>
        <p:nvPicPr>
          <p:cNvPr id="3" name="Picture 4"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
        <p:nvSpPr>
          <p:cNvPr id="3073" name="Rectangle 1"/>
          <p:cNvSpPr>
            <a:spLocks noChangeArrowheads="1"/>
          </p:cNvSpPr>
          <p:nvPr/>
        </p:nvSpPr>
        <p:spPr bwMode="auto">
          <a:xfrm>
            <a:off x="685800" y="180201"/>
            <a:ext cx="7467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q"/>
              <a:tabLst/>
            </a:pPr>
            <a:r>
              <a:rPr kumimoji="0" lang="ar-SA" sz="3600" b="1" i="0" u="sng" strike="noStrike" cap="none" normalizeH="0" baseline="0" dirty="0" smtClean="0">
                <a:ln>
                  <a:noFill/>
                </a:ln>
                <a:solidFill>
                  <a:srgbClr val="FF0000"/>
                </a:solidFill>
                <a:effectLst/>
                <a:latin typeface="Arial" pitchFamily="34" charset="0"/>
                <a:ea typeface="Calibri" pitchFamily="34" charset="0"/>
                <a:cs typeface="PT Bold Heading" pitchFamily="2" charset="-78"/>
              </a:rPr>
              <a:t>الاستهلاك</a:t>
            </a:r>
            <a:r>
              <a:rPr kumimoji="0" lang="ar-SA" sz="36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الاستهلاك يتمّ في أكثر من مستوى من مستويات الطاقة، ويضم </a:t>
            </a:r>
            <a:r>
              <a:rPr kumimoji="0" lang="ar-SA" sz="3600" b="1" i="0" u="none" strike="noStrike" cap="none" normalizeH="0" baseline="0" dirty="0" smtClean="0">
                <a:ln>
                  <a:noFill/>
                </a:ln>
                <a:solidFill>
                  <a:schemeClr val="accent6">
                    <a:lumMod val="75000"/>
                  </a:schemeClr>
                </a:solidFill>
                <a:effectLst/>
                <a:latin typeface="Arial" pitchFamily="34" charset="0"/>
                <a:ea typeface="Calibri" pitchFamily="34" charset="0"/>
                <a:cs typeface="PT Bold Heading" pitchFamily="2" charset="-78"/>
              </a:rPr>
              <a:t>الكائنات التي تعتمد في غذائها على المنتجات</a:t>
            </a:r>
            <a:r>
              <a:rPr kumimoji="0" lang="ar-SA" sz="36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وأنواع أخرى من المستهلكات الأقلّ منها في المستوى الغذائي، مثل الإنسان .</a:t>
            </a:r>
            <a:endParaRPr kumimoji="0" lang="en-US" sz="14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q"/>
              <a:tabLst/>
            </a:pPr>
            <a:r>
              <a:rPr kumimoji="0" lang="ar-SA" sz="36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ويتدرّج من المستهلكات آكلة النباتات      ( </a:t>
            </a:r>
            <a:r>
              <a:rPr kumimoji="0" lang="ar-SA" sz="3600" b="1" i="0" u="none" strike="noStrike" cap="none" normalizeH="0" baseline="0" dirty="0" smtClean="0">
                <a:ln>
                  <a:noFill/>
                </a:ln>
                <a:solidFill>
                  <a:srgbClr val="FF0000"/>
                </a:solidFill>
                <a:effectLst/>
                <a:latin typeface="Arial" pitchFamily="34" charset="0"/>
                <a:ea typeface="Calibri" pitchFamily="34" charset="0"/>
                <a:cs typeface="PT Bold Heading" pitchFamily="2" charset="-78"/>
              </a:rPr>
              <a:t>العشابة</a:t>
            </a:r>
            <a:r>
              <a:rPr kumimoji="0" lang="ar-SA" sz="36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إلى المستهلكات آكلة اللحوم        ( </a:t>
            </a:r>
            <a:r>
              <a:rPr kumimoji="0" lang="ar-SA" sz="3600" b="1" i="0" u="none" strike="noStrike" cap="none" normalizeH="0" baseline="0" dirty="0" err="1" smtClean="0">
                <a:ln>
                  <a:noFill/>
                </a:ln>
                <a:solidFill>
                  <a:srgbClr val="FF0000"/>
                </a:solidFill>
                <a:effectLst/>
                <a:latin typeface="Arial" pitchFamily="34" charset="0"/>
                <a:ea typeface="Calibri" pitchFamily="34" charset="0"/>
                <a:cs typeface="PT Bold Heading" pitchFamily="2" charset="-78"/>
              </a:rPr>
              <a:t>اللحامة</a:t>
            </a:r>
            <a:r>
              <a:rPr kumimoji="0" lang="ar-SA" sz="36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وهناك بعض المستهلكات </a:t>
            </a:r>
            <a:r>
              <a:rPr kumimoji="0" lang="ar-SA" sz="3600" b="1" i="0" u="none" strike="noStrike" cap="none" normalizeH="0" baseline="0" dirty="0" smtClean="0">
                <a:ln>
                  <a:noFill/>
                </a:ln>
                <a:solidFill>
                  <a:srgbClr val="FF0000"/>
                </a:solidFill>
                <a:effectLst/>
                <a:latin typeface="Arial" pitchFamily="34" charset="0"/>
                <a:ea typeface="Calibri" pitchFamily="34" charset="0"/>
                <a:cs typeface="PT Bold Heading" pitchFamily="2" charset="-78"/>
              </a:rPr>
              <a:t>كالإنسان</a:t>
            </a:r>
            <a:r>
              <a:rPr kumimoji="0" lang="ar-SA" sz="36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مثلاً، تستهلك النباتات واللحوم معاً .</a:t>
            </a:r>
            <a:endParaRPr kumimoji="0" lang="ar-SA" sz="40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2874954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Effect transition="in" filter="fade">
                                      <p:cBhvr>
                                        <p:cTn id="7" dur="2000"/>
                                        <p:tgtEl>
                                          <p:spTgt spid="30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
                                            <p:txEl>
                                              <p:pRg st="1" end="1"/>
                                            </p:txEl>
                                          </p:spTgt>
                                        </p:tgtEl>
                                        <p:attrNameLst>
                                          <p:attrName>style.visibility</p:attrName>
                                        </p:attrNameLst>
                                      </p:cBhvr>
                                      <p:to>
                                        <p:strVal val="visible"/>
                                      </p:to>
                                    </p:set>
                                    <p:animEffect transition="in" filter="fade">
                                      <p:cBhvr>
                                        <p:cTn id="12" dur="2000"/>
                                        <p:tgtEl>
                                          <p:spTgt spid="30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23"/>
          <p:cNvPicPr>
            <a:picLocks noChangeAspect="1" noChangeArrowheads="1"/>
          </p:cNvPicPr>
          <p:nvPr/>
        </p:nvPicPr>
        <p:blipFill>
          <a:blip r:embed="rId2"/>
          <a:srcRect/>
          <a:stretch>
            <a:fillRect/>
          </a:stretch>
        </p:blipFill>
        <p:spPr bwMode="auto">
          <a:xfrm>
            <a:off x="0" y="0"/>
            <a:ext cx="533400" cy="6324600"/>
          </a:xfrm>
          <a:prstGeom prst="rect">
            <a:avLst/>
          </a:prstGeom>
          <a:noFill/>
          <a:ln w="9525">
            <a:noFill/>
            <a:miter lim="800000"/>
            <a:headEnd/>
            <a:tailEnd/>
          </a:ln>
        </p:spPr>
      </p:pic>
      <p:pic>
        <p:nvPicPr>
          <p:cNvPr id="3" name="Picture 6"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
        <p:nvSpPr>
          <p:cNvPr id="86017" name="Rectangle 1"/>
          <p:cNvSpPr>
            <a:spLocks noChangeArrowheads="1"/>
          </p:cNvSpPr>
          <p:nvPr/>
        </p:nvSpPr>
        <p:spPr bwMode="auto">
          <a:xfrm>
            <a:off x="609600" y="381000"/>
            <a:ext cx="8229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
              <a:tabLst/>
            </a:pPr>
            <a:r>
              <a:rPr kumimoji="0" lang="en-US"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a:t>
            </a:r>
            <a:r>
              <a:rPr kumimoji="0" lang="ar-SA" sz="4000" b="1" i="0" u="sng" strike="noStrike" cap="none" normalizeH="0" baseline="0" dirty="0" smtClean="0">
                <a:ln>
                  <a:noFill/>
                </a:ln>
                <a:solidFill>
                  <a:srgbClr val="FF0000"/>
                </a:solidFill>
                <a:effectLst/>
                <a:latin typeface="Arial" pitchFamily="34" charset="0"/>
                <a:ea typeface="Calibri" pitchFamily="34" charset="0"/>
                <a:cs typeface="PT Bold Heading" pitchFamily="2" charset="-78"/>
              </a:rPr>
              <a:t>التحلل</a:t>
            </a:r>
            <a:r>
              <a:rPr kumimoji="0" lang="ar-SA" sz="4000" b="1" i="0" u="none" strike="noStrike" cap="none" normalizeH="0" baseline="0" dirty="0" smtClean="0">
                <a:ln>
                  <a:noFill/>
                </a:ln>
                <a:solidFill>
                  <a:srgbClr val="333333"/>
                </a:solidFill>
                <a:effectLst/>
                <a:latin typeface="Calibri"/>
                <a:ea typeface="Calibri" pitchFamily="34" charset="0"/>
                <a:cs typeface="PT Bold Heading" pitchFamily="2" charset="-78"/>
              </a:rPr>
              <a:t> : وتقوم به </a:t>
            </a:r>
            <a:r>
              <a:rPr kumimoji="0" lang="ar-SA" sz="4000" b="1" i="0" u="sng" strike="noStrike" cap="none" normalizeH="0" baseline="0" dirty="0" smtClean="0">
                <a:ln>
                  <a:noFill/>
                </a:ln>
                <a:solidFill>
                  <a:schemeClr val="accent6">
                    <a:lumMod val="75000"/>
                  </a:schemeClr>
                </a:solidFill>
                <a:effectLst/>
                <a:latin typeface="Calibri"/>
                <a:ea typeface="Calibri" pitchFamily="34" charset="0"/>
                <a:cs typeface="PT Bold Heading" pitchFamily="2" charset="-78"/>
              </a:rPr>
              <a:t>المحللات</a:t>
            </a:r>
            <a:r>
              <a:rPr kumimoji="0" lang="ar-SA" sz="4000" b="1" i="0" u="none" strike="noStrike" cap="none" normalizeH="0" baseline="0" dirty="0" smtClean="0">
                <a:ln>
                  <a:noFill/>
                </a:ln>
                <a:solidFill>
                  <a:srgbClr val="333333"/>
                </a:solidFill>
                <a:effectLst/>
                <a:latin typeface="Calibri"/>
                <a:ea typeface="Calibri" pitchFamily="34" charset="0"/>
                <a:cs typeface="PT Bold Heading" pitchFamily="2" charset="-78"/>
              </a:rPr>
              <a:t>؛ حيث تقوم بتحليل بقايا الكائنات الحية من نباتات وحيوانات وغيرها، مثل </a:t>
            </a:r>
            <a:r>
              <a:rPr kumimoji="0" lang="ar-SA" sz="4000" b="1" i="0" u="none" strike="noStrike" cap="none" normalizeH="0" baseline="0" dirty="0" smtClean="0">
                <a:ln>
                  <a:noFill/>
                </a:ln>
                <a:solidFill>
                  <a:schemeClr val="accent6">
                    <a:lumMod val="75000"/>
                  </a:schemeClr>
                </a:solidFill>
                <a:effectLst/>
                <a:latin typeface="Calibri"/>
                <a:ea typeface="Calibri" pitchFamily="34" charset="0"/>
                <a:cs typeface="PT Bold Heading" pitchFamily="2" charset="-78"/>
              </a:rPr>
              <a:t>البكتيريا</a:t>
            </a:r>
            <a:r>
              <a:rPr kumimoji="0" lang="ar-SA" sz="4000" b="1" i="0" u="none" strike="noStrike" cap="none" normalizeH="0" baseline="0" dirty="0" smtClean="0">
                <a:ln>
                  <a:noFill/>
                </a:ln>
                <a:solidFill>
                  <a:srgbClr val="333333"/>
                </a:solidFill>
                <a:effectLst/>
                <a:latin typeface="Calibri"/>
                <a:ea typeface="Calibri" pitchFamily="34" charset="0"/>
                <a:cs typeface="PT Bold Heading" pitchFamily="2" charset="-78"/>
              </a:rPr>
              <a:t> </a:t>
            </a:r>
            <a:r>
              <a:rPr kumimoji="0" lang="ar-SA" sz="4000" b="1" i="0" u="none" strike="noStrike" cap="none" normalizeH="0" baseline="0" dirty="0" smtClean="0">
                <a:ln>
                  <a:noFill/>
                </a:ln>
                <a:solidFill>
                  <a:schemeClr val="accent6">
                    <a:lumMod val="75000"/>
                  </a:schemeClr>
                </a:solidFill>
                <a:effectLst/>
                <a:latin typeface="Calibri"/>
                <a:ea typeface="Calibri" pitchFamily="34" charset="0"/>
                <a:cs typeface="PT Bold Heading" pitchFamily="2" charset="-78"/>
              </a:rPr>
              <a:t>والفطريات </a:t>
            </a:r>
            <a:endParaRPr kumimoji="0" lang="en-US" sz="1600" b="0" i="0" u="none" strike="noStrike" cap="none" normalizeH="0" baseline="0" dirty="0" smtClean="0">
              <a:ln>
                <a:noFill/>
              </a:ln>
              <a:solidFill>
                <a:schemeClr val="accent6">
                  <a:lumMod val="75000"/>
                </a:schemeClr>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
              <a:tabLst/>
            </a:pP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وتعتبر المحللات هي آخر مستوى من مستويات الطاقة.</a:t>
            </a:r>
            <a:endParaRPr kumimoji="0" lang="en-US" sz="16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
              <a:tabLst/>
            </a:pP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وبالتالي</a:t>
            </a:r>
            <a:r>
              <a:rPr kumimoji="0" lang="ar-SA" sz="4000" b="1" i="0" u="none" strike="noStrike" cap="none" normalizeH="0" dirty="0" smtClean="0">
                <a:ln>
                  <a:noFill/>
                </a:ln>
                <a:solidFill>
                  <a:srgbClr val="333333"/>
                </a:solidFill>
                <a:effectLst/>
                <a:latin typeface="Arial" pitchFamily="34" charset="0"/>
                <a:ea typeface="Calibri" pitchFamily="34" charset="0"/>
                <a:cs typeface="PT Bold Heading" pitchFamily="2" charset="-78"/>
              </a:rPr>
              <a:t> </a:t>
            </a: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يكون شكل السلسلة الغذائية :</a:t>
            </a: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
              <a:tabLst/>
            </a:pP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a:t>
            </a:r>
            <a:r>
              <a:rPr kumimoji="0" lang="ar-SA" sz="4000" b="1" i="0" u="none" strike="noStrike" cap="none" normalizeH="0" baseline="0" dirty="0" smtClean="0">
                <a:ln>
                  <a:noFill/>
                </a:ln>
                <a:solidFill>
                  <a:srgbClr val="C00000"/>
                </a:solidFill>
                <a:effectLst/>
                <a:latin typeface="Arial" pitchFamily="34" charset="0"/>
                <a:ea typeface="Calibri" pitchFamily="34" charset="0"/>
                <a:cs typeface="PT Bold Heading" pitchFamily="2" charset="-78"/>
              </a:rPr>
              <a:t>منتجات</a:t>
            </a: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 نباتات»</a:t>
            </a:r>
            <a:endParaRPr kumimoji="0" lang="en-US"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endParaRPr>
          </a:p>
          <a:p>
            <a:pPr lvl="0" algn="justLow" rtl="1" eaLnBrk="0" fontAlgn="base" hangingPunct="0">
              <a:spcBef>
                <a:spcPct val="0"/>
              </a:spcBef>
              <a:spcAft>
                <a:spcPct val="0"/>
              </a:spcAft>
              <a:buFont typeface="Wingdings" pitchFamily="2" charset="2"/>
              <a:buChar char="§"/>
            </a:pPr>
            <a:r>
              <a:rPr lang="ar-SA" sz="4000" b="1" dirty="0" smtClean="0">
                <a:solidFill>
                  <a:srgbClr val="FF0000"/>
                </a:solidFill>
                <a:latin typeface="Arial" pitchFamily="34" charset="0"/>
                <a:ea typeface="Calibri" pitchFamily="34" charset="0"/>
                <a:cs typeface="PT Bold Heading" pitchFamily="2" charset="-78"/>
              </a:rPr>
              <a:t>مستهلكات</a:t>
            </a:r>
            <a:r>
              <a:rPr lang="ar-SA" sz="4000" b="1" dirty="0" smtClean="0">
                <a:solidFill>
                  <a:srgbClr val="333333"/>
                </a:solidFill>
                <a:latin typeface="Arial" pitchFamily="34" charset="0"/>
                <a:ea typeface="Calibri" pitchFamily="34" charset="0"/>
                <a:cs typeface="PT Bold Heading" pitchFamily="2" charset="-78"/>
              </a:rPr>
              <a:t> </a:t>
            </a: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الإنسان والحيوانات</a:t>
            </a:r>
            <a:r>
              <a:rPr kumimoji="0" lang="en-US"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a:t>
            </a:r>
            <a:r>
              <a:rPr lang="en-US" sz="4000" b="1" dirty="0" smtClean="0">
                <a:solidFill>
                  <a:srgbClr val="333333"/>
                </a:solidFill>
                <a:latin typeface="Arial" pitchFamily="34" charset="0"/>
                <a:ea typeface="Calibri" pitchFamily="34" charset="0"/>
                <a:cs typeface="PT Bold Heading" pitchFamily="2" charset="-78"/>
              </a:rPr>
              <a:t>“</a:t>
            </a:r>
            <a:endParaRPr kumimoji="0" lang="en-US"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endParaRPr>
          </a:p>
          <a:p>
            <a:pPr lvl="0" algn="justLow" rtl="1" eaLnBrk="0" fontAlgn="base" hangingPunct="0">
              <a:spcBef>
                <a:spcPct val="0"/>
              </a:spcBef>
              <a:spcAft>
                <a:spcPct val="0"/>
              </a:spcAft>
              <a:buFont typeface="Wingdings" pitchFamily="2" charset="2"/>
              <a:buChar char="§"/>
            </a:pPr>
            <a:r>
              <a:rPr lang="ar-SA" sz="4000" b="1" dirty="0" smtClean="0">
                <a:solidFill>
                  <a:srgbClr val="0070C0"/>
                </a:solidFill>
                <a:latin typeface="Arial" pitchFamily="34" charset="0"/>
                <a:ea typeface="Calibri" pitchFamily="34" charset="0"/>
                <a:cs typeface="PT Bold Heading" pitchFamily="2" charset="-78"/>
              </a:rPr>
              <a:t>محللات</a:t>
            </a:r>
            <a:r>
              <a:rPr lang="ar-SA" sz="4000" b="1" dirty="0" smtClean="0">
                <a:solidFill>
                  <a:srgbClr val="333333"/>
                </a:solidFill>
                <a:latin typeface="Arial" pitchFamily="34" charset="0"/>
                <a:ea typeface="Calibri" pitchFamily="34" charset="0"/>
                <a:cs typeface="PT Bold Heading" pitchFamily="2" charset="-78"/>
              </a:rPr>
              <a:t> </a:t>
            </a:r>
            <a:r>
              <a:rPr kumimoji="0" lang="ar-SA" sz="4000" b="1" i="0" u="none" strike="noStrike" cap="none" normalizeH="0" baseline="0" dirty="0" smtClean="0">
                <a:ln>
                  <a:noFill/>
                </a:ln>
                <a:solidFill>
                  <a:srgbClr val="333333"/>
                </a:solidFill>
                <a:effectLst/>
                <a:latin typeface="Arial" pitchFamily="34" charset="0"/>
                <a:ea typeface="Calibri" pitchFamily="34" charset="0"/>
                <a:cs typeface="PT Bold Heading" pitchFamily="2" charset="-78"/>
              </a:rPr>
              <a:t>" الطفيليات والبكتريا "</a:t>
            </a:r>
            <a:endParaRPr kumimoji="0" lang="ar-SA" sz="44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91487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7">
                                            <p:txEl>
                                              <p:pRg st="0" end="0"/>
                                            </p:txEl>
                                          </p:spTgt>
                                        </p:tgtEl>
                                        <p:attrNameLst>
                                          <p:attrName>style.visibility</p:attrName>
                                        </p:attrNameLst>
                                      </p:cBhvr>
                                      <p:to>
                                        <p:strVal val="visible"/>
                                      </p:to>
                                    </p:set>
                                    <p:animEffect transition="in" filter="fade">
                                      <p:cBhvr>
                                        <p:cTn id="7" dur="2000"/>
                                        <p:tgtEl>
                                          <p:spTgt spid="860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7">
                                            <p:txEl>
                                              <p:pRg st="1" end="1"/>
                                            </p:txEl>
                                          </p:spTgt>
                                        </p:tgtEl>
                                        <p:attrNameLst>
                                          <p:attrName>style.visibility</p:attrName>
                                        </p:attrNameLst>
                                      </p:cBhvr>
                                      <p:to>
                                        <p:strVal val="visible"/>
                                      </p:to>
                                    </p:set>
                                    <p:animEffect transition="in" filter="fade">
                                      <p:cBhvr>
                                        <p:cTn id="12" dur="2000"/>
                                        <p:tgtEl>
                                          <p:spTgt spid="860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17">
                                            <p:txEl>
                                              <p:pRg st="2" end="2"/>
                                            </p:txEl>
                                          </p:spTgt>
                                        </p:tgtEl>
                                        <p:attrNameLst>
                                          <p:attrName>style.visibility</p:attrName>
                                        </p:attrNameLst>
                                      </p:cBhvr>
                                      <p:to>
                                        <p:strVal val="visible"/>
                                      </p:to>
                                    </p:set>
                                    <p:animEffect transition="in" filter="fade">
                                      <p:cBhvr>
                                        <p:cTn id="17" dur="2000"/>
                                        <p:tgtEl>
                                          <p:spTgt spid="860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17">
                                            <p:txEl>
                                              <p:pRg st="3" end="3"/>
                                            </p:txEl>
                                          </p:spTgt>
                                        </p:tgtEl>
                                        <p:attrNameLst>
                                          <p:attrName>style.visibility</p:attrName>
                                        </p:attrNameLst>
                                      </p:cBhvr>
                                      <p:to>
                                        <p:strVal val="visible"/>
                                      </p:to>
                                    </p:set>
                                    <p:animEffect transition="in" filter="fade">
                                      <p:cBhvr>
                                        <p:cTn id="22" dur="2000"/>
                                        <p:tgtEl>
                                          <p:spTgt spid="860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17">
                                            <p:txEl>
                                              <p:pRg st="4" end="4"/>
                                            </p:txEl>
                                          </p:spTgt>
                                        </p:tgtEl>
                                        <p:attrNameLst>
                                          <p:attrName>style.visibility</p:attrName>
                                        </p:attrNameLst>
                                      </p:cBhvr>
                                      <p:to>
                                        <p:strVal val="visible"/>
                                      </p:to>
                                    </p:set>
                                    <p:animEffect transition="in" filter="fade">
                                      <p:cBhvr>
                                        <p:cTn id="27" dur="2000"/>
                                        <p:tgtEl>
                                          <p:spTgt spid="860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017">
                                            <p:txEl>
                                              <p:pRg st="5" end="5"/>
                                            </p:txEl>
                                          </p:spTgt>
                                        </p:tgtEl>
                                        <p:attrNameLst>
                                          <p:attrName>style.visibility</p:attrName>
                                        </p:attrNameLst>
                                      </p:cBhvr>
                                      <p:to>
                                        <p:strVal val="visible"/>
                                      </p:to>
                                    </p:set>
                                    <p:animEffect transition="in" filter="fade">
                                      <p:cBhvr>
                                        <p:cTn id="32" dur="2000"/>
                                        <p:tgtEl>
                                          <p:spTgt spid="860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1295400" y="1524000"/>
            <a:ext cx="6934200" cy="3810000"/>
          </a:xfrm>
          <a:prstGeom prst="horizontalScroll">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EG" sz="6000" dirty="0" smtClean="0">
                <a:solidFill>
                  <a:srgbClr val="FF0000"/>
                </a:solidFill>
                <a:cs typeface="PT Bold Heading" pitchFamily="2" charset="-78"/>
              </a:rPr>
              <a:t>الشبكة الغذائية</a:t>
            </a:r>
            <a:endParaRPr lang="en-US" sz="6000" dirty="0">
              <a:solidFill>
                <a:srgbClr val="FF0000"/>
              </a:solidFill>
              <a:cs typeface="PT Bold Heading" pitchFamily="2" charset="-78"/>
            </a:endParaRPr>
          </a:p>
        </p:txBody>
      </p:sp>
      <p:pic>
        <p:nvPicPr>
          <p:cNvPr id="3" name="Picture 5" descr="123"/>
          <p:cNvPicPr>
            <a:picLocks noChangeAspect="1" noChangeArrowheads="1"/>
          </p:cNvPicPr>
          <p:nvPr/>
        </p:nvPicPr>
        <p:blipFill>
          <a:blip r:embed="rId2"/>
          <a:srcRect/>
          <a:stretch>
            <a:fillRect/>
          </a:stretch>
        </p:blipFill>
        <p:spPr bwMode="auto">
          <a:xfrm>
            <a:off x="0" y="6248400"/>
            <a:ext cx="9144000" cy="609600"/>
          </a:xfrm>
          <a:prstGeom prst="rect">
            <a:avLst/>
          </a:prstGeom>
          <a:noFill/>
          <a:ln w="9525">
            <a:noFill/>
            <a:miter lim="800000"/>
            <a:headEnd/>
            <a:tailEnd/>
          </a:ln>
        </p:spPr>
      </p:pic>
      <p:pic>
        <p:nvPicPr>
          <p:cNvPr id="4" name="Picture 4"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2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838200" y="320934"/>
            <a:ext cx="79248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 typeface="Wingdings" pitchFamily="2" charset="2"/>
              <a:buChar char="§"/>
              <a:tabLst/>
            </a:pPr>
            <a:r>
              <a:rPr kumimoji="0" lang="ar-SA" sz="4400" b="1" i="0" u="sng" strike="noStrike" cap="none" normalizeH="0" baseline="0" dirty="0" smtClean="0">
                <a:ln>
                  <a:noFill/>
                </a:ln>
                <a:solidFill>
                  <a:srgbClr val="FF0000"/>
                </a:solidFill>
                <a:effectLst/>
                <a:latin typeface="Arial" pitchFamily="34" charset="0"/>
                <a:ea typeface="Calibri" pitchFamily="34" charset="0"/>
                <a:cs typeface="PT Bold Heading" pitchFamily="2" charset="-78"/>
              </a:rPr>
              <a:t>الشبكة الغذائية</a:t>
            </a:r>
            <a:r>
              <a:rPr kumimoji="0" lang="en-US" sz="4400" b="1" i="0" u="sng" strike="noStrike" cap="none" normalizeH="0" baseline="0" dirty="0" smtClean="0">
                <a:ln>
                  <a:noFill/>
                </a:ln>
                <a:solidFill>
                  <a:srgbClr val="FF0000"/>
                </a:solidFill>
                <a:effectLst/>
                <a:latin typeface="Calibri"/>
                <a:ea typeface="Calibri" pitchFamily="34" charset="0"/>
                <a:cs typeface="PT Bold Heading" pitchFamily="2" charset="-78"/>
              </a:rPr>
              <a:t> </a:t>
            </a:r>
            <a:endParaRPr kumimoji="0" lang="ar-SA" sz="4400" b="1" i="0" u="sng" strike="noStrike" cap="none" normalizeH="0" baseline="0" dirty="0" smtClean="0">
              <a:ln>
                <a:noFill/>
              </a:ln>
              <a:solidFill>
                <a:srgbClr val="FF0000"/>
              </a:solidFill>
              <a:effectLst/>
              <a:latin typeface="Calibri"/>
              <a:ea typeface="Calibri" pitchFamily="34" charset="0"/>
              <a:cs typeface="PT Bold Heading" pitchFamily="2" charset="-78"/>
            </a:endParaRPr>
          </a:p>
          <a:p>
            <a:pPr lvl="0" algn="justLow" rtl="1" fontAlgn="base">
              <a:spcBef>
                <a:spcPct val="0"/>
              </a:spcBef>
              <a:spcAft>
                <a:spcPct val="0"/>
              </a:spcAft>
              <a:buFont typeface="Wingdings" pitchFamily="2" charset="2"/>
              <a:buChar char="§"/>
            </a:pPr>
            <a:r>
              <a:rPr kumimoji="0" lang="ar-SA" sz="3600" b="1" i="0" u="none" strike="noStrike" cap="none" normalizeH="0" baseline="0" dirty="0" smtClean="0">
                <a:ln>
                  <a:noFill/>
                </a:ln>
                <a:effectLst/>
                <a:latin typeface="Arial" pitchFamily="34" charset="0"/>
                <a:ea typeface="Calibri" pitchFamily="34" charset="0"/>
                <a:cs typeface="PT Bold Heading" pitchFamily="2" charset="-78"/>
              </a:rPr>
              <a:t>هي عبارة عن </a:t>
            </a:r>
            <a:r>
              <a:rPr kumimoji="0" lang="ar-SA" sz="3600" b="1" i="0" u="sng" strike="noStrike" cap="none" normalizeH="0" baseline="0" dirty="0" smtClean="0">
                <a:ln>
                  <a:noFill/>
                </a:ln>
                <a:solidFill>
                  <a:schemeClr val="accent6">
                    <a:lumMod val="75000"/>
                  </a:schemeClr>
                </a:solidFill>
                <a:effectLst/>
                <a:latin typeface="Arial" pitchFamily="34" charset="0"/>
                <a:ea typeface="Calibri" pitchFamily="34" charset="0"/>
                <a:cs typeface="PT Bold Heading" pitchFamily="2" charset="-78"/>
              </a:rPr>
              <a:t>تداخل مجموعة من السلاسل الغذائية المختلفة</a:t>
            </a:r>
            <a:r>
              <a:rPr kumimoji="0" lang="ar-SA" sz="3600" b="1" i="0" u="none" strike="noStrike" cap="none" normalizeH="0" baseline="0" dirty="0" smtClean="0">
                <a:ln>
                  <a:noFill/>
                </a:ln>
                <a:effectLst/>
                <a:latin typeface="Arial" pitchFamily="34" charset="0"/>
                <a:ea typeface="Calibri" pitchFamily="34" charset="0"/>
                <a:cs typeface="PT Bold Heading" pitchFamily="2" charset="-78"/>
              </a:rPr>
              <a:t> </a:t>
            </a:r>
            <a:r>
              <a:rPr lang="ar-SA" sz="3600" b="1" dirty="0" smtClean="0">
                <a:latin typeface="Arial" pitchFamily="34" charset="0"/>
                <a:ea typeface="Calibri" pitchFamily="34" charset="0"/>
                <a:cs typeface="PT Bold Heading" pitchFamily="2" charset="-78"/>
              </a:rPr>
              <a:t>تضم </a:t>
            </a:r>
            <a:r>
              <a:rPr lang="ar-SA" sz="3600" b="1" dirty="0">
                <a:latin typeface="Arial" pitchFamily="34" charset="0"/>
                <a:ea typeface="Calibri" pitchFamily="34" charset="0"/>
                <a:cs typeface="PT Bold Heading" pitchFamily="2" charset="-78"/>
              </a:rPr>
              <a:t>العديد من السلاسل الغذائية ومستويات التغذية </a:t>
            </a:r>
            <a:r>
              <a:rPr lang="ar-SA" sz="3600" b="1" dirty="0" smtClean="0">
                <a:latin typeface="Arial" pitchFamily="34" charset="0"/>
                <a:ea typeface="Calibri" pitchFamily="34" charset="0"/>
                <a:cs typeface="PT Bold Heading" pitchFamily="2" charset="-78"/>
              </a:rPr>
              <a:t>المختلفة ترتبط معا بشبكة </a:t>
            </a:r>
            <a:r>
              <a:rPr lang="ar-SA" sz="3600" b="1" dirty="0">
                <a:latin typeface="Arial" pitchFamily="34" charset="0"/>
                <a:ea typeface="Calibri" pitchFamily="34" charset="0"/>
                <a:cs typeface="PT Bold Heading" pitchFamily="2" charset="-78"/>
              </a:rPr>
              <a:t>من السلاسل الغذائية الطويلة والمعقدة أو القصيرة</a:t>
            </a:r>
            <a:endParaRPr kumimoji="0" lang="ar-SA" sz="3600" b="1" i="0" u="none" strike="noStrike" cap="none" normalizeH="0" baseline="0" dirty="0" smtClean="0">
              <a:ln>
                <a:noFill/>
              </a:ln>
              <a:effectLst/>
              <a:latin typeface="Arial" pitchFamily="34" charset="0"/>
              <a:ea typeface="Calibri" pitchFamily="34" charset="0"/>
              <a:cs typeface="PT Bold Heading" pitchFamily="2" charset="-78"/>
            </a:endParaRPr>
          </a:p>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
              <a:tabLst/>
            </a:pPr>
            <a:r>
              <a:rPr kumimoji="0" lang="ar-SA" sz="3600" b="1" i="0" u="none" strike="noStrike" cap="none" normalizeH="0" baseline="0" dirty="0" smtClean="0">
                <a:ln>
                  <a:noFill/>
                </a:ln>
                <a:effectLst/>
                <a:latin typeface="Arial" pitchFamily="34" charset="0"/>
                <a:ea typeface="Calibri" pitchFamily="34" charset="0"/>
                <a:cs typeface="PT Bold Heading" pitchFamily="2" charset="-78"/>
              </a:rPr>
              <a:t>.ويتم فيها فقدان الطاقة كلما ارتفعنا في مستويات السلسلة الغذائية إلى الأعلى بسبب استهلاك الكائنات الحية الجزء الأكبر من الطاقة التي تحصل عليها من غذائها. </a:t>
            </a:r>
            <a:endParaRPr kumimoji="0" lang="ar-SA" sz="3200" b="1" i="0" u="none" strike="noStrike" cap="none" normalizeH="0" baseline="0" dirty="0" smtClean="0">
              <a:ln>
                <a:noFill/>
              </a:ln>
              <a:effectLst/>
              <a:latin typeface="Arial" pitchFamily="34" charset="0"/>
              <a:cs typeface="PT Bold Heading" pitchFamily="2" charset="-78"/>
            </a:endParaRPr>
          </a:p>
        </p:txBody>
      </p:sp>
      <p:pic>
        <p:nvPicPr>
          <p:cNvPr id="3" name="Picture 3" descr="123"/>
          <p:cNvPicPr>
            <a:picLocks noChangeAspect="1" noChangeArrowheads="1"/>
          </p:cNvPicPr>
          <p:nvPr/>
        </p:nvPicPr>
        <p:blipFill>
          <a:blip r:embed="rId2"/>
          <a:srcRect/>
          <a:stretch>
            <a:fillRect/>
          </a:stretch>
        </p:blipFill>
        <p:spPr bwMode="auto">
          <a:xfrm>
            <a:off x="0" y="0"/>
            <a:ext cx="533400" cy="6324600"/>
          </a:xfrm>
          <a:prstGeom prst="rect">
            <a:avLst/>
          </a:prstGeom>
          <a:noFill/>
          <a:ln w="9525">
            <a:noFill/>
            <a:miter lim="800000"/>
            <a:headEnd/>
            <a:tailEnd/>
          </a:ln>
        </p:spPr>
      </p:pic>
      <p:pic>
        <p:nvPicPr>
          <p:cNvPr id="4" name="Picture 5"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Tree>
    <p:extLst>
      <p:ext uri="{BB962C8B-B14F-4D97-AF65-F5344CB8AC3E}">
        <p14:creationId xmlns:p14="http://schemas.microsoft.com/office/powerpoint/2010/main" val="42663284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1295400" y="1524000"/>
            <a:ext cx="6934200" cy="3810000"/>
          </a:xfrm>
          <a:prstGeom prst="horizontalScroll">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EG" sz="6000" dirty="0" smtClean="0">
                <a:solidFill>
                  <a:srgbClr val="FF0000"/>
                </a:solidFill>
                <a:cs typeface="PT Bold Heading" pitchFamily="2" charset="-78"/>
              </a:rPr>
              <a:t>الهرم البيئي</a:t>
            </a:r>
            <a:endParaRPr lang="en-US" sz="6000" dirty="0">
              <a:solidFill>
                <a:srgbClr val="FF0000"/>
              </a:solidFill>
              <a:cs typeface="PT Bold Heading" pitchFamily="2" charset="-78"/>
            </a:endParaRPr>
          </a:p>
        </p:txBody>
      </p:sp>
      <p:pic>
        <p:nvPicPr>
          <p:cNvPr id="3" name="Picture 5" descr="123"/>
          <p:cNvPicPr>
            <a:picLocks noChangeAspect="1" noChangeArrowheads="1"/>
          </p:cNvPicPr>
          <p:nvPr/>
        </p:nvPicPr>
        <p:blipFill>
          <a:blip r:embed="rId2"/>
          <a:srcRect/>
          <a:stretch>
            <a:fillRect/>
          </a:stretch>
        </p:blipFill>
        <p:spPr bwMode="auto">
          <a:xfrm>
            <a:off x="0" y="6248400"/>
            <a:ext cx="9144000" cy="609600"/>
          </a:xfrm>
          <a:prstGeom prst="rect">
            <a:avLst/>
          </a:prstGeom>
          <a:noFill/>
          <a:ln w="9525">
            <a:noFill/>
            <a:miter lim="800000"/>
            <a:headEnd/>
            <a:tailEnd/>
          </a:ln>
        </p:spPr>
      </p:pic>
      <p:pic>
        <p:nvPicPr>
          <p:cNvPr id="4" name="Picture 4"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2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23"/>
          <p:cNvPicPr>
            <a:picLocks noChangeAspect="1" noChangeArrowheads="1"/>
          </p:cNvPicPr>
          <p:nvPr/>
        </p:nvPicPr>
        <p:blipFill>
          <a:blip r:embed="rId2"/>
          <a:srcRect/>
          <a:stretch>
            <a:fillRect/>
          </a:stretch>
        </p:blipFill>
        <p:spPr bwMode="auto">
          <a:xfrm>
            <a:off x="0" y="0"/>
            <a:ext cx="533400" cy="6324600"/>
          </a:xfrm>
          <a:prstGeom prst="rect">
            <a:avLst/>
          </a:prstGeom>
          <a:noFill/>
          <a:ln w="9525">
            <a:noFill/>
            <a:miter lim="800000"/>
            <a:headEnd/>
            <a:tailEnd/>
          </a:ln>
        </p:spPr>
      </p:pic>
      <p:pic>
        <p:nvPicPr>
          <p:cNvPr id="3" name="Picture 5"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
        <p:nvSpPr>
          <p:cNvPr id="89089" name="Rectangle 1"/>
          <p:cNvSpPr>
            <a:spLocks noChangeArrowheads="1"/>
          </p:cNvSpPr>
          <p:nvPr/>
        </p:nvSpPr>
        <p:spPr bwMode="auto">
          <a:xfrm>
            <a:off x="533400" y="0"/>
            <a:ext cx="79248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4400" b="1" i="0" u="none" strike="noStrike" cap="none" normalizeH="0" baseline="0" dirty="0" smtClean="0">
                <a:ln>
                  <a:noFill/>
                </a:ln>
                <a:solidFill>
                  <a:srgbClr val="FF0000"/>
                </a:solidFill>
                <a:effectLst/>
                <a:latin typeface="Calibri" pitchFamily="34" charset="0"/>
                <a:ea typeface="Times New Roman" pitchFamily="18" charset="0"/>
                <a:cs typeface="PT Bold Heading" pitchFamily="2" charset="-78"/>
              </a:rPr>
              <a:t>الهرم البيئي</a:t>
            </a:r>
            <a:r>
              <a:rPr kumimoji="0" lang="en-US" sz="4400" b="1" i="0" u="none" strike="noStrike" cap="none" normalizeH="0" baseline="0" dirty="0" smtClean="0">
                <a:ln>
                  <a:noFill/>
                </a:ln>
                <a:solidFill>
                  <a:srgbClr val="FF0000"/>
                </a:solidFill>
                <a:effectLst/>
                <a:latin typeface="Calibri" pitchFamily="34" charset="0"/>
                <a:ea typeface="Times New Roman" pitchFamily="18" charset="0"/>
                <a:cs typeface="PT Bold Heading" pitchFamily="2" charset="-78"/>
              </a:rPr>
              <a:t> Ecological Pyramid   </a:t>
            </a:r>
            <a:endParaRPr kumimoji="0" lang="en-US" sz="3600" b="0" i="0" u="none" strike="noStrike" cap="none" normalizeH="0" baseline="0" dirty="0" smtClean="0">
              <a:ln>
                <a:noFill/>
              </a:ln>
              <a:solidFill>
                <a:schemeClr val="tx1"/>
              </a:solidFill>
              <a:effectLst/>
              <a:latin typeface="Arial" pitchFamily="34" charset="0"/>
              <a:cs typeface="PT Bold Heading" pitchFamily="2" charset="-78"/>
            </a:endParaRPr>
          </a:p>
        </p:txBody>
      </p:sp>
      <p:sp>
        <p:nvSpPr>
          <p:cNvPr id="89090" name="Rectangle 2"/>
          <p:cNvSpPr>
            <a:spLocks noChangeArrowheads="1"/>
          </p:cNvSpPr>
          <p:nvPr/>
        </p:nvSpPr>
        <p:spPr bwMode="auto">
          <a:xfrm>
            <a:off x="685800" y="948154"/>
            <a:ext cx="8077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v"/>
              <a:tabLst/>
            </a:pP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يتضمن</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A55858"/>
                </a:solidFill>
                <a:effectLst/>
                <a:latin typeface="Arial" pitchFamily="34" charset="0"/>
                <a:ea typeface="Times New Roman" pitchFamily="18" charset="0"/>
                <a:cs typeface="PT Bold Heading" pitchFamily="2" charset="-78"/>
                <a:hlinkClick r:id="rId4" tooltip="الهرم البيئي (الصفحة غير موجودة)"/>
              </a:rPr>
              <a:t>الهرم البيئي</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تنظيماً تسلسليا للمستويات الغذائية.</a:t>
            </a:r>
          </a:p>
          <a:p>
            <a:pPr marL="0" marR="0" lvl="0" indent="0" algn="r" defTabSz="914400" rtl="1" eaLnBrk="1" fontAlgn="base" latinLnBrk="0" hangingPunct="1">
              <a:lnSpc>
                <a:spcPct val="100000"/>
              </a:lnSpc>
              <a:spcBef>
                <a:spcPct val="0"/>
              </a:spcBef>
              <a:spcAft>
                <a:spcPct val="0"/>
              </a:spcAft>
              <a:buClrTx/>
              <a:buSzTx/>
              <a:buFont typeface="Wingdings" pitchFamily="2" charset="2"/>
              <a:buChar char="v"/>
              <a:tabLst/>
            </a:pP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فلو رتبنا</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0B0080"/>
                </a:solidFill>
                <a:effectLst/>
                <a:latin typeface="Arial" pitchFamily="34" charset="0"/>
                <a:ea typeface="Times New Roman" pitchFamily="18" charset="0"/>
                <a:cs typeface="PT Bold Heading" pitchFamily="2" charset="-78"/>
                <a:hlinkClick r:id="rId5" tooltip="الكائنات الحية"/>
              </a:rPr>
              <a:t>الكائنات الحية</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المتواجدة في أية وحدة بيئية متكاملة لوجدنا الآتي:</a:t>
            </a:r>
          </a:p>
          <a:p>
            <a:pPr marL="0" marR="0" lvl="0" indent="0" algn="r" defTabSz="914400" rtl="1" eaLnBrk="1" fontAlgn="base" latinLnBrk="0" hangingPunct="1">
              <a:lnSpc>
                <a:spcPct val="100000"/>
              </a:lnSpc>
              <a:spcBef>
                <a:spcPct val="0"/>
              </a:spcBef>
              <a:spcAft>
                <a:spcPct val="0"/>
              </a:spcAft>
              <a:buClrTx/>
              <a:buSzTx/>
              <a:buFont typeface="Wingdings" pitchFamily="2" charset="2"/>
              <a:buChar char="v"/>
              <a:tabLst/>
            </a:pP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المنتج ( أحياء ذاتية التغذية ) والذي يتمثل</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A55858"/>
                </a:solidFill>
                <a:effectLst/>
                <a:latin typeface="Arial" pitchFamily="34" charset="0"/>
                <a:ea typeface="Times New Roman" pitchFamily="18" charset="0"/>
                <a:cs typeface="PT Bold Heading" pitchFamily="2" charset="-78"/>
                <a:hlinkClick r:id="rId6" tooltip="النباتات الخضر (الصفحة غير موجودة)"/>
              </a:rPr>
              <a:t>بالنباتات الخضر</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يقع عند القاعدة ويمثل (المستوى الغذائي الأول ) </a:t>
            </a:r>
          </a:p>
          <a:p>
            <a:pPr marL="0" marR="0" lvl="0" indent="0" algn="r" defTabSz="914400" rtl="1" eaLnBrk="1" fontAlgn="base" latinLnBrk="0" hangingPunct="1">
              <a:lnSpc>
                <a:spcPct val="100000"/>
              </a:lnSpc>
              <a:spcBef>
                <a:spcPct val="0"/>
              </a:spcBef>
              <a:spcAft>
                <a:spcPct val="0"/>
              </a:spcAft>
              <a:buClrTx/>
              <a:buSzTx/>
              <a:buFont typeface="Wingdings" pitchFamily="2" charset="2"/>
              <a:buChar char="v"/>
              <a:tabLst/>
            </a:pPr>
            <a:r>
              <a:rPr lang="ar-SA" sz="3200" b="1" dirty="0" smtClean="0">
                <a:solidFill>
                  <a:srgbClr val="222222"/>
                </a:solidFill>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يليه المستوى الغذائي الثاني</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0B0080"/>
                </a:solidFill>
                <a:effectLst/>
                <a:latin typeface="Arial" pitchFamily="34" charset="0"/>
                <a:ea typeface="Times New Roman" pitchFamily="18" charset="0"/>
                <a:cs typeface="PT Bold Heading" pitchFamily="2" charset="-78"/>
                <a:hlinkClick r:id="rId7" tooltip="آكلة الأعشاب"/>
              </a:rPr>
              <a:t>آكلة الأعشاب</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endPar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v"/>
              <a:tabLst/>
            </a:pPr>
            <a:r>
              <a:rPr lang="ar-SA" sz="3200" b="1" dirty="0" smtClean="0">
                <a:solidFill>
                  <a:srgbClr val="222222"/>
                </a:solidFill>
                <a:latin typeface="Arial" pitchFamily="34" charset="0"/>
                <a:ea typeface="Times New Roman" pitchFamily="18" charset="0"/>
                <a:cs typeface="PT Bold Heading" pitchFamily="2" charset="-78"/>
              </a:rPr>
              <a:t> </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ثم المستوى الغذائي الثالث</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A55858"/>
                </a:solidFill>
                <a:effectLst/>
                <a:latin typeface="Arial" pitchFamily="34" charset="0"/>
                <a:ea typeface="Times New Roman" pitchFamily="18" charset="0"/>
                <a:cs typeface="PT Bold Heading" pitchFamily="2" charset="-78"/>
                <a:hlinkClick r:id="rId8" tooltip="آكلة اللحوم (الصفحة غير موجودة)"/>
              </a:rPr>
              <a:t>آكلة اللحوم</a:t>
            </a:r>
            <a:endParaRPr kumimoji="0" lang="ar-SA" sz="3200" b="1" i="0" u="none" strike="noStrike" cap="none" normalizeH="0" baseline="0" dirty="0" smtClean="0">
              <a:ln>
                <a:noFill/>
              </a:ln>
              <a:solidFill>
                <a:srgbClr val="A55858"/>
              </a:solidFill>
              <a:effectLst/>
              <a:latin typeface="Arial" pitchFamily="34" charset="0"/>
              <a:ea typeface="Times New Roman" pitchFamily="18" charset="0"/>
              <a:cs typeface="PT Bold Heading"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v"/>
              <a:tabLst/>
            </a:pPr>
            <a:r>
              <a:rPr lang="ar-SA" sz="3200" b="1" dirty="0" smtClean="0">
                <a:solidFill>
                  <a:srgbClr val="A55858"/>
                </a:solidFill>
                <a:latin typeface="Arial" pitchFamily="34" charset="0"/>
                <a:ea typeface="Times New Roman" pitchFamily="18" charset="0"/>
                <a:cs typeface="PT Bold Heading" pitchFamily="2" charset="-78"/>
              </a:rPr>
              <a:t> </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r>
              <a:rPr kumimoji="0" lang="ar-SA"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وأخيراً المستوى الغذائي الرابع والمتمثل بآكلة لحوم والعشب مثل الإنسان</a:t>
            </a:r>
            <a:r>
              <a:rPr kumimoji="0" lang="en-US" sz="3200" b="1" i="0" u="none" strike="noStrike" cap="none" normalizeH="0" baseline="0" dirty="0" smtClean="0">
                <a:ln>
                  <a:noFill/>
                </a:ln>
                <a:solidFill>
                  <a:srgbClr val="222222"/>
                </a:solidFill>
                <a:effectLst/>
                <a:latin typeface="Arial" pitchFamily="34" charset="0"/>
                <a:ea typeface="Times New Roman" pitchFamily="18" charset="0"/>
                <a:cs typeface="PT Bold Heading" pitchFamily="2" charset="-78"/>
              </a:rPr>
              <a:t>. </a:t>
            </a:r>
            <a:endParaRPr kumimoji="0" lang="en-US" sz="36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3806823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89">
                                            <p:txEl>
                                              <p:pRg st="0" end="0"/>
                                            </p:txEl>
                                          </p:spTgt>
                                        </p:tgtEl>
                                        <p:attrNameLst>
                                          <p:attrName>style.visibility</p:attrName>
                                        </p:attrNameLst>
                                      </p:cBhvr>
                                      <p:to>
                                        <p:strVal val="visible"/>
                                      </p:to>
                                    </p:set>
                                    <p:animEffect transition="in" filter="fade">
                                      <p:cBhvr>
                                        <p:cTn id="7" dur="2000"/>
                                        <p:tgtEl>
                                          <p:spTgt spid="890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0">
                                            <p:txEl>
                                              <p:pRg st="0" end="0"/>
                                            </p:txEl>
                                          </p:spTgt>
                                        </p:tgtEl>
                                        <p:attrNameLst>
                                          <p:attrName>style.visibility</p:attrName>
                                        </p:attrNameLst>
                                      </p:cBhvr>
                                      <p:to>
                                        <p:strVal val="visible"/>
                                      </p:to>
                                    </p:set>
                                    <p:animEffect transition="in" filter="fade">
                                      <p:cBhvr>
                                        <p:cTn id="12" dur="2000"/>
                                        <p:tgtEl>
                                          <p:spTgt spid="890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0">
                                            <p:txEl>
                                              <p:pRg st="1" end="1"/>
                                            </p:txEl>
                                          </p:spTgt>
                                        </p:tgtEl>
                                        <p:attrNameLst>
                                          <p:attrName>style.visibility</p:attrName>
                                        </p:attrNameLst>
                                      </p:cBhvr>
                                      <p:to>
                                        <p:strVal val="visible"/>
                                      </p:to>
                                    </p:set>
                                    <p:animEffect transition="in" filter="fade">
                                      <p:cBhvr>
                                        <p:cTn id="17" dur="2000"/>
                                        <p:tgtEl>
                                          <p:spTgt spid="890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0">
                                            <p:txEl>
                                              <p:pRg st="2" end="2"/>
                                            </p:txEl>
                                          </p:spTgt>
                                        </p:tgtEl>
                                        <p:attrNameLst>
                                          <p:attrName>style.visibility</p:attrName>
                                        </p:attrNameLst>
                                      </p:cBhvr>
                                      <p:to>
                                        <p:strVal val="visible"/>
                                      </p:to>
                                    </p:set>
                                    <p:animEffect transition="in" filter="fade">
                                      <p:cBhvr>
                                        <p:cTn id="22" dur="2000"/>
                                        <p:tgtEl>
                                          <p:spTgt spid="890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0">
                                            <p:txEl>
                                              <p:pRg st="3" end="3"/>
                                            </p:txEl>
                                          </p:spTgt>
                                        </p:tgtEl>
                                        <p:attrNameLst>
                                          <p:attrName>style.visibility</p:attrName>
                                        </p:attrNameLst>
                                      </p:cBhvr>
                                      <p:to>
                                        <p:strVal val="visible"/>
                                      </p:to>
                                    </p:set>
                                    <p:animEffect transition="in" filter="fade">
                                      <p:cBhvr>
                                        <p:cTn id="27" dur="2000"/>
                                        <p:tgtEl>
                                          <p:spTgt spid="8909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9090">
                                            <p:txEl>
                                              <p:pRg st="4" end="4"/>
                                            </p:txEl>
                                          </p:spTgt>
                                        </p:tgtEl>
                                        <p:attrNameLst>
                                          <p:attrName>style.visibility</p:attrName>
                                        </p:attrNameLst>
                                      </p:cBhvr>
                                      <p:to>
                                        <p:strVal val="visible"/>
                                      </p:to>
                                    </p:set>
                                    <p:animEffect transition="in" filter="fade">
                                      <p:cBhvr>
                                        <p:cTn id="32" dur="2000"/>
                                        <p:tgtEl>
                                          <p:spTgt spid="8909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090">
                                            <p:txEl>
                                              <p:pRg st="5" end="5"/>
                                            </p:txEl>
                                          </p:spTgt>
                                        </p:tgtEl>
                                        <p:attrNameLst>
                                          <p:attrName>style.visibility</p:attrName>
                                        </p:attrNameLst>
                                      </p:cBhvr>
                                      <p:to>
                                        <p:strVal val="visible"/>
                                      </p:to>
                                    </p:set>
                                    <p:animEffect transition="in" filter="fade">
                                      <p:cBhvr>
                                        <p:cTn id="37" dur="2000"/>
                                        <p:tgtEl>
                                          <p:spTgt spid="890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9" grpId="0" build="p"/>
      <p:bldP spid="8909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pic>
        <p:nvPicPr>
          <p:cNvPr id="3" name="Picture 5" descr="123"/>
          <p:cNvPicPr>
            <a:picLocks noChangeAspect="1" noChangeArrowheads="1"/>
          </p:cNvPicPr>
          <p:nvPr/>
        </p:nvPicPr>
        <p:blipFill>
          <a:blip r:embed="rId4"/>
          <a:srcRect/>
          <a:stretch>
            <a:fillRect/>
          </a:stretch>
        </p:blipFill>
        <p:spPr bwMode="auto">
          <a:xfrm>
            <a:off x="0" y="6248400"/>
            <a:ext cx="9144000" cy="609600"/>
          </a:xfrm>
          <a:prstGeom prst="rect">
            <a:avLst/>
          </a:prstGeom>
          <a:noFill/>
          <a:ln w="9525">
            <a:noFill/>
            <a:miter lim="800000"/>
            <a:headEnd/>
            <a:tailEnd/>
          </a:ln>
        </p:spPr>
      </p:pic>
      <p:pic>
        <p:nvPicPr>
          <p:cNvPr id="4" name="صورة 3" descr="https://lh5.googleusercontent.com/-nAswxNnkfoE/T95L4fV9fMI/AAAAAAAABoA/NB82FvzH-6s/s277/Pyramid%20of%20numbers-1.jpg"/>
          <p:cNvPicPr/>
          <p:nvPr/>
        </p:nvPicPr>
        <p:blipFill>
          <a:blip r:embed="rId5"/>
          <a:srcRect/>
          <a:stretch>
            <a:fillRect/>
          </a:stretch>
        </p:blipFill>
        <p:spPr bwMode="auto">
          <a:xfrm>
            <a:off x="1447800" y="228600"/>
            <a:ext cx="624840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6435728"/>
      </p:ext>
    </p:extLst>
  </p:cSld>
  <p:clrMapOvr>
    <a:masterClrMapping/>
  </p:clrMapOvr>
  <p:transition spd="med">
    <p:wipe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0"/>
            <a:ext cx="7772400" cy="1470025"/>
          </a:xfrm>
        </p:spPr>
        <p:txBody>
          <a:bodyPr>
            <a:noAutofit/>
          </a:bodyPr>
          <a:lstStyle/>
          <a:p>
            <a:pPr rtl="1"/>
            <a:r>
              <a:rPr lang="ar-EG" sz="8800" b="1" dirty="0" smtClean="0">
                <a:solidFill>
                  <a:srgbClr val="FF0000"/>
                </a:solidFill>
                <a:cs typeface="PT Bold Heading" pitchFamily="2" charset="-78"/>
              </a:rPr>
              <a:t>مكونات الدورة الغذائية</a:t>
            </a:r>
            <a:endParaRPr lang="en-US" sz="8800" b="1" dirty="0">
              <a:solidFill>
                <a:srgbClr val="FF0000"/>
              </a:solidFill>
              <a:cs typeface="PT Bold Heading" pitchFamily="2" charset="-78"/>
            </a:endParaRPr>
          </a:p>
        </p:txBody>
      </p:sp>
      <p:pic>
        <p:nvPicPr>
          <p:cNvPr id="3" name="Picture 5" descr="123"/>
          <p:cNvPicPr>
            <a:picLocks noChangeAspect="1" noChangeArrowheads="1"/>
          </p:cNvPicPr>
          <p:nvPr/>
        </p:nvPicPr>
        <p:blipFill>
          <a:blip r:embed="rId2"/>
          <a:srcRect/>
          <a:stretch>
            <a:fillRect/>
          </a:stretch>
        </p:blipFill>
        <p:spPr bwMode="auto">
          <a:xfrm>
            <a:off x="0" y="6248400"/>
            <a:ext cx="9144000" cy="609600"/>
          </a:xfrm>
          <a:prstGeom prst="rect">
            <a:avLst/>
          </a:prstGeom>
          <a:noFill/>
          <a:ln w="9525">
            <a:noFill/>
            <a:miter lim="800000"/>
            <a:headEnd/>
            <a:tailEnd/>
          </a:ln>
        </p:spPr>
      </p:pic>
      <p:pic>
        <p:nvPicPr>
          <p:cNvPr id="4" name="Picture 4"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spTree>
    <p:extLst>
      <p:ext uri="{BB962C8B-B14F-4D97-AF65-F5344CB8AC3E}">
        <p14:creationId xmlns:p14="http://schemas.microsoft.com/office/powerpoint/2010/main" val="38835321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EG" sz="8800" b="1" dirty="0" smtClean="0">
                <a:solidFill>
                  <a:srgbClr val="FF0000"/>
                </a:solidFill>
                <a:cs typeface="PT Bold Heading" pitchFamily="2" charset="-78"/>
              </a:rPr>
              <a:t/>
            </a:r>
            <a:br>
              <a:rPr lang="ar-EG" sz="8800" b="1" dirty="0" smtClean="0">
                <a:solidFill>
                  <a:srgbClr val="FF0000"/>
                </a:solidFill>
                <a:cs typeface="PT Bold Heading" pitchFamily="2" charset="-78"/>
              </a:rPr>
            </a:br>
            <a:r>
              <a:rPr lang="ar-EG" sz="8800" b="1" dirty="0" smtClean="0">
                <a:solidFill>
                  <a:srgbClr val="FF0000"/>
                </a:solidFill>
                <a:cs typeface="PT Bold Heading" pitchFamily="2" charset="-78"/>
              </a:rPr>
              <a:t/>
            </a:r>
            <a:br>
              <a:rPr lang="ar-EG" sz="8800" b="1" dirty="0" smtClean="0">
                <a:solidFill>
                  <a:srgbClr val="FF0000"/>
                </a:solidFill>
                <a:cs typeface="PT Bold Heading" pitchFamily="2" charset="-78"/>
              </a:rPr>
            </a:br>
            <a:r>
              <a:rPr lang="ar-EG" sz="8800" b="1" dirty="0" smtClean="0">
                <a:solidFill>
                  <a:srgbClr val="FF0000"/>
                </a:solidFill>
                <a:cs typeface="PT Bold Heading" pitchFamily="2" charset="-78"/>
              </a:rPr>
              <a:t/>
            </a:r>
            <a:br>
              <a:rPr lang="ar-EG" sz="8800" b="1" dirty="0" smtClean="0">
                <a:solidFill>
                  <a:srgbClr val="FF0000"/>
                </a:solidFill>
                <a:cs typeface="PT Bold Heading" pitchFamily="2" charset="-78"/>
              </a:rPr>
            </a:br>
            <a:r>
              <a:rPr lang="ar-EG" sz="8800" b="1" dirty="0" smtClean="0">
                <a:solidFill>
                  <a:srgbClr val="FF0000"/>
                </a:solidFill>
                <a:cs typeface="PT Bold Heading" pitchFamily="2" charset="-78"/>
              </a:rPr>
              <a:t>الغلاف الحيوي</a:t>
            </a:r>
            <a:br>
              <a:rPr lang="ar-EG" sz="8800" b="1" dirty="0" smtClean="0">
                <a:solidFill>
                  <a:srgbClr val="FF0000"/>
                </a:solidFill>
                <a:cs typeface="PT Bold Heading" pitchFamily="2" charset="-78"/>
              </a:rPr>
            </a:br>
            <a:r>
              <a:rPr lang="en-US" sz="8800" b="1" dirty="0" smtClean="0">
                <a:solidFill>
                  <a:srgbClr val="0070C0"/>
                </a:solidFill>
                <a:cs typeface="PT Bold Heading" pitchFamily="2" charset="-78"/>
              </a:rPr>
              <a:t>The Biosphere</a:t>
            </a:r>
            <a:endParaRPr lang="en-US" sz="8800" b="1" dirty="0">
              <a:solidFill>
                <a:srgbClr val="0070C0"/>
              </a:solidFill>
              <a:cs typeface="PT Bold Heading" pitchFamily="2" charset="-78"/>
            </a:endParaRPr>
          </a:p>
        </p:txBody>
      </p:sp>
      <p:pic>
        <p:nvPicPr>
          <p:cNvPr id="4" name="Picture 3"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pic>
        <p:nvPicPr>
          <p:cNvPr id="5" name="Picture 4" descr="123"/>
          <p:cNvPicPr>
            <a:picLocks noChangeAspect="1" noChangeArrowheads="1"/>
          </p:cNvPicPr>
          <p:nvPr/>
        </p:nvPicPr>
        <p:blipFill>
          <a:blip r:embed="rId4"/>
          <a:srcRect/>
          <a:stretch>
            <a:fillRect/>
          </a:stretch>
        </p:blipFill>
        <p:spPr bwMode="auto">
          <a:xfrm>
            <a:off x="0" y="6248400"/>
            <a:ext cx="9144000" cy="609600"/>
          </a:xfrm>
          <a:prstGeom prst="rect">
            <a:avLst/>
          </a:prstGeom>
          <a:noFill/>
          <a:ln w="9525">
            <a:noFill/>
            <a:miter lim="800000"/>
            <a:headEnd/>
            <a:tailEnd/>
          </a:ln>
        </p:spPr>
      </p:pic>
    </p:spTree>
  </p:cSld>
  <p:clrMapOvr>
    <a:masterClrMapping/>
  </p:clrMapOvr>
  <p:transition spd="slow">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سلسلة غذائيى.gif"/>
          <p:cNvPicPr>
            <a:picLocks noGrp="1" noChangeAspect="1"/>
          </p:cNvPicPr>
          <p:nvPr>
            <p:ph idx="1"/>
          </p:nvPr>
        </p:nvPicPr>
        <p:blipFill>
          <a:blip r:embed="rId3"/>
          <a:stretch>
            <a:fillRect/>
          </a:stretch>
        </p:blipFill>
        <p:spPr>
          <a:xfrm>
            <a:off x="385575" y="990600"/>
            <a:ext cx="4338825" cy="4525963"/>
          </a:xfrm>
        </p:spPr>
      </p:pic>
      <p:pic>
        <p:nvPicPr>
          <p:cNvPr id="6" name="Picture 5" descr="123"/>
          <p:cNvPicPr>
            <a:picLocks noChangeAspect="1" noChangeArrowheads="1"/>
          </p:cNvPicPr>
          <p:nvPr/>
        </p:nvPicPr>
        <p:blipFill>
          <a:blip r:embed="rId4"/>
          <a:srcRect/>
          <a:stretch>
            <a:fillRect/>
          </a:stretch>
        </p:blipFill>
        <p:spPr bwMode="auto">
          <a:xfrm>
            <a:off x="0" y="0"/>
            <a:ext cx="533400" cy="6324600"/>
          </a:xfrm>
          <a:prstGeom prst="rect">
            <a:avLst/>
          </a:prstGeom>
          <a:noFill/>
          <a:ln w="9525">
            <a:noFill/>
            <a:miter lim="800000"/>
            <a:headEnd/>
            <a:tailEnd/>
          </a:ln>
        </p:spPr>
      </p:pic>
      <p:pic>
        <p:nvPicPr>
          <p:cNvPr id="7" name="Picture 6" descr="123"/>
          <p:cNvPicPr>
            <a:picLocks noChangeAspect="1" noChangeArrowheads="1"/>
          </p:cNvPicPr>
          <p:nvPr/>
        </p:nvPicPr>
        <p:blipFill>
          <a:blip r:embed="rId5"/>
          <a:srcRect/>
          <a:stretch>
            <a:fillRect/>
          </a:stretch>
        </p:blipFill>
        <p:spPr bwMode="auto">
          <a:xfrm>
            <a:off x="0" y="6248400"/>
            <a:ext cx="9144000" cy="609600"/>
          </a:xfrm>
          <a:prstGeom prst="rect">
            <a:avLst/>
          </a:prstGeom>
          <a:noFill/>
          <a:ln w="9525">
            <a:noFill/>
            <a:miter lim="800000"/>
            <a:headEnd/>
            <a:tailEnd/>
          </a:ln>
        </p:spPr>
      </p:pic>
      <p:sp>
        <p:nvSpPr>
          <p:cNvPr id="1025" name="Rectangle 1"/>
          <p:cNvSpPr>
            <a:spLocks noChangeArrowheads="1"/>
          </p:cNvSpPr>
          <p:nvPr/>
        </p:nvSpPr>
        <p:spPr bwMode="auto">
          <a:xfrm>
            <a:off x="1828800" y="139005"/>
            <a:ext cx="7201010"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Low" defTabSz="914400" rtl="1" eaLnBrk="1" fontAlgn="base" latinLnBrk="0" hangingPunct="1">
              <a:lnSpc>
                <a:spcPct val="100000"/>
              </a:lnSpc>
              <a:spcBef>
                <a:spcPct val="0"/>
              </a:spcBef>
              <a:spcAft>
                <a:spcPct val="0"/>
              </a:spcAft>
              <a:buClrTx/>
              <a:buSzTx/>
              <a:buFont typeface="Wingdings" pitchFamily="2" charset="2"/>
              <a:buChar char=""/>
              <a:tabLst>
                <a:tab pos="1635125" algn="l"/>
              </a:tabLst>
            </a:pPr>
            <a:r>
              <a:rPr kumimoji="0" lang="ar-EG" sz="2800" b="1" i="0" u="sng" strike="noStrike" cap="none" normalizeH="0" baseline="0" dirty="0" smtClean="0">
                <a:ln>
                  <a:noFill/>
                </a:ln>
                <a:solidFill>
                  <a:srgbClr val="FF0000"/>
                </a:solidFill>
                <a:effectLst/>
                <a:latin typeface="Arial" pitchFamily="34" charset="0"/>
                <a:ea typeface="Times New Roman" pitchFamily="18" charset="0"/>
                <a:cs typeface="PT Bold Heading" pitchFamily="2" charset="-78"/>
              </a:rPr>
              <a:t>المنتجات: </a:t>
            </a:r>
            <a:r>
              <a:rPr kumimoji="0" lang="ar-EG" sz="2800" b="1" i="0" u="none" strike="noStrike" cap="none" normalizeH="0" baseline="0" dirty="0" smtClean="0">
                <a:ln>
                  <a:noFill/>
                </a:ln>
                <a:solidFill>
                  <a:srgbClr val="FF0000"/>
                </a:solidFill>
                <a:effectLst/>
                <a:latin typeface="Arial" pitchFamily="34" charset="0"/>
                <a:ea typeface="Times New Roman" pitchFamily="18" charset="0"/>
                <a:cs typeface="PT Bold Heading" pitchFamily="2" charset="-78"/>
              </a:rPr>
              <a:t> </a:t>
            </a:r>
          </a:p>
          <a:p>
            <a:pPr marL="457200" marR="0" lvl="1" indent="0" algn="justLow" defTabSz="914400" rtl="1" eaLnBrk="1" fontAlgn="base" latinLnBrk="0" hangingPunct="1">
              <a:lnSpc>
                <a:spcPct val="100000"/>
              </a:lnSpc>
              <a:spcBef>
                <a:spcPct val="0"/>
              </a:spcBef>
              <a:spcAft>
                <a:spcPct val="0"/>
              </a:spcAft>
              <a:buClrTx/>
              <a:buSzTx/>
              <a:buFont typeface="Wingdings" pitchFamily="2" charset="2"/>
              <a:buChar char=""/>
              <a:tabLst>
                <a:tab pos="1635125" algn="l"/>
              </a:tabLst>
            </a:pPr>
            <a:r>
              <a:rPr kumimoji="0" lang="ar-EG" sz="2800" b="1"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وتسمى بالمنتجات الأولية ، وتنتج المادة العضوية</a:t>
            </a:r>
          </a:p>
          <a:p>
            <a:pPr marL="457200" marR="0" lvl="1" indent="0" algn="justLow" defTabSz="914400" rtl="1" eaLnBrk="1" fontAlgn="base" latinLnBrk="0" hangingPunct="1">
              <a:lnSpc>
                <a:spcPct val="100000"/>
              </a:lnSpc>
              <a:spcBef>
                <a:spcPct val="0"/>
              </a:spcBef>
              <a:spcAft>
                <a:spcPct val="0"/>
              </a:spcAft>
              <a:buClrTx/>
              <a:buSzTx/>
              <a:buFont typeface="Wingdings" pitchFamily="2" charset="2"/>
              <a:buChar char=""/>
              <a:tabLst>
                <a:tab pos="1635125" algn="l"/>
              </a:tabLst>
            </a:pPr>
            <a:r>
              <a:rPr kumimoji="0" lang="ar-EG" sz="2800" b="1"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 وتسمى </a:t>
            </a:r>
            <a:r>
              <a:rPr kumimoji="0" lang="ar-EG" sz="2800" b="1" i="0" u="sng" strike="noStrike" cap="none" normalizeH="0" baseline="0" dirty="0" smtClean="0">
                <a:ln>
                  <a:noFill/>
                </a:ln>
                <a:solidFill>
                  <a:srgbClr val="0070C0"/>
                </a:solidFill>
                <a:effectLst/>
                <a:latin typeface="Arial" pitchFamily="34" charset="0"/>
                <a:ea typeface="Times New Roman" pitchFamily="18" charset="0"/>
                <a:cs typeface="PT Bold Heading" pitchFamily="2" charset="-78"/>
              </a:rPr>
              <a:t>بالكائنات ذاتية التغذية</a:t>
            </a:r>
            <a:r>
              <a:rPr kumimoji="0" lang="ar-EG" sz="2800" b="1"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a:t>
            </a:r>
            <a:endParaRPr kumimoji="0" lang="ar-EG" sz="3600" b="0" i="0" u="none" strike="noStrike" cap="none" normalizeH="0" baseline="0" dirty="0" smtClean="0">
              <a:ln>
                <a:noFill/>
              </a:ln>
              <a:solidFill>
                <a:schemeClr val="tx1"/>
              </a:solidFill>
              <a:effectLst/>
              <a:latin typeface="Arial" pitchFamily="34" charset="0"/>
              <a:cs typeface="PT Bold Heading" pitchFamily="2" charset="-78"/>
            </a:endParaRPr>
          </a:p>
        </p:txBody>
      </p:sp>
      <p:sp>
        <p:nvSpPr>
          <p:cNvPr id="9" name="Rectangle 1"/>
          <p:cNvSpPr>
            <a:spLocks noChangeArrowheads="1"/>
          </p:cNvSpPr>
          <p:nvPr/>
        </p:nvSpPr>
        <p:spPr bwMode="auto">
          <a:xfrm>
            <a:off x="4361063" y="1489679"/>
            <a:ext cx="4706737" cy="187743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Low" defTabSz="914400" rtl="1" eaLnBrk="1" fontAlgn="base" latinLnBrk="0" hangingPunct="1">
              <a:lnSpc>
                <a:spcPct val="100000"/>
              </a:lnSpc>
              <a:spcBef>
                <a:spcPct val="0"/>
              </a:spcBef>
              <a:spcAft>
                <a:spcPct val="0"/>
              </a:spcAft>
              <a:buClrTx/>
              <a:buSzTx/>
              <a:buFont typeface="Wingdings" pitchFamily="2" charset="2"/>
              <a:buChar char=""/>
              <a:tabLst>
                <a:tab pos="1635125" algn="l"/>
              </a:tabLst>
            </a:pPr>
            <a:r>
              <a:rPr kumimoji="0" lang="ar-EG" sz="2800" b="1" i="0" u="sng" strike="noStrike" cap="none" normalizeH="0" baseline="0" dirty="0" smtClean="0">
                <a:ln>
                  <a:noFill/>
                </a:ln>
                <a:solidFill>
                  <a:srgbClr val="FF0000"/>
                </a:solidFill>
                <a:effectLst/>
                <a:latin typeface="Arial" pitchFamily="34" charset="0"/>
                <a:ea typeface="Times New Roman" pitchFamily="18" charset="0"/>
                <a:cs typeface="PT Bold Heading" pitchFamily="2" charset="-78"/>
              </a:rPr>
              <a:t>المستهلكات</a:t>
            </a:r>
            <a:r>
              <a:rPr kumimoji="0" lang="ar-EG" sz="2800" b="1" i="0" u="sng"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 </a:t>
            </a:r>
            <a:r>
              <a:rPr kumimoji="0" lang="ar-EG" sz="2800" b="1"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 </a:t>
            </a:r>
          </a:p>
          <a:p>
            <a:pPr lvl="1" algn="justLow" rtl="1" fontAlgn="base">
              <a:spcBef>
                <a:spcPct val="0"/>
              </a:spcBef>
              <a:spcAft>
                <a:spcPct val="0"/>
              </a:spcAft>
              <a:buFont typeface="Wingdings" pitchFamily="2" charset="2"/>
              <a:buChar char=""/>
              <a:tabLst>
                <a:tab pos="1635125" algn="l"/>
              </a:tabLst>
            </a:pPr>
            <a:r>
              <a:rPr lang="ar-EG" sz="2000" b="1" dirty="0" smtClean="0">
                <a:cs typeface="PT Bold Heading" pitchFamily="2" charset="-78"/>
              </a:rPr>
              <a:t>وهي كائنات غير قادرة </a:t>
            </a:r>
          </a:p>
          <a:p>
            <a:pPr lvl="1" algn="justLow" rtl="1" fontAlgn="base">
              <a:spcBef>
                <a:spcPct val="0"/>
              </a:spcBef>
              <a:spcAft>
                <a:spcPct val="0"/>
              </a:spcAft>
              <a:buFont typeface="Wingdings" pitchFamily="2" charset="2"/>
              <a:buChar char=""/>
              <a:tabLst>
                <a:tab pos="1635125" algn="l"/>
              </a:tabLst>
            </a:pPr>
            <a:r>
              <a:rPr lang="ar-EG" sz="2000" b="1" dirty="0" smtClean="0">
                <a:cs typeface="PT Bold Heading" pitchFamily="2" charset="-78"/>
              </a:rPr>
              <a:t>على إنتاج مادتها العضوية</a:t>
            </a:r>
          </a:p>
          <a:p>
            <a:pPr lvl="1" algn="justLow" rtl="1" fontAlgn="base">
              <a:spcBef>
                <a:spcPct val="0"/>
              </a:spcBef>
              <a:spcAft>
                <a:spcPct val="0"/>
              </a:spcAft>
              <a:buFont typeface="Wingdings" pitchFamily="2" charset="2"/>
              <a:buChar char=""/>
              <a:tabLst>
                <a:tab pos="1635125" algn="l"/>
              </a:tabLst>
            </a:pPr>
            <a:r>
              <a:rPr lang="ar-EG" sz="2000" b="1" dirty="0" smtClean="0">
                <a:cs typeface="PT Bold Heading" pitchFamily="2" charset="-78"/>
              </a:rPr>
              <a:t>، وتسمى </a:t>
            </a:r>
            <a:r>
              <a:rPr lang="ar-EG" sz="2000" b="1" u="sng" dirty="0" smtClean="0">
                <a:solidFill>
                  <a:srgbClr val="0070C0"/>
                </a:solidFill>
                <a:cs typeface="PT Bold Heading" pitchFamily="2" charset="-78"/>
              </a:rPr>
              <a:t>بالكائنات غير ذاتية التغذية</a:t>
            </a:r>
            <a:r>
              <a:rPr lang="ar-EG" sz="2000" b="1" dirty="0" smtClean="0">
                <a:cs typeface="PT Bold Heading" pitchFamily="2" charset="-78"/>
              </a:rPr>
              <a:t>،</a:t>
            </a:r>
          </a:p>
          <a:p>
            <a:pPr lvl="1" algn="justLow" rtl="1" fontAlgn="base">
              <a:spcBef>
                <a:spcPct val="0"/>
              </a:spcBef>
              <a:spcAft>
                <a:spcPct val="0"/>
              </a:spcAft>
              <a:buFont typeface="Wingdings" pitchFamily="2" charset="2"/>
              <a:buChar char=""/>
              <a:tabLst>
                <a:tab pos="1635125" algn="l"/>
              </a:tabLst>
            </a:pPr>
            <a:r>
              <a:rPr lang="ar-EG" sz="2800" b="1" dirty="0" smtClean="0">
                <a:cs typeface="PT Bold Heading" pitchFamily="2" charset="-78"/>
              </a:rPr>
              <a:t> وتنقسم إلى ثلاثة أنواع هي :</a:t>
            </a:r>
            <a:endParaRPr kumimoji="0" lang="ar-EG" sz="3600" b="0" i="0" u="none" strike="noStrike" cap="none" normalizeH="0" baseline="0" dirty="0" smtClean="0">
              <a:ln>
                <a:noFill/>
              </a:ln>
              <a:solidFill>
                <a:schemeClr val="tx1"/>
              </a:solidFill>
              <a:effectLst/>
              <a:latin typeface="Arial" pitchFamily="34" charset="0"/>
              <a:cs typeface="PT Bold Heading" pitchFamily="2" charset="-78"/>
            </a:endParaRPr>
          </a:p>
        </p:txBody>
      </p:sp>
      <p:sp>
        <p:nvSpPr>
          <p:cNvPr id="10" name="Rectangle 1"/>
          <p:cNvSpPr>
            <a:spLocks noChangeArrowheads="1"/>
          </p:cNvSpPr>
          <p:nvPr/>
        </p:nvSpPr>
        <p:spPr bwMode="auto">
          <a:xfrm>
            <a:off x="3886200" y="3428670"/>
            <a:ext cx="533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1" eaLnBrk="1" fontAlgn="base" latinLnBrk="0" hangingPunct="1">
              <a:lnSpc>
                <a:spcPct val="100000"/>
              </a:lnSpc>
              <a:spcBef>
                <a:spcPct val="0"/>
              </a:spcBef>
              <a:spcAft>
                <a:spcPct val="0"/>
              </a:spcAft>
              <a:buClrTx/>
              <a:buSzTx/>
              <a:buFont typeface="Wingdings" pitchFamily="2" charset="2"/>
              <a:buChar char=""/>
              <a:tabLst>
                <a:tab pos="1635125" algn="l"/>
              </a:tabLst>
            </a:pPr>
            <a:r>
              <a:rPr kumimoji="0" lang="ar-EG" sz="2400" b="1" i="0" u="sng" strike="noStrike" cap="none" normalizeH="0" baseline="0" dirty="0" smtClean="0">
                <a:ln>
                  <a:noFill/>
                </a:ln>
                <a:solidFill>
                  <a:srgbClr val="FF0000"/>
                </a:solidFill>
                <a:effectLst/>
                <a:latin typeface="Arial" pitchFamily="34" charset="0"/>
                <a:ea typeface="Times New Roman" pitchFamily="18" charset="0"/>
                <a:cs typeface="PT Bold Heading" pitchFamily="2" charset="-78"/>
              </a:rPr>
              <a:t>المستهلكات الأولية</a:t>
            </a:r>
            <a:r>
              <a:rPr kumimoji="0" lang="ar-EG" sz="2400" b="1" i="0" u="sng"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 </a:t>
            </a:r>
            <a:r>
              <a:rPr kumimoji="0" lang="ar-EG" sz="2400" b="1"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 </a:t>
            </a:r>
          </a:p>
          <a:p>
            <a:pPr lvl="1" algn="justLow" rtl="1" fontAlgn="base">
              <a:spcBef>
                <a:spcPct val="0"/>
              </a:spcBef>
              <a:spcAft>
                <a:spcPct val="0"/>
              </a:spcAft>
              <a:buFont typeface="Wingdings" pitchFamily="2" charset="2"/>
              <a:buChar char=""/>
              <a:tabLst>
                <a:tab pos="1635125" algn="l"/>
              </a:tabLst>
            </a:pPr>
            <a:r>
              <a:rPr lang="ar-EG" sz="2000" b="1" dirty="0" smtClean="0">
                <a:cs typeface="PT Bold Heading" pitchFamily="2" charset="-78"/>
              </a:rPr>
              <a:t>وتسمى </a:t>
            </a:r>
            <a:r>
              <a:rPr lang="ar-EG" sz="2000" b="1" u="sng" dirty="0" smtClean="0">
                <a:solidFill>
                  <a:srgbClr val="0070C0"/>
                </a:solidFill>
                <a:cs typeface="PT Bold Heading" pitchFamily="2" charset="-78"/>
              </a:rPr>
              <a:t>بالعواشب</a:t>
            </a:r>
            <a:r>
              <a:rPr lang="ar-EG" sz="2000" b="1" dirty="0" smtClean="0">
                <a:cs typeface="PT Bold Heading" pitchFamily="2" charset="-78"/>
              </a:rPr>
              <a:t> وتتغذى على النباتات</a:t>
            </a:r>
          </a:p>
        </p:txBody>
      </p:sp>
      <p:sp>
        <p:nvSpPr>
          <p:cNvPr id="11" name="Rectangle 1"/>
          <p:cNvSpPr>
            <a:spLocks noChangeArrowheads="1"/>
          </p:cNvSpPr>
          <p:nvPr/>
        </p:nvSpPr>
        <p:spPr bwMode="auto">
          <a:xfrm>
            <a:off x="4572000" y="4041332"/>
            <a:ext cx="474480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1" eaLnBrk="1" fontAlgn="base" latinLnBrk="0" hangingPunct="1">
              <a:lnSpc>
                <a:spcPct val="100000"/>
              </a:lnSpc>
              <a:spcBef>
                <a:spcPct val="0"/>
              </a:spcBef>
              <a:spcAft>
                <a:spcPct val="0"/>
              </a:spcAft>
              <a:buClrTx/>
              <a:buSzTx/>
              <a:buFont typeface="Wingdings" pitchFamily="2" charset="2"/>
              <a:buChar char=""/>
              <a:tabLst>
                <a:tab pos="1635125" algn="l"/>
              </a:tabLst>
            </a:pPr>
            <a:r>
              <a:rPr kumimoji="0" lang="ar-EG" sz="2800" b="1" i="0" u="sng" strike="noStrike" cap="none" normalizeH="0" baseline="0" dirty="0" smtClean="0">
                <a:ln>
                  <a:noFill/>
                </a:ln>
                <a:solidFill>
                  <a:srgbClr val="FF0000"/>
                </a:solidFill>
                <a:effectLst/>
                <a:latin typeface="Arial" pitchFamily="34" charset="0"/>
                <a:ea typeface="Times New Roman" pitchFamily="18" charset="0"/>
                <a:cs typeface="PT Bold Heading" pitchFamily="2" charset="-78"/>
              </a:rPr>
              <a:t>المستهلكات الثانوية</a:t>
            </a:r>
            <a:r>
              <a:rPr kumimoji="0" lang="ar-EG" sz="2800" b="1" i="0" u="sng"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 </a:t>
            </a:r>
            <a:r>
              <a:rPr kumimoji="0" lang="ar-EG" sz="2800" b="1" i="0" u="none" strike="noStrike" cap="none" normalizeH="0" baseline="0" dirty="0" smtClean="0">
                <a:ln>
                  <a:noFill/>
                </a:ln>
                <a:solidFill>
                  <a:schemeClr val="tx1"/>
                </a:solidFill>
                <a:effectLst/>
                <a:latin typeface="Arial" pitchFamily="34" charset="0"/>
                <a:ea typeface="Times New Roman" pitchFamily="18" charset="0"/>
                <a:cs typeface="PT Bold Heading" pitchFamily="2" charset="-78"/>
              </a:rPr>
              <a:t> </a:t>
            </a:r>
          </a:p>
          <a:p>
            <a:pPr lvl="1" algn="justLow" rtl="1" fontAlgn="base">
              <a:spcBef>
                <a:spcPct val="0"/>
              </a:spcBef>
              <a:spcAft>
                <a:spcPct val="0"/>
              </a:spcAft>
              <a:buFont typeface="Wingdings" pitchFamily="2" charset="2"/>
              <a:buChar char=""/>
              <a:tabLst>
                <a:tab pos="1635125" algn="l"/>
              </a:tabLst>
            </a:pPr>
            <a:r>
              <a:rPr lang="ar-EG" sz="2800" b="1" dirty="0" smtClean="0">
                <a:cs typeface="PT Bold Heading" pitchFamily="2" charset="-78"/>
              </a:rPr>
              <a:t>وتسمى </a:t>
            </a:r>
            <a:r>
              <a:rPr lang="ar-EG" sz="2800" b="1" u="sng" dirty="0" smtClean="0">
                <a:solidFill>
                  <a:srgbClr val="0070C0"/>
                </a:solidFill>
                <a:cs typeface="PT Bold Heading" pitchFamily="2" charset="-78"/>
              </a:rPr>
              <a:t>باللواحم</a:t>
            </a:r>
            <a:r>
              <a:rPr lang="ar-EG" sz="2800" b="1" dirty="0" smtClean="0">
                <a:solidFill>
                  <a:srgbClr val="0070C0"/>
                </a:solidFill>
                <a:cs typeface="PT Bold Heading" pitchFamily="2" charset="-78"/>
              </a:rPr>
              <a:t> </a:t>
            </a:r>
            <a:r>
              <a:rPr lang="ar-EG" sz="2800" b="1" dirty="0" smtClean="0">
                <a:cs typeface="PT Bold Heading" pitchFamily="2" charset="-78"/>
              </a:rPr>
              <a:t>التي</a:t>
            </a:r>
            <a:r>
              <a:rPr lang="ar-EG" sz="2800" b="1" dirty="0" smtClean="0">
                <a:solidFill>
                  <a:srgbClr val="0070C0"/>
                </a:solidFill>
                <a:cs typeface="PT Bold Heading" pitchFamily="2" charset="-78"/>
              </a:rPr>
              <a:t> </a:t>
            </a:r>
            <a:r>
              <a:rPr lang="ar-EG" sz="2800" b="1" dirty="0" smtClean="0">
                <a:cs typeface="PT Bold Heading" pitchFamily="2" charset="-78"/>
              </a:rPr>
              <a:t>تتغذى على النباتات والحيوانات السابقة</a:t>
            </a:r>
          </a:p>
        </p:txBody>
      </p:sp>
      <p:cxnSp>
        <p:nvCxnSpPr>
          <p:cNvPr id="13" name="Straight Arrow Connector 12"/>
          <p:cNvCxnSpPr/>
          <p:nvPr/>
        </p:nvCxnSpPr>
        <p:spPr>
          <a:xfrm flipH="1">
            <a:off x="3120226" y="504913"/>
            <a:ext cx="3810000" cy="2615981"/>
          </a:xfrm>
          <a:prstGeom prst="straightConnector1">
            <a:avLst/>
          </a:prstGeom>
          <a:ln w="57150">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flipV="1">
            <a:off x="2294860" y="2895600"/>
            <a:ext cx="3420140" cy="609600"/>
          </a:xfrm>
          <a:prstGeom prst="straightConnector1">
            <a:avLst/>
          </a:prstGeom>
          <a:ln w="57150">
            <a:solidFill>
              <a:srgbClr val="002060"/>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5"/>
          <p:cNvCxnSpPr/>
          <p:nvPr/>
        </p:nvCxnSpPr>
        <p:spPr>
          <a:xfrm flipH="1" flipV="1">
            <a:off x="1371600" y="3120894"/>
            <a:ext cx="4357577" cy="1503127"/>
          </a:xfrm>
          <a:prstGeom prst="straightConnector1">
            <a:avLst/>
          </a:prstGeom>
          <a:ln w="57150">
            <a:solidFill>
              <a:srgbClr val="C00000"/>
            </a:solidFill>
            <a:headEnd type="arrow"/>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fade">
                                      <p:cBhvr>
                                        <p:cTn id="12" dur="2000"/>
                                        <p:tgtEl>
                                          <p:spTgt spid="102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5">
                                            <p:txEl>
                                              <p:pRg st="1" end="1"/>
                                            </p:txEl>
                                          </p:spTgt>
                                        </p:tgtEl>
                                        <p:attrNameLst>
                                          <p:attrName>style.visibility</p:attrName>
                                        </p:attrNameLst>
                                      </p:cBhvr>
                                      <p:to>
                                        <p:strVal val="visible"/>
                                      </p:to>
                                    </p:set>
                                    <p:animEffect transition="in" filter="fade">
                                      <p:cBhvr>
                                        <p:cTn id="15" dur="2000"/>
                                        <p:tgtEl>
                                          <p:spTgt spid="102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5">
                                            <p:txEl>
                                              <p:pRg st="2" end="2"/>
                                            </p:txEl>
                                          </p:spTgt>
                                        </p:tgtEl>
                                        <p:attrNameLst>
                                          <p:attrName>style.visibility</p:attrName>
                                        </p:attrNameLst>
                                      </p:cBhvr>
                                      <p:to>
                                        <p:strVal val="visible"/>
                                      </p:to>
                                    </p:set>
                                    <p:animEffect transition="in" filter="fade">
                                      <p:cBhvr>
                                        <p:cTn id="18" dur="2000"/>
                                        <p:tgtEl>
                                          <p:spTgt spid="102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2000"/>
                                        <p:tgtEl>
                                          <p:spTgt spid="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2000"/>
                                        <p:tgtEl>
                                          <p:spTgt spid="9">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2000"/>
                                        <p:tgtEl>
                                          <p:spTgt spid="9">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2000"/>
                                        <p:tgtEl>
                                          <p:spTgt spid="9">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2000"/>
                                        <p:tgtEl>
                                          <p:spTgt spid="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2000"/>
                                        <p:tgtEl>
                                          <p:spTgt spid="10">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20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fade">
                                      <p:cBhvr>
                                        <p:cTn id="58" dur="2000"/>
                                        <p:tgtEl>
                                          <p:spTgt spid="11">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Effect transition="in" filter="fade">
                                      <p:cBhvr>
                                        <p:cTn id="61" dur="2000"/>
                                        <p:tgtEl>
                                          <p:spTgt spid="11">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P spid="9" grpId="0" build="p"/>
      <p:bldP spid="10"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سلسلة غذائيى.gif"/>
          <p:cNvPicPr>
            <a:picLocks noChangeAspect="1"/>
          </p:cNvPicPr>
          <p:nvPr/>
        </p:nvPicPr>
        <p:blipFill>
          <a:blip r:embed="rId3"/>
          <a:stretch>
            <a:fillRect/>
          </a:stretch>
        </p:blipFill>
        <p:spPr>
          <a:xfrm>
            <a:off x="385575" y="2133600"/>
            <a:ext cx="3871613" cy="4038600"/>
          </a:xfrm>
          <a:prstGeom prst="rect">
            <a:avLst/>
          </a:prstGeom>
        </p:spPr>
      </p:pic>
      <p:sp>
        <p:nvSpPr>
          <p:cNvPr id="3" name="Content Placeholder 2"/>
          <p:cNvSpPr>
            <a:spLocks noGrp="1"/>
          </p:cNvSpPr>
          <p:nvPr>
            <p:ph idx="1"/>
          </p:nvPr>
        </p:nvSpPr>
        <p:spPr>
          <a:xfrm>
            <a:off x="457200" y="0"/>
            <a:ext cx="8229600" cy="6126163"/>
          </a:xfrm>
        </p:spPr>
        <p:txBody>
          <a:bodyPr>
            <a:normAutofit/>
          </a:bodyPr>
          <a:lstStyle/>
          <a:p>
            <a:pPr algn="r" rtl="1">
              <a:buFont typeface="Wingdings" pitchFamily="2" charset="2"/>
              <a:buChar char="Ø"/>
            </a:pPr>
            <a:r>
              <a:rPr lang="ar-EG" b="1" u="sng" dirty="0" smtClean="0">
                <a:solidFill>
                  <a:srgbClr val="FF0000"/>
                </a:solidFill>
                <a:cs typeface="PT Bold Heading" pitchFamily="2" charset="-78"/>
              </a:rPr>
              <a:t>المستهلكات الثلاثية:</a:t>
            </a:r>
          </a:p>
          <a:p>
            <a:pPr algn="just" rtl="1">
              <a:buFont typeface="Wingdings" pitchFamily="2" charset="2"/>
              <a:buChar char="Ø"/>
            </a:pPr>
            <a:r>
              <a:rPr lang="ar-EG" sz="2000" b="1" dirty="0" smtClean="0">
                <a:cs typeface="PT Bold Heading" pitchFamily="2" charset="-78"/>
              </a:rPr>
              <a:t>وهي من النوع الثالث الذي يتغذى على النبات واللواحم      ( الإنسان)</a:t>
            </a:r>
          </a:p>
          <a:p>
            <a:pPr algn="r" rtl="1">
              <a:buFont typeface="Wingdings" pitchFamily="2" charset="2"/>
              <a:buChar char="Ø"/>
            </a:pPr>
            <a:r>
              <a:rPr lang="ar-EG" sz="2800" b="1" u="sng" dirty="0" smtClean="0">
                <a:solidFill>
                  <a:srgbClr val="FF0000"/>
                </a:solidFill>
                <a:cs typeface="PT Bold Heading" pitchFamily="2" charset="-78"/>
              </a:rPr>
              <a:t>4- المفككات أو المحللات </a:t>
            </a:r>
            <a:r>
              <a:rPr lang="ar-EG" sz="2800" b="1" dirty="0" smtClean="0">
                <a:cs typeface="PT Bold Heading" pitchFamily="2" charset="-78"/>
              </a:rPr>
              <a:t>( منظفات الطبيعة) </a:t>
            </a:r>
          </a:p>
          <a:p>
            <a:pPr algn="r" rtl="1">
              <a:buFont typeface="Wingdings" pitchFamily="2" charset="2"/>
              <a:buChar char="Ø"/>
            </a:pPr>
            <a:r>
              <a:rPr lang="ar-EG" sz="2800" b="1" dirty="0" smtClean="0">
                <a:cs typeface="PT Bold Heading" pitchFamily="2" charset="-78"/>
              </a:rPr>
              <a:t>هي فطريات وبكتريا </a:t>
            </a:r>
          </a:p>
          <a:p>
            <a:pPr algn="r" rtl="1">
              <a:buFont typeface="Wingdings" pitchFamily="2" charset="2"/>
              <a:buChar char="Ø"/>
            </a:pPr>
            <a:r>
              <a:rPr lang="ar-EG" sz="2800" b="1" dirty="0" smtClean="0">
                <a:cs typeface="PT Bold Heading" pitchFamily="2" charset="-78"/>
              </a:rPr>
              <a:t>تتغذى على المادة العضوية الميتة</a:t>
            </a:r>
          </a:p>
          <a:p>
            <a:pPr algn="r" rtl="1">
              <a:buFont typeface="Wingdings" pitchFamily="2" charset="2"/>
              <a:buChar char="Ø"/>
            </a:pPr>
            <a:r>
              <a:rPr lang="ar-EG" sz="2800" b="1" dirty="0" smtClean="0">
                <a:cs typeface="PT Bold Heading" pitchFamily="2" charset="-78"/>
              </a:rPr>
              <a:t>وتقوم </a:t>
            </a:r>
            <a:r>
              <a:rPr lang="ar-EG" sz="2800" b="1" u="sng" dirty="0" smtClean="0">
                <a:solidFill>
                  <a:srgbClr val="FF0000"/>
                </a:solidFill>
                <a:cs typeface="PT Bold Heading" pitchFamily="2" charset="-78"/>
              </a:rPr>
              <a:t>الفطريات</a:t>
            </a:r>
            <a:r>
              <a:rPr lang="ar-EG" sz="2800" b="1" dirty="0" smtClean="0">
                <a:cs typeface="PT Bold Heading" pitchFamily="2" charset="-78"/>
              </a:rPr>
              <a:t> بتجزئة وتفتيت</a:t>
            </a:r>
          </a:p>
          <a:p>
            <a:pPr algn="r" rtl="1">
              <a:buFont typeface="Wingdings" pitchFamily="2" charset="2"/>
              <a:buChar char="Ø"/>
            </a:pPr>
            <a:r>
              <a:rPr lang="ar-EG" sz="2800" b="1" dirty="0" smtClean="0">
                <a:cs typeface="PT Bold Heading" pitchFamily="2" charset="-78"/>
              </a:rPr>
              <a:t> بقايا وفضلات النباتات والحيوانات.</a:t>
            </a:r>
          </a:p>
          <a:p>
            <a:pPr algn="r" rtl="1">
              <a:buFont typeface="Wingdings" pitchFamily="2" charset="2"/>
              <a:buChar char="Ø"/>
            </a:pPr>
            <a:r>
              <a:rPr lang="ar-EG" sz="2800" b="1" dirty="0" smtClean="0">
                <a:cs typeface="PT Bold Heading" pitchFamily="2" charset="-78"/>
              </a:rPr>
              <a:t> أما </a:t>
            </a:r>
            <a:r>
              <a:rPr lang="ar-EG" sz="2800" b="1" u="sng" dirty="0" smtClean="0">
                <a:solidFill>
                  <a:srgbClr val="FF0000"/>
                </a:solidFill>
                <a:cs typeface="PT Bold Heading" pitchFamily="2" charset="-78"/>
              </a:rPr>
              <a:t>البكتريا</a:t>
            </a:r>
            <a:r>
              <a:rPr lang="ar-EG" sz="2800" b="1" dirty="0" smtClean="0">
                <a:cs typeface="PT Bold Heading" pitchFamily="2" charset="-78"/>
              </a:rPr>
              <a:t> تقوم بتحويل المادة </a:t>
            </a:r>
          </a:p>
          <a:p>
            <a:pPr algn="r" rtl="1">
              <a:buFont typeface="Wingdings" pitchFamily="2" charset="2"/>
              <a:buChar char="Ø"/>
            </a:pPr>
            <a:r>
              <a:rPr lang="ar-EG" sz="2800" b="1" dirty="0" smtClean="0">
                <a:cs typeface="PT Bold Heading" pitchFamily="2" charset="-78"/>
              </a:rPr>
              <a:t>العضوية إلى مادة معدنية. </a:t>
            </a:r>
            <a:endParaRPr lang="en-US" sz="2800" b="1" dirty="0">
              <a:cs typeface="PT Bold Heading" pitchFamily="2" charset="-78"/>
            </a:endParaRPr>
          </a:p>
        </p:txBody>
      </p:sp>
      <p:pic>
        <p:nvPicPr>
          <p:cNvPr id="4" name="Picture 3" descr="123"/>
          <p:cNvPicPr>
            <a:picLocks noChangeAspect="1" noChangeArrowheads="1"/>
          </p:cNvPicPr>
          <p:nvPr/>
        </p:nvPicPr>
        <p:blipFill>
          <a:blip r:embed="rId4"/>
          <a:srcRect/>
          <a:stretch>
            <a:fillRect/>
          </a:stretch>
        </p:blipFill>
        <p:spPr bwMode="auto">
          <a:xfrm>
            <a:off x="0" y="0"/>
            <a:ext cx="533400" cy="6324600"/>
          </a:xfrm>
          <a:prstGeom prst="rect">
            <a:avLst/>
          </a:prstGeom>
          <a:noFill/>
          <a:ln w="9525">
            <a:noFill/>
            <a:miter lim="800000"/>
            <a:headEnd/>
            <a:tailEnd/>
          </a:ln>
        </p:spPr>
      </p:pic>
      <p:pic>
        <p:nvPicPr>
          <p:cNvPr id="5" name="Picture 4" descr="123"/>
          <p:cNvPicPr>
            <a:picLocks noChangeAspect="1" noChangeArrowheads="1"/>
          </p:cNvPicPr>
          <p:nvPr/>
        </p:nvPicPr>
        <p:blipFill>
          <a:blip r:embed="rId5"/>
          <a:srcRect/>
          <a:stretch>
            <a:fillRect/>
          </a:stretch>
        </p:blipFill>
        <p:spPr bwMode="auto">
          <a:xfrm>
            <a:off x="0" y="6248400"/>
            <a:ext cx="9144000" cy="609600"/>
          </a:xfrm>
          <a:prstGeom prst="rect">
            <a:avLst/>
          </a:prstGeom>
          <a:noFill/>
          <a:ln w="9525">
            <a:noFill/>
            <a:miter lim="800000"/>
            <a:headEnd/>
            <a:tailEnd/>
          </a:ln>
        </p:spPr>
      </p:pic>
      <p:cxnSp>
        <p:nvCxnSpPr>
          <p:cNvPr id="10" name="Straight Arrow Connector 9"/>
          <p:cNvCxnSpPr/>
          <p:nvPr/>
        </p:nvCxnSpPr>
        <p:spPr>
          <a:xfrm flipH="1">
            <a:off x="3048000" y="1752600"/>
            <a:ext cx="2514600" cy="4038600"/>
          </a:xfrm>
          <a:prstGeom prst="straightConnector1">
            <a:avLst/>
          </a:prstGeom>
          <a:ln w="57150">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1295400" y="260648"/>
            <a:ext cx="6934200" cy="5073352"/>
          </a:xfrm>
          <a:prstGeom prst="horizontalScroll">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EG" sz="6000" b="1" dirty="0" smtClean="0">
                <a:solidFill>
                  <a:srgbClr val="FF0000"/>
                </a:solidFill>
                <a:cs typeface="PT Bold Heading" pitchFamily="2" charset="-78"/>
              </a:rPr>
              <a:t>على الطالب أن يحدد من الكتاب  المعنى المقابل لكل مصطلح بدقة</a:t>
            </a:r>
            <a:endParaRPr lang="en-US" sz="6000" dirty="0">
              <a:solidFill>
                <a:srgbClr val="FF0000"/>
              </a:solidFill>
              <a:cs typeface="PT Bold Heading" pitchFamily="2" charset="-78"/>
            </a:endParaRPr>
          </a:p>
        </p:txBody>
      </p:sp>
      <p:pic>
        <p:nvPicPr>
          <p:cNvPr id="3" name="Picture 4" descr="123"/>
          <p:cNvPicPr>
            <a:picLocks noChangeAspect="1" noChangeArrowheads="1"/>
          </p:cNvPicPr>
          <p:nvPr/>
        </p:nvPicPr>
        <p:blipFill>
          <a:blip r:embed="rId2"/>
          <a:srcRect/>
          <a:stretch>
            <a:fillRect/>
          </a:stretch>
        </p:blipFill>
        <p:spPr bwMode="auto">
          <a:xfrm>
            <a:off x="152400" y="152400"/>
            <a:ext cx="533400" cy="6324600"/>
          </a:xfrm>
          <a:prstGeom prst="rect">
            <a:avLst/>
          </a:prstGeom>
          <a:noFill/>
          <a:ln w="9525">
            <a:noFill/>
            <a:miter lim="800000"/>
            <a:headEnd/>
            <a:tailEnd/>
          </a:ln>
        </p:spPr>
      </p:pic>
      <p:pic>
        <p:nvPicPr>
          <p:cNvPr id="4" name="Picture 5"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Tree>
    <p:extLst>
      <p:ext uri="{BB962C8B-B14F-4D97-AF65-F5344CB8AC3E}">
        <p14:creationId xmlns:p14="http://schemas.microsoft.com/office/powerpoint/2010/main" val="1926298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2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1295400" y="260648"/>
            <a:ext cx="6934200" cy="5073352"/>
          </a:xfrm>
          <a:prstGeom prst="horizontalScroll">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EG" sz="4800" b="1" dirty="0" smtClean="0">
                <a:solidFill>
                  <a:schemeClr val="tx1"/>
                </a:solidFill>
                <a:cs typeface="PT Bold Heading" pitchFamily="2" charset="-78"/>
              </a:rPr>
              <a:t>شكرا لحسن متابعتكم وأذكركم أن الامتحان موضوعي ويحتاج إلى تركيز في المذاكرة ومتابعة المحاضرات والكتاب</a:t>
            </a:r>
            <a:endParaRPr lang="en-US" sz="4800" dirty="0">
              <a:solidFill>
                <a:schemeClr val="tx1"/>
              </a:solidFill>
              <a:cs typeface="PT Bold Heading" pitchFamily="2" charset="-78"/>
            </a:endParaRPr>
          </a:p>
        </p:txBody>
      </p:sp>
      <p:pic>
        <p:nvPicPr>
          <p:cNvPr id="3" name="Picture 4" descr="123"/>
          <p:cNvPicPr>
            <a:picLocks noChangeAspect="1" noChangeArrowheads="1"/>
          </p:cNvPicPr>
          <p:nvPr/>
        </p:nvPicPr>
        <p:blipFill>
          <a:blip r:embed="rId2"/>
          <a:srcRect/>
          <a:stretch>
            <a:fillRect/>
          </a:stretch>
        </p:blipFill>
        <p:spPr bwMode="auto">
          <a:xfrm>
            <a:off x="152400" y="152400"/>
            <a:ext cx="533400" cy="6324600"/>
          </a:xfrm>
          <a:prstGeom prst="rect">
            <a:avLst/>
          </a:prstGeom>
          <a:noFill/>
          <a:ln w="9525">
            <a:noFill/>
            <a:miter lim="800000"/>
            <a:headEnd/>
            <a:tailEnd/>
          </a:ln>
        </p:spPr>
      </p:pic>
      <p:pic>
        <p:nvPicPr>
          <p:cNvPr id="4" name="Picture 5"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Tree>
    <p:extLst>
      <p:ext uri="{BB962C8B-B14F-4D97-AF65-F5344CB8AC3E}">
        <p14:creationId xmlns:p14="http://schemas.microsoft.com/office/powerpoint/2010/main" val="736696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2000" fill="hold"/>
                                        <p:tgtEl>
                                          <p:spTgt spid="2">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EG" sz="7200" dirty="0" smtClean="0">
                <a:cs typeface="PT Bold Heading" pitchFamily="2" charset="-78"/>
              </a:rPr>
              <a:t>المحاضرة </a:t>
            </a:r>
            <a:r>
              <a:rPr lang="ar-EG" sz="7200" dirty="0" smtClean="0">
                <a:cs typeface="PT Bold Heading" pitchFamily="2" charset="-78"/>
              </a:rPr>
              <a:t>الرابعة</a:t>
            </a:r>
            <a:endParaRPr lang="ar-SA" sz="7200" dirty="0">
              <a:cs typeface="PT Bold Heading" pitchFamily="2" charset="-78"/>
            </a:endParaRPr>
          </a:p>
        </p:txBody>
      </p:sp>
    </p:spTree>
    <p:extLst>
      <p:ext uri="{BB962C8B-B14F-4D97-AF65-F5344CB8AC3E}">
        <p14:creationId xmlns:p14="http://schemas.microsoft.com/office/powerpoint/2010/main" val="6946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23"/>
          <p:cNvPicPr>
            <a:picLocks noChangeAspect="1" noChangeArrowheads="1"/>
          </p:cNvPicPr>
          <p:nvPr/>
        </p:nvPicPr>
        <p:blipFill>
          <a:blip r:embed="rId2"/>
          <a:srcRect/>
          <a:stretch>
            <a:fillRect/>
          </a:stretch>
        </p:blipFill>
        <p:spPr bwMode="auto">
          <a:xfrm>
            <a:off x="0" y="152400"/>
            <a:ext cx="533400" cy="6324600"/>
          </a:xfrm>
          <a:prstGeom prst="rect">
            <a:avLst/>
          </a:prstGeom>
          <a:noFill/>
          <a:ln w="9525">
            <a:noFill/>
            <a:miter lim="800000"/>
            <a:headEnd/>
            <a:tailEnd/>
          </a:ln>
        </p:spPr>
      </p:pic>
      <p:pic>
        <p:nvPicPr>
          <p:cNvPr id="3" name="Picture 5"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
        <p:nvSpPr>
          <p:cNvPr id="4" name="سهم إلى الأعلى والأسفل 3"/>
          <p:cNvSpPr/>
          <p:nvPr/>
        </p:nvSpPr>
        <p:spPr>
          <a:xfrm>
            <a:off x="4343400" y="1295400"/>
            <a:ext cx="609600" cy="1371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6" name="رابط بشكل مرفق 5"/>
          <p:cNvCxnSpPr>
            <a:stCxn id="16" idx="0"/>
          </p:cNvCxnSpPr>
          <p:nvPr/>
        </p:nvCxnSpPr>
        <p:spPr>
          <a:xfrm rot="5400000" flipH="1" flipV="1">
            <a:off x="4686300" y="38100"/>
            <a:ext cx="76200" cy="5334000"/>
          </a:xfrm>
          <a:prstGeom prst="bentConnector2">
            <a:avLst/>
          </a:prstGeom>
        </p:spPr>
        <p:style>
          <a:lnRef idx="3">
            <a:schemeClr val="accent4"/>
          </a:lnRef>
          <a:fillRef idx="0">
            <a:schemeClr val="accent4"/>
          </a:fillRef>
          <a:effectRef idx="2">
            <a:schemeClr val="accent4"/>
          </a:effectRef>
          <a:fontRef idx="minor">
            <a:schemeClr val="tx1"/>
          </a:fontRef>
        </p:style>
      </p:cxnSp>
      <p:sp>
        <p:nvSpPr>
          <p:cNvPr id="9" name="مستطيل مستدير الزوايا 8"/>
          <p:cNvSpPr/>
          <p:nvPr/>
        </p:nvSpPr>
        <p:spPr>
          <a:xfrm>
            <a:off x="2438400" y="533400"/>
            <a:ext cx="4191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cs typeface="PT Bold Heading" pitchFamily="2" charset="-78"/>
              </a:rPr>
              <a:t>الغلاف الحيوي</a:t>
            </a:r>
            <a:endParaRPr lang="ar-EG" sz="3200" b="1" dirty="0">
              <a:cs typeface="PT Bold Heading" pitchFamily="2" charset="-78"/>
            </a:endParaRPr>
          </a:p>
        </p:txBody>
      </p:sp>
      <p:sp>
        <p:nvSpPr>
          <p:cNvPr id="11" name="مستطيل مستدير الزوايا 10"/>
          <p:cNvSpPr/>
          <p:nvPr/>
        </p:nvSpPr>
        <p:spPr>
          <a:xfrm>
            <a:off x="5791200" y="3733800"/>
            <a:ext cx="3124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cs typeface="PT Bold Heading" pitchFamily="2" charset="-78"/>
              </a:rPr>
              <a:t>تعريفه ومكوناته</a:t>
            </a:r>
            <a:endParaRPr lang="ar-EG" sz="3200" b="1" dirty="0">
              <a:cs typeface="PT Bold Heading" pitchFamily="2" charset="-78"/>
            </a:endParaRPr>
          </a:p>
        </p:txBody>
      </p:sp>
      <p:sp>
        <p:nvSpPr>
          <p:cNvPr id="12" name="مستطيل مستدير الزوايا 11"/>
          <p:cNvSpPr/>
          <p:nvPr/>
        </p:nvSpPr>
        <p:spPr>
          <a:xfrm>
            <a:off x="609600" y="3810000"/>
            <a:ext cx="31242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200" b="1" dirty="0" smtClean="0">
                <a:cs typeface="PT Bold Heading" pitchFamily="2" charset="-78"/>
              </a:rPr>
              <a:t>السلسلة الغذائية</a:t>
            </a:r>
            <a:endParaRPr lang="ar-EG" sz="3200" b="1" dirty="0">
              <a:cs typeface="PT Bold Heading" pitchFamily="2" charset="-78"/>
            </a:endParaRPr>
          </a:p>
        </p:txBody>
      </p:sp>
      <p:sp>
        <p:nvSpPr>
          <p:cNvPr id="14" name="سهم إلى الأعلى والأسفل 13"/>
          <p:cNvSpPr/>
          <p:nvPr/>
        </p:nvSpPr>
        <p:spPr>
          <a:xfrm>
            <a:off x="7086600" y="2667000"/>
            <a:ext cx="609600" cy="1143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سهم إلى الأعلى والأسفل 15"/>
          <p:cNvSpPr/>
          <p:nvPr/>
        </p:nvSpPr>
        <p:spPr>
          <a:xfrm>
            <a:off x="1752600" y="2743200"/>
            <a:ext cx="609600" cy="1066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مستطيل مستدير الزوايا 12"/>
          <p:cNvSpPr/>
          <p:nvPr/>
        </p:nvSpPr>
        <p:spPr>
          <a:xfrm>
            <a:off x="3124200" y="3271520"/>
            <a:ext cx="3124200" cy="69088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200" b="1" dirty="0" smtClean="0">
                <a:cs typeface="PT Bold Heading" pitchFamily="2" charset="-78"/>
              </a:rPr>
              <a:t>المنظومة البيئية</a:t>
            </a:r>
            <a:endParaRPr lang="ar-EG" sz="3200" b="1" dirty="0">
              <a:cs typeface="PT Bold Heading" pitchFamily="2" charset="-78"/>
            </a:endParaRPr>
          </a:p>
        </p:txBody>
      </p:sp>
      <p:sp>
        <p:nvSpPr>
          <p:cNvPr id="15" name="سهم إلى الأعلى والأسفل 14"/>
          <p:cNvSpPr/>
          <p:nvPr/>
        </p:nvSpPr>
        <p:spPr>
          <a:xfrm>
            <a:off x="4419600" y="2667000"/>
            <a:ext cx="609600" cy="762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8" name="مستطيل مستدير الزوايا 17"/>
          <p:cNvSpPr/>
          <p:nvPr/>
        </p:nvSpPr>
        <p:spPr>
          <a:xfrm>
            <a:off x="3048000" y="5181600"/>
            <a:ext cx="3124200" cy="609600"/>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3200" b="1" dirty="0" smtClean="0">
                <a:cs typeface="PT Bold Heading" pitchFamily="2" charset="-78"/>
              </a:rPr>
              <a:t>الشبكة الغذائية</a:t>
            </a:r>
            <a:endParaRPr lang="ar-EG" sz="3200" b="1" dirty="0">
              <a:cs typeface="PT Bold Heading" pitchFamily="2" charset="-78"/>
            </a:endParaRPr>
          </a:p>
        </p:txBody>
      </p:sp>
      <p:sp>
        <p:nvSpPr>
          <p:cNvPr id="19" name="سهم إلى الأعلى والأسفل 18"/>
          <p:cNvSpPr/>
          <p:nvPr/>
        </p:nvSpPr>
        <p:spPr>
          <a:xfrm>
            <a:off x="4191000" y="4114800"/>
            <a:ext cx="609600" cy="1066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0" name="مستطيل مستدير الزوايا 19"/>
          <p:cNvSpPr/>
          <p:nvPr/>
        </p:nvSpPr>
        <p:spPr>
          <a:xfrm>
            <a:off x="609600" y="5562600"/>
            <a:ext cx="3124200" cy="609600"/>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sz="3200" b="1" dirty="0" smtClean="0">
                <a:solidFill>
                  <a:schemeClr val="tx1"/>
                </a:solidFill>
                <a:cs typeface="PT Bold Heading" pitchFamily="2" charset="-78"/>
              </a:rPr>
              <a:t>الهرم الغذائي</a:t>
            </a:r>
            <a:endParaRPr lang="ar-EG" sz="3200" b="1" dirty="0">
              <a:solidFill>
                <a:schemeClr val="tx1"/>
              </a:solidFill>
              <a:cs typeface="PT Bold Heading" pitchFamily="2" charset="-78"/>
            </a:endParaRPr>
          </a:p>
        </p:txBody>
      </p:sp>
      <p:sp>
        <p:nvSpPr>
          <p:cNvPr id="21" name="سهم إلى الأعلى والأسفل 20"/>
          <p:cNvSpPr/>
          <p:nvPr/>
        </p:nvSpPr>
        <p:spPr>
          <a:xfrm>
            <a:off x="1752600" y="4495800"/>
            <a:ext cx="609600" cy="1066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642884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allAtOnce" animBg="1"/>
      <p:bldP spid="11" grpId="0" animBg="1"/>
      <p:bldP spid="12" grpId="0" animBg="1"/>
      <p:bldP spid="14" grpId="0" animBg="1"/>
      <p:bldP spid="16" grpId="0" animBg="1"/>
      <p:bldP spid="13" grpId="0" animBg="1"/>
      <p:bldP spid="15"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2571744"/>
            <a:ext cx="7772400" cy="1470025"/>
          </a:xfrm>
        </p:spPr>
        <p:txBody>
          <a:bodyPr>
            <a:noAutofit/>
          </a:bodyPr>
          <a:lstStyle/>
          <a:p>
            <a:pPr rtl="1"/>
            <a:r>
              <a:rPr lang="ar-EG" sz="9600" b="1" dirty="0" smtClean="0">
                <a:cs typeface="PT Bold Heading" pitchFamily="2" charset="-78"/>
              </a:rPr>
              <a:t>تعريف الغلاف الحيوي</a:t>
            </a:r>
            <a:r>
              <a:rPr lang="en-US" sz="9600" b="1" dirty="0" smtClean="0">
                <a:solidFill>
                  <a:srgbClr val="FF0000"/>
                </a:solidFill>
              </a:rPr>
              <a:t> </a:t>
            </a:r>
            <a:endParaRPr lang="en-US" sz="13800" b="1" dirty="0">
              <a:solidFill>
                <a:srgbClr val="FF0000"/>
              </a:solidFill>
              <a:cs typeface="PT Bold Heading" pitchFamily="2" charset="-78"/>
            </a:endParaRPr>
          </a:p>
        </p:txBody>
      </p:sp>
      <p:pic>
        <p:nvPicPr>
          <p:cNvPr id="3" name="Picture 5" descr="123"/>
          <p:cNvPicPr>
            <a:picLocks noChangeAspect="1" noChangeArrowheads="1"/>
          </p:cNvPicPr>
          <p:nvPr/>
        </p:nvPicPr>
        <p:blipFill>
          <a:blip r:embed="rId2"/>
          <a:srcRect/>
          <a:stretch>
            <a:fillRect/>
          </a:stretch>
        </p:blipFill>
        <p:spPr bwMode="auto">
          <a:xfrm>
            <a:off x="0" y="6248400"/>
            <a:ext cx="9144000" cy="609600"/>
          </a:xfrm>
          <a:prstGeom prst="rect">
            <a:avLst/>
          </a:prstGeom>
          <a:noFill/>
          <a:ln w="9525">
            <a:noFill/>
            <a:miter lim="800000"/>
            <a:headEnd/>
            <a:tailEnd/>
          </a:ln>
        </p:spPr>
      </p:pic>
      <p:pic>
        <p:nvPicPr>
          <p:cNvPr id="4" name="Picture 4"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spTree>
    <p:extLst>
      <p:ext uri="{BB962C8B-B14F-4D97-AF65-F5344CB8AC3E}">
        <p14:creationId xmlns:p14="http://schemas.microsoft.com/office/powerpoint/2010/main" val="31745866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algn="ctr" rtl="1">
              <a:buFont typeface="Wingdings" pitchFamily="2" charset="2"/>
              <a:buChar char="§"/>
            </a:pPr>
            <a:r>
              <a:rPr lang="ar-EG" b="1" dirty="0" smtClean="0">
                <a:solidFill>
                  <a:srgbClr val="0070C0"/>
                </a:solidFill>
              </a:rPr>
              <a:t>تعريف الغلاف الحيوي: </a:t>
            </a:r>
          </a:p>
          <a:p>
            <a:pPr algn="r" rtl="1">
              <a:buFont typeface="Wingdings" pitchFamily="2" charset="2"/>
              <a:buChar char="§"/>
            </a:pPr>
            <a:r>
              <a:rPr lang="ar-EG" b="1" dirty="0" smtClean="0">
                <a:solidFill>
                  <a:srgbClr val="FF0000"/>
                </a:solidFill>
                <a:cs typeface="PT Bold Heading" pitchFamily="2" charset="-78"/>
              </a:rPr>
              <a:t>هو الحيز الذي توجد فيه الحياة</a:t>
            </a:r>
          </a:p>
          <a:p>
            <a:pPr algn="r" rtl="1">
              <a:buFont typeface="Wingdings" pitchFamily="2" charset="2"/>
              <a:buChar char="§"/>
            </a:pPr>
            <a:r>
              <a:rPr lang="ar-EG" b="1" dirty="0" smtClean="0">
                <a:solidFill>
                  <a:srgbClr val="002060"/>
                </a:solidFill>
                <a:cs typeface="PT Bold Heading" pitchFamily="2" charset="-78"/>
              </a:rPr>
              <a:t>مكوناته:يتكون من جزئيين:</a:t>
            </a:r>
          </a:p>
          <a:p>
            <a:pPr algn="r" rtl="1">
              <a:buFont typeface="Wingdings" pitchFamily="2" charset="2"/>
              <a:buChar char="§"/>
            </a:pPr>
            <a:r>
              <a:rPr lang="ar-EG" b="1" u="sng" dirty="0" smtClean="0">
                <a:solidFill>
                  <a:srgbClr val="002060"/>
                </a:solidFill>
                <a:cs typeface="PT Bold Heading" pitchFamily="2" charset="-78"/>
              </a:rPr>
              <a:t>مكونات حية:</a:t>
            </a:r>
          </a:p>
          <a:p>
            <a:pPr algn="r" rtl="1">
              <a:buFont typeface="Wingdings" pitchFamily="2" charset="2"/>
              <a:buChar char="§"/>
            </a:pPr>
            <a:r>
              <a:rPr lang="ar-EG" b="1" dirty="0" smtClean="0">
                <a:solidFill>
                  <a:srgbClr val="FF0000"/>
                </a:solidFill>
                <a:cs typeface="PT Bold Heading" pitchFamily="2" charset="-78"/>
              </a:rPr>
              <a:t>وتشتمل على أعداد هائلة،ويمكن تمييزها عن الكائنات غير الحية بأنها تقوم بعدة </a:t>
            </a:r>
            <a:r>
              <a:rPr lang="ar-EG" b="1" u="sng" dirty="0" smtClean="0">
                <a:solidFill>
                  <a:srgbClr val="FF0000"/>
                </a:solidFill>
                <a:cs typeface="PT Bold Heading" pitchFamily="2" charset="-78"/>
              </a:rPr>
              <a:t>وظائف حيوية</a:t>
            </a:r>
            <a:r>
              <a:rPr lang="ar-EG" b="1" dirty="0" smtClean="0">
                <a:solidFill>
                  <a:srgbClr val="FF0000"/>
                </a:solidFill>
                <a:cs typeface="PT Bold Heading" pitchFamily="2" charset="-78"/>
              </a:rPr>
              <a:t>، تعرف </a:t>
            </a:r>
            <a:r>
              <a:rPr lang="ar-EG" b="1" dirty="0" smtClean="0">
                <a:solidFill>
                  <a:srgbClr val="0070C0"/>
                </a:solidFill>
                <a:cs typeface="PT Bold Heading" pitchFamily="2" charset="-78"/>
              </a:rPr>
              <a:t>بمظاهر الحياة،</a:t>
            </a:r>
            <a:r>
              <a:rPr lang="ar-EG" b="1" dirty="0" smtClean="0">
                <a:solidFill>
                  <a:srgbClr val="FF0000"/>
                </a:solidFill>
                <a:cs typeface="PT Bold Heading" pitchFamily="2" charset="-78"/>
              </a:rPr>
              <a:t> وهي:</a:t>
            </a:r>
            <a:r>
              <a:rPr lang="ar-SA" b="1" dirty="0" smtClean="0">
                <a:cs typeface="PT Bold Heading" pitchFamily="2" charset="-78"/>
              </a:rPr>
              <a:t>التنفس ،والغذاء، </a:t>
            </a:r>
            <a:r>
              <a:rPr lang="ar-SA" b="1" dirty="0">
                <a:cs typeface="PT Bold Heading" pitchFamily="2" charset="-78"/>
              </a:rPr>
              <a:t>والإحساس </a:t>
            </a:r>
            <a:r>
              <a:rPr lang="ar-SA" b="1" dirty="0" smtClean="0">
                <a:cs typeface="PT Bold Heading" pitchFamily="2" charset="-78"/>
              </a:rPr>
              <a:t>، والنمو ،والتناسل</a:t>
            </a:r>
            <a:r>
              <a:rPr lang="ar-SA" b="1" dirty="0" smtClean="0">
                <a:solidFill>
                  <a:srgbClr val="FF0000"/>
                </a:solidFill>
                <a:cs typeface="PT Bold Heading" pitchFamily="2" charset="-78"/>
              </a:rPr>
              <a:t>، </a:t>
            </a:r>
            <a:r>
              <a:rPr lang="ar-SA" b="1" dirty="0" smtClean="0">
                <a:cs typeface="PT Bold Heading" pitchFamily="2" charset="-78"/>
              </a:rPr>
              <a:t>وطرح الفضلات</a:t>
            </a:r>
            <a:r>
              <a:rPr lang="ar-EG" b="1" dirty="0">
                <a:cs typeface="PT Bold Heading" pitchFamily="2" charset="-78"/>
              </a:rPr>
              <a:t>.</a:t>
            </a:r>
            <a:r>
              <a:rPr lang="ar-EG" b="1" dirty="0" smtClean="0">
                <a:cs typeface="PT Bold Heading" pitchFamily="2" charset="-78"/>
              </a:rPr>
              <a:t>.</a:t>
            </a:r>
          </a:p>
          <a:p>
            <a:pPr algn="r" rtl="1">
              <a:buFont typeface="Wingdings" pitchFamily="2" charset="2"/>
              <a:buChar char="§"/>
            </a:pPr>
            <a:r>
              <a:rPr lang="ar-EG" b="1" u="sng" dirty="0" smtClean="0">
                <a:solidFill>
                  <a:srgbClr val="FF0000"/>
                </a:solidFill>
                <a:cs typeface="PT Bold Heading" pitchFamily="2" charset="-78"/>
              </a:rPr>
              <a:t>مكونات غير حية:</a:t>
            </a:r>
          </a:p>
          <a:p>
            <a:pPr algn="r" rtl="1">
              <a:buFont typeface="Wingdings" pitchFamily="2" charset="2"/>
              <a:buChar char="§"/>
            </a:pPr>
            <a:r>
              <a:rPr lang="ar-EG" b="1" dirty="0" smtClean="0">
                <a:solidFill>
                  <a:srgbClr val="002060"/>
                </a:solidFill>
                <a:cs typeface="PT Bold Heading" pitchFamily="2" charset="-78"/>
              </a:rPr>
              <a:t>لا تقوم بأي مظهر من مظاهر الحياة السابقة </a:t>
            </a:r>
            <a:r>
              <a:rPr lang="ar-SA" b="1" dirty="0" smtClean="0">
                <a:cs typeface="PT Bold Heading" pitchFamily="2" charset="-78"/>
              </a:rPr>
              <a:t>وتشمل جميع العناصر والمركّبات </a:t>
            </a:r>
            <a:r>
              <a:rPr lang="ar-SA" b="1" dirty="0">
                <a:cs typeface="PT Bold Heading" pitchFamily="2" charset="-78"/>
              </a:rPr>
              <a:t>العضوية و غير العضوية </a:t>
            </a:r>
            <a:r>
              <a:rPr lang="ar-EG" b="1" dirty="0" smtClean="0">
                <a:solidFill>
                  <a:srgbClr val="002060"/>
                </a:solidFill>
                <a:cs typeface="PT Bold Heading" pitchFamily="2" charset="-78"/>
              </a:rPr>
              <a:t>وتوجد على </a:t>
            </a:r>
            <a:r>
              <a:rPr lang="ar-SA" b="1" dirty="0" smtClean="0">
                <a:solidFill>
                  <a:srgbClr val="002060"/>
                </a:solidFill>
                <a:cs typeface="PT Bold Heading" pitchFamily="2" charset="-78"/>
              </a:rPr>
              <a:t>عدة</a:t>
            </a:r>
            <a:r>
              <a:rPr lang="ar-EG" b="1" dirty="0" smtClean="0">
                <a:solidFill>
                  <a:srgbClr val="002060"/>
                </a:solidFill>
                <a:cs typeface="PT Bold Heading" pitchFamily="2" charset="-78"/>
              </a:rPr>
              <a:t>أنواع ،هي :ماء ، وهواء ، وصخور</a:t>
            </a:r>
            <a:r>
              <a:rPr lang="ar-SA" b="1" dirty="0" smtClean="0">
                <a:cs typeface="PT Bold Heading" pitchFamily="2" charset="-78"/>
              </a:rPr>
              <a:t>، وتشمل كذلك العوامل الفيزيائية </a:t>
            </a:r>
            <a:r>
              <a:rPr lang="ar-SA" b="1" dirty="0" smtClean="0">
                <a:solidFill>
                  <a:schemeClr val="accent6">
                    <a:lumMod val="50000"/>
                  </a:schemeClr>
                </a:solidFill>
                <a:cs typeface="PT Bold Heading" pitchFamily="2" charset="-78"/>
              </a:rPr>
              <a:t>التي تمارس فيها الكائنات نشاطها</a:t>
            </a:r>
            <a:r>
              <a:rPr lang="ar-SA" b="1" dirty="0" smtClean="0">
                <a:cs typeface="PT Bold Heading" pitchFamily="2" charset="-78"/>
              </a:rPr>
              <a:t>. </a:t>
            </a:r>
            <a:endParaRPr lang="ar-EG" b="1" dirty="0" smtClean="0">
              <a:solidFill>
                <a:srgbClr val="002060"/>
              </a:solidFill>
              <a:cs typeface="PT Bold Heading" pitchFamily="2" charset="-78"/>
            </a:endParaRPr>
          </a:p>
          <a:p>
            <a:pPr algn="r" rtl="1"/>
            <a:endParaRPr lang="en-US" b="1" dirty="0">
              <a:solidFill>
                <a:srgbClr val="002060"/>
              </a:solidFill>
            </a:endParaRPr>
          </a:p>
        </p:txBody>
      </p:sp>
      <p:pic>
        <p:nvPicPr>
          <p:cNvPr id="4" name="Picture 3"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pic>
        <p:nvPicPr>
          <p:cNvPr id="5" name="Picture 4" descr="123"/>
          <p:cNvPicPr>
            <a:picLocks noChangeAspect="1" noChangeArrowheads="1"/>
          </p:cNvPicPr>
          <p:nvPr/>
        </p:nvPicPr>
        <p:blipFill>
          <a:blip r:embed="rId4"/>
          <a:srcRect/>
          <a:stretch>
            <a:fillRect/>
          </a:stretch>
        </p:blipFill>
        <p:spPr bwMode="auto">
          <a:xfrm>
            <a:off x="0" y="6248400"/>
            <a:ext cx="9144000" cy="609600"/>
          </a:xfrm>
          <a:prstGeom prst="rect">
            <a:avLst/>
          </a:prstGeom>
          <a:noFill/>
          <a:ln w="9525">
            <a:noFill/>
            <a:miter lim="800000"/>
            <a:headEnd/>
            <a:tailEnd/>
          </a:ln>
        </p:spPr>
      </p:pic>
    </p:spTree>
    <p:extLst>
      <p:ext uri="{BB962C8B-B14F-4D97-AF65-F5344CB8AC3E}">
        <p14:creationId xmlns:p14="http://schemas.microsoft.com/office/powerpoint/2010/main" val="813087571"/>
      </p:ext>
    </p:extLst>
  </p:cSld>
  <p:clrMapOvr>
    <a:masterClrMapping/>
  </p:clrMapOvr>
  <p:transition spd="slow">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7772400" cy="1470025"/>
          </a:xfrm>
        </p:spPr>
        <p:txBody>
          <a:bodyPr>
            <a:noAutofit/>
          </a:bodyPr>
          <a:lstStyle/>
          <a:p>
            <a:pPr rtl="1"/>
            <a:r>
              <a:rPr lang="ar-EG" sz="9600" b="1" dirty="0" smtClean="0">
                <a:solidFill>
                  <a:srgbClr val="FF0000"/>
                </a:solidFill>
                <a:cs typeface="PT Bold Heading" pitchFamily="2" charset="-78"/>
              </a:rPr>
              <a:t>المنظومة البيئية</a:t>
            </a:r>
            <a:endParaRPr lang="en-US" sz="9600" b="1" dirty="0">
              <a:solidFill>
                <a:srgbClr val="FF0000"/>
              </a:solidFill>
              <a:cs typeface="PT Bold Heading" pitchFamily="2" charset="-78"/>
            </a:endParaRPr>
          </a:p>
        </p:txBody>
      </p:sp>
      <p:pic>
        <p:nvPicPr>
          <p:cNvPr id="3" name="Picture 5" descr="123"/>
          <p:cNvPicPr>
            <a:picLocks noChangeAspect="1" noChangeArrowheads="1"/>
          </p:cNvPicPr>
          <p:nvPr/>
        </p:nvPicPr>
        <p:blipFill>
          <a:blip r:embed="rId2"/>
          <a:srcRect/>
          <a:stretch>
            <a:fillRect/>
          </a:stretch>
        </p:blipFill>
        <p:spPr bwMode="auto">
          <a:xfrm>
            <a:off x="0" y="6248400"/>
            <a:ext cx="9144000" cy="609600"/>
          </a:xfrm>
          <a:prstGeom prst="rect">
            <a:avLst/>
          </a:prstGeom>
          <a:noFill/>
          <a:ln w="9525">
            <a:noFill/>
            <a:miter lim="800000"/>
            <a:headEnd/>
            <a:tailEnd/>
          </a:ln>
        </p:spPr>
      </p:pic>
      <p:pic>
        <p:nvPicPr>
          <p:cNvPr id="4" name="Picture 4"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spTree>
    <p:extLst>
      <p:ext uri="{BB962C8B-B14F-4D97-AF65-F5344CB8AC3E}">
        <p14:creationId xmlns:p14="http://schemas.microsoft.com/office/powerpoint/2010/main" val="26391305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5592763"/>
          </a:xfrm>
        </p:spPr>
        <p:txBody>
          <a:bodyPr>
            <a:normAutofit/>
          </a:bodyPr>
          <a:lstStyle/>
          <a:p>
            <a:pPr algn="justLow" rtl="1"/>
            <a:r>
              <a:rPr lang="ar-SA" sz="4000" b="1" dirty="0" smtClean="0">
                <a:cs typeface="PT Bold Heading" pitchFamily="2" charset="-78"/>
              </a:rPr>
              <a:t>هي عبارة عن </a:t>
            </a:r>
            <a:r>
              <a:rPr lang="ar-SA" sz="4000" b="1" dirty="0" smtClean="0">
                <a:solidFill>
                  <a:schemeClr val="accent6">
                    <a:lumMod val="75000"/>
                  </a:schemeClr>
                </a:solidFill>
                <a:cs typeface="PT Bold Heading" pitchFamily="2" charset="-78"/>
              </a:rPr>
              <a:t>تجمع</a:t>
            </a:r>
            <a:r>
              <a:rPr lang="ar-SA" sz="4000" b="1" dirty="0" smtClean="0">
                <a:solidFill>
                  <a:schemeClr val="accent6">
                    <a:lumMod val="50000"/>
                  </a:schemeClr>
                </a:solidFill>
                <a:cs typeface="PT Bold Heading" pitchFamily="2" charset="-78"/>
              </a:rPr>
              <a:t> للكائنات في مساحة محددة، تتفاعل مع بعضها البعض تفاعلا تبادلياً دقيقاً بطريقة مباشرة أو غير مباشرة تؤدي إلى حفظ التوازن </a:t>
            </a:r>
            <a:r>
              <a:rPr lang="ar-SA" sz="4000" b="1" dirty="0" smtClean="0">
                <a:cs typeface="PT Bold Heading" pitchFamily="2" charset="-78"/>
              </a:rPr>
              <a:t>وقد تكون مساحة هذا الجزء كبيرة إقليم مثلاً أو صحراء شاسعة وقد تكون سطح بركة صغيرة</a:t>
            </a:r>
            <a:r>
              <a:rPr lang="en-US" sz="4000" b="1" dirty="0" smtClean="0">
                <a:cs typeface="PT Bold Heading" pitchFamily="2" charset="-78"/>
              </a:rPr>
              <a:t>.</a:t>
            </a:r>
            <a:endParaRPr lang="ar-SA" sz="4000" b="1" dirty="0" smtClean="0">
              <a:cs typeface="PT Bold Heading" pitchFamily="2" charset="-78"/>
            </a:endParaRPr>
          </a:p>
          <a:p>
            <a:pPr algn="r" rtl="1"/>
            <a:endParaRPr lang="en-US" b="1" dirty="0">
              <a:solidFill>
                <a:srgbClr val="FF0000"/>
              </a:solidFill>
            </a:endParaRPr>
          </a:p>
        </p:txBody>
      </p:sp>
      <p:pic>
        <p:nvPicPr>
          <p:cNvPr id="4" name="Picture 3" descr="123"/>
          <p:cNvPicPr>
            <a:picLocks noChangeAspect="1" noChangeArrowheads="1"/>
          </p:cNvPicPr>
          <p:nvPr/>
        </p:nvPicPr>
        <p:blipFill>
          <a:blip r:embed="rId2"/>
          <a:srcRect/>
          <a:stretch>
            <a:fillRect/>
          </a:stretch>
        </p:blipFill>
        <p:spPr bwMode="auto">
          <a:xfrm>
            <a:off x="0" y="0"/>
            <a:ext cx="533400" cy="6324600"/>
          </a:xfrm>
          <a:prstGeom prst="rect">
            <a:avLst/>
          </a:prstGeom>
          <a:noFill/>
          <a:ln w="9525">
            <a:noFill/>
            <a:miter lim="800000"/>
            <a:headEnd/>
            <a:tailEnd/>
          </a:ln>
        </p:spPr>
      </p:pic>
      <p:pic>
        <p:nvPicPr>
          <p:cNvPr id="5" name="Picture 4" descr="123"/>
          <p:cNvPicPr>
            <a:picLocks noChangeAspect="1" noChangeArrowheads="1"/>
          </p:cNvPicPr>
          <p:nvPr/>
        </p:nvPicPr>
        <p:blipFill>
          <a:blip r:embed="rId3"/>
          <a:srcRect/>
          <a:stretch>
            <a:fillRect/>
          </a:stretch>
        </p:blipFill>
        <p:spPr bwMode="auto">
          <a:xfrm>
            <a:off x="0" y="6248400"/>
            <a:ext cx="9144000" cy="609600"/>
          </a:xfrm>
          <a:prstGeom prst="rect">
            <a:avLst/>
          </a:prstGeom>
          <a:noFill/>
          <a:ln w="9525">
            <a:noFill/>
            <a:miter lim="800000"/>
            <a:headEnd/>
            <a:tailEnd/>
          </a:ln>
        </p:spPr>
      </p:pic>
    </p:spTree>
    <p:extLst>
      <p:ext uri="{BB962C8B-B14F-4D97-AF65-F5344CB8AC3E}">
        <p14:creationId xmlns:p14="http://schemas.microsoft.com/office/powerpoint/2010/main" val="2097737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7772400" cy="1470025"/>
          </a:xfrm>
        </p:spPr>
        <p:txBody>
          <a:bodyPr>
            <a:noAutofit/>
          </a:bodyPr>
          <a:lstStyle/>
          <a:p>
            <a:pPr rtl="1"/>
            <a:r>
              <a:rPr lang="ar-EG" sz="8800" b="1" dirty="0" smtClean="0">
                <a:solidFill>
                  <a:srgbClr val="FF0000"/>
                </a:solidFill>
                <a:cs typeface="PT Bold Heading" pitchFamily="2" charset="-78"/>
              </a:rPr>
              <a:t>السلسلة الغذائية</a:t>
            </a:r>
            <a:endParaRPr lang="en-US" sz="8800" b="1" dirty="0">
              <a:solidFill>
                <a:srgbClr val="FF0000"/>
              </a:solidFill>
              <a:cs typeface="PT Bold Heading" pitchFamily="2" charset="-78"/>
            </a:endParaRPr>
          </a:p>
        </p:txBody>
      </p:sp>
      <p:pic>
        <p:nvPicPr>
          <p:cNvPr id="3" name="Picture 5" descr="123"/>
          <p:cNvPicPr>
            <a:picLocks noChangeAspect="1" noChangeArrowheads="1"/>
          </p:cNvPicPr>
          <p:nvPr/>
        </p:nvPicPr>
        <p:blipFill>
          <a:blip r:embed="rId2"/>
          <a:srcRect/>
          <a:stretch>
            <a:fillRect/>
          </a:stretch>
        </p:blipFill>
        <p:spPr bwMode="auto">
          <a:xfrm>
            <a:off x="0" y="6248400"/>
            <a:ext cx="9144000" cy="609600"/>
          </a:xfrm>
          <a:prstGeom prst="rect">
            <a:avLst/>
          </a:prstGeom>
          <a:noFill/>
          <a:ln w="9525">
            <a:noFill/>
            <a:miter lim="800000"/>
            <a:headEnd/>
            <a:tailEnd/>
          </a:ln>
        </p:spPr>
      </p:pic>
      <p:pic>
        <p:nvPicPr>
          <p:cNvPr id="4" name="Picture 4" descr="123"/>
          <p:cNvPicPr>
            <a:picLocks noChangeAspect="1" noChangeArrowheads="1"/>
          </p:cNvPicPr>
          <p:nvPr/>
        </p:nvPicPr>
        <p:blipFill>
          <a:blip r:embed="rId3"/>
          <a:srcRect/>
          <a:stretch>
            <a:fillRect/>
          </a:stretch>
        </p:blipFill>
        <p:spPr bwMode="auto">
          <a:xfrm>
            <a:off x="0" y="0"/>
            <a:ext cx="533400" cy="6324600"/>
          </a:xfrm>
          <a:prstGeom prst="rect">
            <a:avLst/>
          </a:prstGeom>
          <a:noFill/>
          <a:ln w="9525">
            <a:noFill/>
            <a:miter lim="800000"/>
            <a:headEnd/>
            <a:tailEnd/>
          </a:ln>
        </p:spPr>
      </p:pic>
    </p:spTree>
    <p:extLst>
      <p:ext uri="{BB962C8B-B14F-4D97-AF65-F5344CB8AC3E}">
        <p14:creationId xmlns:p14="http://schemas.microsoft.com/office/powerpoint/2010/main" val="263913057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8|11.1|17.2|12.8|8.7"/>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427</Words>
  <Application>Microsoft Office PowerPoint</Application>
  <PresentationFormat>عرض على الشاشة (3:4)‏</PresentationFormat>
  <Paragraphs>68</Paragraphs>
  <Slides>23</Slides>
  <Notes>0</Notes>
  <HiddenSlides>0</HiddenSlides>
  <MMClips>1</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سمة Office</vt:lpstr>
      <vt:lpstr>    دكتور / محمد صبري رئيس قسم الجغرافية الأسبق يرسل تحية لطلاب الفرقة الأولى ويتمنى لهم محاضرة مفيدة</vt:lpstr>
      <vt:lpstr>   الغلاف الحيوي The Biosphere</vt:lpstr>
      <vt:lpstr>المحاضرة الرابعة</vt:lpstr>
      <vt:lpstr>عرض تقديمي في PowerPoint</vt:lpstr>
      <vt:lpstr>تعريف الغلاف الحيوي </vt:lpstr>
      <vt:lpstr>عرض تقديمي في PowerPoint</vt:lpstr>
      <vt:lpstr>المنظومة البيئية</vt:lpstr>
      <vt:lpstr>عرض تقديمي في PowerPoint</vt:lpstr>
      <vt:lpstr>السلسلة الغذائية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مكونات الدورة الغذائية</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دكتور / محمد صبري رئيس قسم الجغرافية الأسبق يرسل تحية لطلاب الفرقة الأولى ويتمنى لهم محاضرة مفيدة</dc:title>
  <dc:creator>a_pharaon@yahoo.com</dc:creator>
  <cp:lastModifiedBy>a_pharaon@yahoo.com</cp:lastModifiedBy>
  <cp:revision>5</cp:revision>
  <dcterms:created xsi:type="dcterms:W3CDTF">2020-10-27T18:41:55Z</dcterms:created>
  <dcterms:modified xsi:type="dcterms:W3CDTF">2020-10-31T11:28:24Z</dcterms:modified>
</cp:coreProperties>
</file>