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305" r:id="rId2"/>
    <p:sldId id="256" r:id="rId3"/>
    <p:sldId id="287" r:id="rId4"/>
    <p:sldId id="276" r:id="rId5"/>
    <p:sldId id="281" r:id="rId6"/>
    <p:sldId id="288" r:id="rId7"/>
    <p:sldId id="277" r:id="rId8"/>
    <p:sldId id="282" r:id="rId9"/>
    <p:sldId id="289" r:id="rId10"/>
    <p:sldId id="283" r:id="rId11"/>
    <p:sldId id="290" r:id="rId12"/>
    <p:sldId id="291" r:id="rId13"/>
    <p:sldId id="292" r:id="rId14"/>
    <p:sldId id="278" r:id="rId15"/>
    <p:sldId id="279" r:id="rId16"/>
    <p:sldId id="293" r:id="rId17"/>
    <p:sldId id="280" r:id="rId18"/>
    <p:sldId id="294" r:id="rId19"/>
    <p:sldId id="295" r:id="rId20"/>
    <p:sldId id="296" r:id="rId21"/>
    <p:sldId id="297" r:id="rId22"/>
    <p:sldId id="257" r:id="rId23"/>
    <p:sldId id="298" r:id="rId24"/>
    <p:sldId id="258" r:id="rId25"/>
    <p:sldId id="259" r:id="rId26"/>
    <p:sldId id="260" r:id="rId27"/>
    <p:sldId id="299" r:id="rId28"/>
    <p:sldId id="300" r:id="rId29"/>
    <p:sldId id="261" r:id="rId30"/>
    <p:sldId id="262" r:id="rId31"/>
    <p:sldId id="263" r:id="rId32"/>
    <p:sldId id="301" r:id="rId33"/>
    <p:sldId id="302" r:id="rId34"/>
    <p:sldId id="303" r:id="rId35"/>
    <p:sldId id="264" r:id="rId36"/>
    <p:sldId id="265" r:id="rId37"/>
    <p:sldId id="284" r:id="rId38"/>
    <p:sldId id="304" r:id="rId39"/>
    <p:sldId id="266" r:id="rId40"/>
    <p:sldId id="267" r:id="rId41"/>
    <p:sldId id="268" r:id="rId42"/>
    <p:sldId id="269" r:id="rId43"/>
    <p:sldId id="306" r:id="rId44"/>
    <p:sldId id="307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447902-68DD-4DC5-AEB6-E4FEC53FFDE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F07926-A1C8-4324-BA1A-EDD3230F58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3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961A-544F-4869-B6D4-47062B4E2F7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450F8-B9CD-4E33-BB71-22703485C7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72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9600" b="1" dirty="0" smtClean="0">
                <a:cs typeface="PT Bold Heading" pitchFamily="2" charset="-78"/>
              </a:rPr>
              <a:t>طبقات الغلاف الصخري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endParaRPr lang="en-US" sz="13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الوشاح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32" y="228600"/>
            <a:ext cx="6163536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8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الأراضين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41" y="228600"/>
            <a:ext cx="8420659" cy="59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13" descr="طبقات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25" y="0"/>
            <a:ext cx="8411750" cy="62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1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الطبقة الأولى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4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القشرة الأرضية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69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أنواع القشرة الأرضية من خلال الشكل التالي وأن يفرق بينهما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القشرة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57200"/>
            <a:ext cx="3688337" cy="5486400"/>
          </a:xfrm>
          <a:prstGeom prst="rect">
            <a:avLst/>
          </a:prstGeom>
        </p:spPr>
      </p:pic>
      <p:pic>
        <p:nvPicPr>
          <p:cNvPr id="5" name="صورة 4" descr="قشرة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065" y="1447800"/>
            <a:ext cx="55253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14414" y="-214338"/>
            <a:ext cx="6934200" cy="664371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SA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القشرة الأرضية</a:t>
            </a:r>
            <a:r>
              <a:rPr lang="en-US" sz="2800" b="1" u="sng" dirty="0" smtClean="0">
                <a:solidFill>
                  <a:srgbClr val="C00000"/>
                </a:solidFill>
                <a:cs typeface="PT Bold Heading" pitchFamily="2" charset="-78"/>
              </a:rPr>
              <a:t> (Earth’s Crust): </a:t>
            </a:r>
            <a:endParaRPr lang="ar-SA" sz="2800" b="1" u="sng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Low"/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تمثل الطبقة الأولى ويتراوح سمكها ما بين (30-50) كيلومتراً فوق مختلف قارات العالم، وما بين (5-8) كيلومترات في </a:t>
            </a:r>
            <a:r>
              <a:rPr lang="ar-SA" sz="2800" b="1" u="sng" dirty="0" smtClean="0">
                <a:solidFill>
                  <a:srgbClr val="C00000"/>
                </a:solidFill>
                <a:cs typeface="PT Bold Heading" pitchFamily="2" charset="-78"/>
              </a:rPr>
              <a:t>قاع المحيطات 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والبحار</a:t>
            </a:r>
            <a:r>
              <a:rPr lang="ar-SA" sz="1600" dirty="0" smtClean="0">
                <a:solidFill>
                  <a:srgbClr val="C00000"/>
                </a:solidFill>
                <a:cs typeface="PT Bold Heading" pitchFamily="2" charset="-78"/>
              </a:rPr>
              <a:t>. </a:t>
            </a:r>
            <a:r>
              <a:rPr lang="ar-SA" sz="1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وهي {</a:t>
            </a:r>
            <a:r>
              <a:rPr lang="ar-SA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الجزء الأبرد من كوكبنا</a:t>
            </a:r>
            <a:r>
              <a:rPr lang="ar-EG" sz="2800" b="1" dirty="0" smtClean="0">
                <a:solidFill>
                  <a:srgbClr val="C00000"/>
                </a:solidFill>
                <a:cs typeface="PT Bold Heading" pitchFamily="2" charset="-78"/>
              </a:rPr>
              <a:t>.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} </a:t>
            </a:r>
            <a:endParaRPr lang="ar-EG" sz="16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Low"/>
            <a:r>
              <a:rPr lang="ar-EG" sz="2400" b="1" dirty="0" smtClean="0">
                <a:solidFill>
                  <a:srgbClr val="C00000"/>
                </a:solidFill>
                <a:cs typeface="PT Bold Heading" pitchFamily="2" charset="-78"/>
              </a:rPr>
              <a:t>و تحتوى القشرة الأرضية على </a:t>
            </a:r>
            <a:r>
              <a:rPr lang="ar-EG" sz="2400" b="1" u="sng" dirty="0" smtClean="0">
                <a:solidFill>
                  <a:srgbClr val="C00000"/>
                </a:solidFill>
                <a:cs typeface="PT Bold Heading" pitchFamily="2" charset="-78"/>
              </a:rPr>
              <a:t>التربة</a:t>
            </a:r>
            <a:r>
              <a:rPr lang="ar-EG" sz="2400" b="1" dirty="0" smtClean="0">
                <a:solidFill>
                  <a:srgbClr val="C00000"/>
                </a:solidFill>
                <a:cs typeface="PT Bold Heading" pitchFamily="2" charset="-78"/>
              </a:rPr>
              <a:t> وهي عبارة عن الطبقة السطحية من قشرة الأرض </a:t>
            </a:r>
            <a:r>
              <a:rPr lang="ar-EG" sz="24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2400" b="1" dirty="0" smtClean="0">
                <a:solidFill>
                  <a:srgbClr val="C00000"/>
                </a:solidFill>
                <a:cs typeface="PT Bold Heading" pitchFamily="2" charset="-78"/>
              </a:rPr>
              <a:t>تكوّنت بفعل تفتت الصخور على مر الزمن </a:t>
            </a:r>
            <a:r>
              <a:rPr lang="ar-EG" sz="2400" b="1" dirty="0" smtClean="0">
                <a:solidFill>
                  <a:srgbClr val="C00000"/>
                </a:solidFill>
                <a:cs typeface="PT Bold Heading" pitchFamily="2" charset="-78"/>
              </a:rPr>
              <a:t>وتدخل في نسيج الغلاف الحيوي</a:t>
            </a:r>
            <a:r>
              <a:rPr lang="ar-SA" sz="24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EG" sz="2400" b="1" dirty="0" smtClean="0">
                <a:solidFill>
                  <a:srgbClr val="C00000"/>
                </a:solidFill>
                <a:cs typeface="PT Bold Heading" pitchFamily="2" charset="-78"/>
              </a:rPr>
              <a:t>.</a:t>
            </a:r>
            <a:endParaRPr lang="en-US" sz="2400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Low"/>
            <a:endParaRPr lang="ar-EG" sz="2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الثالثة</a:t>
            </a:r>
            <a:endParaRPr lang="ar-SA" sz="72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14414" y="-214338"/>
            <a:ext cx="6934200" cy="664371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وتتكون القشرة الأرضية من صخورٍ صلبةٍ وتنقسم إلى قسمين 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هما </a:t>
            </a:r>
            <a:r>
              <a:rPr lang="ar-SA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القشرة القارية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en-US" sz="2800" dirty="0" smtClean="0">
                <a:solidFill>
                  <a:srgbClr val="C00000"/>
                </a:solidFill>
                <a:cs typeface="PT Bold Heading" pitchFamily="2" charset="-78"/>
              </a:rPr>
              <a:t> Continental crust</a:t>
            </a:r>
            <a:br>
              <a:rPr lang="en-US" sz="28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والتي تقع عليها اليابسة ونعيش عليها، أيّ القارات المختلفة على كوكب الأرض،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وتتكون من الصخور البلورية والمعادن ذات الكثافة المنخفضة وتمثل الجزء الخارجي للأرض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. </a:t>
            </a:r>
            <a:endParaRPr lang="en-US" sz="28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والقشرة المحيطية</a:t>
            </a:r>
            <a:r>
              <a:rPr lang="en-US" sz="3200" b="1" u="sng" dirty="0" smtClean="0">
                <a:solidFill>
                  <a:srgbClr val="C00000"/>
                </a:solidFill>
                <a:cs typeface="PT Bold Heading" pitchFamily="2" charset="-78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cs typeface="PT Bold Heading" pitchFamily="2" charset="-78"/>
              </a:rPr>
              <a:t>Oceanic crust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والتي تحمل المحيطات عليها</a:t>
            </a:r>
            <a:r>
              <a:rPr lang="ar-EG" sz="3200" b="1" dirty="0" smtClean="0">
                <a:solidFill>
                  <a:srgbClr val="C00000"/>
                </a:solidFill>
                <a:cs typeface="PT Bold Heading" pitchFamily="2" charset="-78"/>
              </a:rPr>
              <a:t>.</a:t>
            </a:r>
            <a:r>
              <a:rPr lang="ar-SA" sz="16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وتكونت نتيجة النشاط البركاني</a:t>
            </a:r>
            <a:r>
              <a:rPr lang="ar-EG" sz="2800" b="1" dirty="0" smtClean="0">
                <a:solidFill>
                  <a:srgbClr val="C00000"/>
                </a:solidFill>
                <a:cs typeface="PT Bold Heading" pitchFamily="2" charset="-78"/>
              </a:rPr>
              <a:t>.</a:t>
            </a:r>
            <a:endParaRPr lang="ar-EG" sz="2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85728"/>
            <a:ext cx="6934200" cy="578647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40333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الطبقة الثانية</a:t>
            </a:r>
            <a:b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الغلاف الصخري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54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563526" y="180753"/>
            <a:ext cx="84280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u="sng" dirty="0">
                <a:cs typeface="PT Bold Heading" pitchFamily="2" charset="-78"/>
              </a:rPr>
              <a:t>الطبقة الثانية: </a:t>
            </a:r>
            <a:endParaRPr lang="ar-EG" sz="2800" b="1" u="sng" dirty="0" smtClean="0">
              <a:cs typeface="PT Bold Heading" pitchFamily="2" charset="-78"/>
            </a:endParaRPr>
          </a:p>
          <a:p>
            <a:pPr marL="457200" indent="-457200" algn="justLow" rtl="1">
              <a:buFont typeface="Wingdings" pitchFamily="2" charset="2"/>
              <a:buChar char="v"/>
            </a:pPr>
            <a:r>
              <a:rPr lang="ar-EG" sz="3600" b="1" dirty="0" smtClean="0">
                <a:cs typeface="PT Bold Heading" pitchFamily="2" charset="-78"/>
              </a:rPr>
              <a:t>وتوجد </a:t>
            </a:r>
            <a:r>
              <a:rPr lang="ar-SY" sz="3600" b="1" dirty="0">
                <a:cs typeface="PT Bold Heading" pitchFamily="2" charset="-78"/>
              </a:rPr>
              <a:t>تحت القشرة هي </a:t>
            </a:r>
            <a:r>
              <a:rPr lang="ar-SY" sz="3600" b="1" u="sng" dirty="0">
                <a:solidFill>
                  <a:srgbClr val="FF0000"/>
                </a:solidFill>
                <a:cs typeface="PT Bold Heading" pitchFamily="2" charset="-78"/>
              </a:rPr>
              <a:t>الغلاف الصخري </a:t>
            </a:r>
            <a:r>
              <a:rPr lang="ar-SY" sz="3600" b="1" dirty="0" err="1">
                <a:cs typeface="PT Bold Heading" pitchFamily="2" charset="-78"/>
              </a:rPr>
              <a:t>وت</a:t>
            </a:r>
            <a:r>
              <a:rPr lang="ar-EG" sz="3600" b="1" dirty="0">
                <a:cs typeface="PT Bold Heading" pitchFamily="2" charset="-78"/>
              </a:rPr>
              <a:t>ُ</a:t>
            </a:r>
            <a:r>
              <a:rPr lang="ar-SY" sz="3600" b="1" dirty="0">
                <a:cs typeface="PT Bold Heading" pitchFamily="2" charset="-78"/>
              </a:rPr>
              <a:t>شكل </a:t>
            </a:r>
            <a:r>
              <a:rPr lang="ar-SY" sz="3600" b="1" dirty="0" smtClean="0">
                <a:cs typeface="PT Bold Heading" pitchFamily="2" charset="-78"/>
              </a:rPr>
              <a:t>مع القشرة ما </a:t>
            </a:r>
            <a:r>
              <a:rPr lang="ar-SY" sz="3600" b="1" dirty="0">
                <a:cs typeface="PT Bold Heading" pitchFamily="2" charset="-78"/>
              </a:rPr>
              <a:t>يسمى </a:t>
            </a:r>
            <a:r>
              <a:rPr lang="en-US" sz="3600" b="1" dirty="0">
                <a:cs typeface="PT Bold Heading" pitchFamily="2" charset="-78"/>
              </a:rPr>
              <a:t> lithosphere</a:t>
            </a:r>
            <a:r>
              <a:rPr lang="ar-SY" sz="3600" b="1" dirty="0">
                <a:cs typeface="PT Bold Heading" pitchFamily="2" charset="-78"/>
              </a:rPr>
              <a:t>أي الصلب، وهو ينقسم لمجموعة من </a:t>
            </a:r>
            <a:r>
              <a:rPr lang="ar-SY" sz="3600" b="1" u="sng" dirty="0">
                <a:solidFill>
                  <a:srgbClr val="FF0000"/>
                </a:solidFill>
                <a:cs typeface="PT Bold Heading" pitchFamily="2" charset="-78"/>
              </a:rPr>
              <a:t>الألواح</a:t>
            </a:r>
            <a:r>
              <a:rPr lang="ar-SY" sz="3600" b="1" dirty="0">
                <a:cs typeface="PT Bold Heading" pitchFamily="2" charset="-78"/>
              </a:rPr>
              <a:t> حيث تتحرك وتصطدم م</a:t>
            </a:r>
            <a:r>
              <a:rPr lang="ar-EG" sz="3600" b="1" dirty="0" smtClean="0">
                <a:cs typeface="PT Bold Heading" pitchFamily="2" charset="-78"/>
              </a:rPr>
              <a:t>ُ</a:t>
            </a:r>
            <a:r>
              <a:rPr lang="ar-SY" sz="3600" b="1" dirty="0" smtClean="0">
                <a:solidFill>
                  <a:srgbClr val="FF0000"/>
                </a:solidFill>
                <a:cs typeface="PT Bold Heading" pitchFamily="2" charset="-78"/>
              </a:rPr>
              <a:t>شكلة </a:t>
            </a:r>
            <a:r>
              <a:rPr lang="ar-SY" sz="3600" b="1" dirty="0">
                <a:solidFill>
                  <a:srgbClr val="FF0000"/>
                </a:solidFill>
                <a:cs typeface="PT Bold Heading" pitchFamily="2" charset="-78"/>
              </a:rPr>
              <a:t>الجبال أو الزلازل أو </a:t>
            </a:r>
            <a:r>
              <a:rPr lang="ar-SY" sz="3600" b="1" dirty="0" smtClean="0">
                <a:solidFill>
                  <a:srgbClr val="FF0000"/>
                </a:solidFill>
                <a:cs typeface="PT Bold Heading" pitchFamily="2" charset="-78"/>
              </a:rPr>
              <a:t>البراكين</a:t>
            </a:r>
            <a:endParaRPr lang="ar-EG" sz="3600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marL="457200" indent="-457200" algn="justLow" rtl="1">
              <a:buFont typeface="Wingdings" pitchFamily="2" charset="2"/>
              <a:buChar char="v"/>
            </a:pPr>
            <a:r>
              <a:rPr lang="ar-EG" sz="3600" b="1" dirty="0">
                <a:cs typeface="PT Bold Heading" pitchFamily="2" charset="-78"/>
              </a:rPr>
              <a:t> </a:t>
            </a:r>
            <a:r>
              <a:rPr lang="ar-SY" sz="3600" b="1" dirty="0" smtClean="0">
                <a:cs typeface="PT Bold Heading" pitchFamily="2" charset="-78"/>
              </a:rPr>
              <a:t>.</a:t>
            </a:r>
            <a:r>
              <a:rPr lang="ar-EG" sz="3600" b="1" dirty="0" smtClean="0">
                <a:cs typeface="PT Bold Heading" pitchFamily="2" charset="-78"/>
              </a:rPr>
              <a:t> </a:t>
            </a:r>
            <a:r>
              <a:rPr lang="ar-EG" sz="3600" b="1" u="sng" dirty="0" err="1">
                <a:solidFill>
                  <a:srgbClr val="FF0000"/>
                </a:solidFill>
                <a:cs typeface="PT Bold Heading" pitchFamily="2" charset="-78"/>
              </a:rPr>
              <a:t>الموهو</a:t>
            </a:r>
            <a:r>
              <a:rPr lang="ar-EG" sz="3600" b="1" u="sng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sz="3600" b="1" dirty="0" smtClean="0">
                <a:cs typeface="PT Bold Heading" pitchFamily="2" charset="-78"/>
              </a:rPr>
              <a:t>ويفصل بين </a:t>
            </a:r>
            <a:r>
              <a:rPr lang="ar-SA" sz="3600" b="1" u="sng" dirty="0">
                <a:solidFill>
                  <a:srgbClr val="FF0000"/>
                </a:solidFill>
                <a:cs typeface="PT Bold Heading" pitchFamily="2" charset="-78"/>
              </a:rPr>
              <a:t>القشرة </a:t>
            </a:r>
            <a:r>
              <a:rPr lang="ar-EG" sz="3600" b="1" u="sng" dirty="0">
                <a:solidFill>
                  <a:srgbClr val="FF0000"/>
                </a:solidFill>
                <a:cs typeface="PT Bold Heading" pitchFamily="2" charset="-78"/>
              </a:rPr>
              <a:t>والوشاح </a:t>
            </a:r>
            <a:r>
              <a:rPr lang="ar-SA" sz="3600" b="1" dirty="0" smtClean="0">
                <a:cs typeface="PT Bold Heading" pitchFamily="2" charset="-78"/>
              </a:rPr>
              <a:t>ويتكون </a:t>
            </a:r>
            <a:r>
              <a:rPr lang="ar-EG" sz="3600" b="1" dirty="0">
                <a:cs typeface="PT Bold Heading" pitchFamily="2" charset="-78"/>
              </a:rPr>
              <a:t>هذا </a:t>
            </a:r>
            <a:r>
              <a:rPr lang="ar-SA" sz="3600" b="1" dirty="0">
                <a:cs typeface="PT Bold Heading" pitchFamily="2" charset="-78"/>
              </a:rPr>
              <a:t>الفاصل </a:t>
            </a:r>
            <a:r>
              <a:rPr lang="ar-EG" sz="3600" b="1" dirty="0" smtClean="0">
                <a:cs typeface="PT Bold Heading" pitchFamily="2" charset="-78"/>
              </a:rPr>
              <a:t>من خليط </a:t>
            </a:r>
            <a:r>
              <a:rPr lang="ar-SA" sz="3600" b="1" dirty="0" smtClean="0">
                <a:cs typeface="PT Bold Heading" pitchFamily="2" charset="-78"/>
              </a:rPr>
              <a:t>الصخور </a:t>
            </a:r>
            <a:r>
              <a:rPr lang="ar-EG" sz="3600" b="1" dirty="0">
                <a:cs typeface="PT Bold Heading" pitchFamily="2" charset="-78"/>
              </a:rPr>
              <a:t>ما </a:t>
            </a:r>
            <a:r>
              <a:rPr lang="ar-SA" sz="3600" b="1" dirty="0">
                <a:cs typeface="PT Bold Heading" pitchFamily="2" charset="-78"/>
              </a:rPr>
              <a:t>بين صخور القشرة والوشاح</a:t>
            </a:r>
            <a:r>
              <a:rPr lang="ar-EG" sz="3600" b="1" dirty="0">
                <a:cs typeface="PT Bold Heading" pitchFamily="2" charset="-78"/>
              </a:rPr>
              <a:t>.</a:t>
            </a:r>
            <a:r>
              <a:rPr lang="ar-SA" sz="3600" b="1" dirty="0">
                <a:cs typeface="PT Bold Heading" pitchFamily="2" charset="-78"/>
              </a:rPr>
              <a:t> وهو من منطقة صلبة تختلف سماكة الصّخور </a:t>
            </a:r>
            <a:r>
              <a:rPr lang="ar-EG" sz="3600" b="1" dirty="0">
                <a:cs typeface="PT Bold Heading" pitchFamily="2" charset="-78"/>
              </a:rPr>
              <a:t>فيه </a:t>
            </a:r>
            <a:r>
              <a:rPr lang="ar-SA" sz="3600" b="1" dirty="0">
                <a:cs typeface="PT Bold Heading" pitchFamily="2" charset="-78"/>
              </a:rPr>
              <a:t>من مكان إلى آخر </a:t>
            </a:r>
            <a:endParaRPr lang="ar-EG" sz="4000" b="1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138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7200" b="1" dirty="0" smtClean="0">
                <a:solidFill>
                  <a:srgbClr val="FF0000"/>
                </a:solidFill>
                <a:cs typeface="PT Bold Heading" pitchFamily="2" charset="-78"/>
              </a:rPr>
              <a:t>الطبقة الثالثة {الوشاح} </a:t>
            </a:r>
            <a:br>
              <a:rPr lang="ar-EG" sz="7200" b="1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EG" sz="7200" b="1" dirty="0" smtClean="0">
                <a:solidFill>
                  <a:srgbClr val="FF0000"/>
                </a:solidFill>
                <a:cs typeface="PT Bold Heading" pitchFamily="2" charset="-78"/>
              </a:rPr>
              <a:t>وتضم ثلاث طبقات</a:t>
            </a:r>
            <a:br>
              <a:rPr lang="ar-EG" sz="7200" b="1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EG" sz="7200" b="1" dirty="0" smtClean="0">
                <a:solidFill>
                  <a:srgbClr val="FF0000"/>
                </a:solidFill>
                <a:cs typeface="PT Bold Heading" pitchFamily="2" charset="-78"/>
              </a:rPr>
              <a:t> الثالثة والرابعة والخامسة</a:t>
            </a:r>
            <a:endParaRPr lang="en-US" sz="7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54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طبقة الوشاح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69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الوشاح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الوشاح العلوي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الوشاح الأعلى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24200" y="3271520"/>
            <a:ext cx="3124200" cy="690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الوشاح الأوسط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419600" y="2667000"/>
            <a:ext cx="609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7779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371600" y="685800"/>
            <a:ext cx="1143000" cy="68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85800" y="3352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q"/>
            </a:pPr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الوشاح العلوي</a:t>
            </a:r>
            <a:r>
              <a:rPr lang="en-US" sz="3200" b="1" u="sng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sz="3200" b="1" dirty="0" smtClean="0">
                <a:cs typeface="PT Bold Heading" pitchFamily="2" charset="-78"/>
              </a:rPr>
              <a:t>(Upper Mantle) : </a:t>
            </a:r>
            <a:r>
              <a:rPr lang="ar-SA" sz="3200" b="1" dirty="0" smtClean="0">
                <a:cs typeface="PT Bold Heading" pitchFamily="2" charset="-78"/>
              </a:rPr>
              <a:t>يبلغ سمك هذه الطبقة ما بين (35 -100) كيلومتر في القارات، ويتراوح سمكه فوق قاع المحيطات والبحار ما بين (57- 65) كيلومتراً.</a:t>
            </a:r>
            <a:endParaRPr lang="en-US" sz="3200" b="1" dirty="0" smtClean="0">
              <a:cs typeface="PT Bold Heading" pitchFamily="2" charset="-78"/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200" b="1" dirty="0" smtClean="0">
                <a:cs typeface="PT Bold Heading" pitchFamily="2" charset="-78"/>
              </a:rPr>
              <a:t> نطاق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الضعف الأرضي</a:t>
            </a:r>
            <a:r>
              <a:rPr lang="ar-SA" sz="3200" b="1" dirty="0" smtClean="0">
                <a:cs typeface="PT Bold Heading" pitchFamily="2" charset="-78"/>
              </a:rPr>
              <a:t>: ويتمثل في النطاق الأعلى من الوشاح</a:t>
            </a:r>
            <a:endParaRPr lang="ar-EG" sz="32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3400" y="228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buFont typeface="Wingdings" pitchFamily="2" charset="2"/>
              <a:buChar char="q"/>
            </a:pPr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الوشاح</a:t>
            </a:r>
            <a:r>
              <a:rPr lang="ar-EG" sz="3200" b="1" u="sng" dirty="0" smtClean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sz="3200" b="1" dirty="0" smtClean="0">
                <a:cs typeface="PT Bold Heading" pitchFamily="2" charset="-78"/>
              </a:rPr>
              <a:t>Mantle  </a:t>
            </a:r>
            <a:r>
              <a:rPr lang="ar-EG" sz="3200" b="1" dirty="0" smtClean="0">
                <a:cs typeface="PT Bold Heading" pitchFamily="2" charset="-78"/>
              </a:rPr>
              <a:t> </a:t>
            </a:r>
            <a:r>
              <a:rPr lang="ar-EG" sz="3200" b="1" u="sng" dirty="0" smtClean="0">
                <a:solidFill>
                  <a:srgbClr val="C00000"/>
                </a:solidFill>
                <a:cs typeface="PT Bold Heading" pitchFamily="2" charset="-78"/>
              </a:rPr>
              <a:t>وهو الطبقة الثالثة: وهي الطبقة الوسطى بين القشرة واللب </a:t>
            </a:r>
            <a:r>
              <a:rPr lang="ar-SA" sz="3200" b="1" dirty="0" smtClean="0">
                <a:cs typeface="PT Bold Heading" pitchFamily="2" charset="-78"/>
              </a:rPr>
              <a:t>هي {</a:t>
            </a:r>
            <a:r>
              <a:rPr lang="ar-SA" sz="3200" b="1" u="sng" dirty="0" smtClean="0">
                <a:cs typeface="PT Bold Heading" pitchFamily="2" charset="-78"/>
              </a:rPr>
              <a:t>أسمك طبقات كوكب الأرض</a:t>
            </a:r>
            <a:r>
              <a:rPr lang="ar-SA" sz="3200" b="1" dirty="0" smtClean="0">
                <a:cs typeface="PT Bold Heading" pitchFamily="2" charset="-78"/>
              </a:rPr>
              <a:t>}، وتتكون في الأساس من صخور {</a:t>
            </a:r>
            <a:r>
              <a:rPr lang="ar-SA" sz="3200" b="1" u="sng" dirty="0" err="1" smtClean="0">
                <a:cs typeface="PT Bold Heading" pitchFamily="2" charset="-78"/>
              </a:rPr>
              <a:t>السيليكا</a:t>
            </a:r>
            <a:r>
              <a:rPr lang="ar-SA" sz="3200" b="1" dirty="0" smtClean="0">
                <a:cs typeface="PT Bold Heading" pitchFamily="2" charset="-78"/>
              </a:rPr>
              <a:t>} التي تكون </a:t>
            </a:r>
            <a:r>
              <a:rPr lang="ar-SA" sz="3200" b="1" u="sng" dirty="0" smtClean="0">
                <a:solidFill>
                  <a:srgbClr val="FF0000"/>
                </a:solidFill>
                <a:cs typeface="PT Bold Heading" pitchFamily="2" charset="-78"/>
              </a:rPr>
              <a:t>شبه منصهرة </a:t>
            </a:r>
            <a:r>
              <a:rPr lang="ar-EG" sz="3200" b="1" u="sng" dirty="0" smtClean="0">
                <a:solidFill>
                  <a:srgbClr val="FF0000"/>
                </a:solidFill>
                <a:cs typeface="PT Bold Heading" pitchFamily="2" charset="-78"/>
              </a:rPr>
              <a:t>لذا فحالتها </a:t>
            </a:r>
            <a:r>
              <a:rPr lang="ar-SA" sz="3200" b="1" u="sng" dirty="0" smtClean="0">
                <a:solidFill>
                  <a:srgbClr val="FF0000"/>
                </a:solidFill>
                <a:cs typeface="PT Bold Heading" pitchFamily="2" charset="-78"/>
              </a:rPr>
              <a:t>سائلة </a:t>
            </a:r>
            <a:r>
              <a:rPr lang="ar-SA" sz="3200" b="1" u="sng" dirty="0" smtClean="0">
                <a:cs typeface="PT Bold Heading" pitchFamily="2" charset="-78"/>
              </a:rPr>
              <a:t>وتسمي</a:t>
            </a:r>
            <a:r>
              <a:rPr lang="ar-EG" sz="3200" b="1" dirty="0" smtClean="0">
                <a:cs typeface="PT Bold Heading" pitchFamily="2" charset="-78"/>
              </a:rPr>
              <a:t>{</a:t>
            </a:r>
            <a:r>
              <a:rPr lang="ar-EG" sz="3200" b="1" u="sng" dirty="0" err="1" smtClean="0">
                <a:solidFill>
                  <a:srgbClr val="C00000"/>
                </a:solidFill>
                <a:cs typeface="PT Bold Heading" pitchFamily="2" charset="-78"/>
              </a:rPr>
              <a:t>بالماجما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}</a:t>
            </a:r>
            <a:r>
              <a:rPr lang="ar-SA" sz="3200" b="1" dirty="0" smtClean="0">
                <a:cs typeface="PT Bold Heading" pitchFamily="2" charset="-78"/>
              </a:rPr>
              <a:t>، وهي تلك التي نشاهدها عند ثوران البراكين</a:t>
            </a:r>
            <a:r>
              <a:rPr lang="ar-EG" sz="3200" b="1" dirty="0" smtClean="0">
                <a:cs typeface="PT Bold Heading" pitchFamily="2" charset="-78"/>
              </a:rPr>
              <a:t>.</a:t>
            </a:r>
            <a:endParaRPr lang="ar-EG" sz="3600" b="1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48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3400" y="28194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Low" rtl="1">
              <a:buFont typeface="Wingdings" pitchFamily="2" charset="2"/>
              <a:buChar char="q"/>
            </a:pPr>
            <a:r>
              <a:rPr lang="ar-SA" sz="3600" b="1" u="sng" dirty="0" smtClean="0">
                <a:solidFill>
                  <a:srgbClr val="C00000"/>
                </a:solidFill>
                <a:cs typeface="PT Bold Heading" pitchFamily="2" charset="-78"/>
              </a:rPr>
              <a:t>الوشاح الأدنى</a:t>
            </a:r>
            <a:r>
              <a:rPr lang="en-US" sz="3600" b="1" u="sng" dirty="0" smtClean="0">
                <a:solidFill>
                  <a:srgbClr val="C00000"/>
                </a:solidFill>
                <a:cs typeface="PT Bold Heading" pitchFamily="2" charset="-78"/>
              </a:rPr>
              <a:t> ( Lower Mantle): </a:t>
            </a:r>
            <a:r>
              <a:rPr lang="ar-SA" sz="3600" b="1" dirty="0" smtClean="0">
                <a:cs typeface="PT Bold Heading" pitchFamily="2" charset="-78"/>
              </a:rPr>
              <a:t>وهو يلي الوشاح الأوسط وبمكونات الوشاح الأوسط نفسها من حيث الصلابة ودرجة الحرارة والضغط، وتكون الصّخور فيه متجانسة وكثيفة وتتكوّن من السيلكون </a:t>
            </a:r>
            <a:r>
              <a:rPr lang="ar-SA" sz="3600" b="1" dirty="0" err="1" smtClean="0">
                <a:cs typeface="PT Bold Heading" pitchFamily="2" charset="-78"/>
              </a:rPr>
              <a:t>والمغنيسيوم</a:t>
            </a:r>
            <a:r>
              <a:rPr lang="ar-SA" sz="3600" b="1" dirty="0" smtClean="0">
                <a:cs typeface="PT Bold Heading" pitchFamily="2" charset="-78"/>
              </a:rPr>
              <a:t> والحديد </a:t>
            </a:r>
            <a:endParaRPr lang="ar-EG" sz="3600" b="1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" y="457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buFont typeface="Wingdings" pitchFamily="2" charset="2"/>
              <a:buChar char="q"/>
            </a:pPr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الوشاح الأوسط</a:t>
            </a:r>
            <a:r>
              <a:rPr lang="en-US" sz="3200" b="1" u="sng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sz="3200" b="1" dirty="0" smtClean="0">
                <a:cs typeface="PT Bold Heading" pitchFamily="2" charset="-78"/>
              </a:rPr>
              <a:t>(</a:t>
            </a:r>
            <a:r>
              <a:rPr lang="en-US" sz="3200" b="1" u="sng" dirty="0" smtClean="0">
                <a:cs typeface="PT Bold Heading" pitchFamily="2" charset="-78"/>
              </a:rPr>
              <a:t>Middle Mantle </a:t>
            </a:r>
            <a:r>
              <a:rPr lang="en-US" sz="3200" b="1" dirty="0" smtClean="0">
                <a:cs typeface="PT Bold Heading" pitchFamily="2" charset="-78"/>
              </a:rPr>
              <a:t>): </a:t>
            </a:r>
            <a:r>
              <a:rPr lang="ar-SA" sz="3200" b="1" dirty="0" smtClean="0">
                <a:cs typeface="PT Bold Heading" pitchFamily="2" charset="-78"/>
              </a:rPr>
              <a:t>يتألف من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مادة صلبة كثافتها عالية</a:t>
            </a:r>
            <a:r>
              <a:rPr lang="ar-SA" sz="3200" b="1" dirty="0" smtClean="0">
                <a:cs typeface="PT Bold Heading" pitchFamily="2" charset="-78"/>
              </a:rPr>
              <a:t>، وتقع تحت ضغط عالٍ جداً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بدرجات حرارة عالية جداً</a:t>
            </a:r>
            <a:r>
              <a:rPr lang="ar-SA" sz="3200" b="1" dirty="0" smtClean="0">
                <a:cs typeface="PT Bold Heading" pitchFamily="2" charset="-78"/>
              </a:rPr>
              <a:t>، وتزيد كلما زاد العمق. </a:t>
            </a:r>
            <a:endParaRPr lang="ar-EG" sz="3200" b="1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603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000" b="1" dirty="0" smtClean="0">
                <a:solidFill>
                  <a:srgbClr val="FF0000"/>
                </a:solidFill>
                <a:cs typeface="PT Bold Heading" pitchFamily="2" charset="-78"/>
              </a:rPr>
              <a:t>الطبقة السادسة {النواة} وتضم الطبقتين السادسة والسابعة</a:t>
            </a:r>
            <a:endParaRPr lang="en-US" sz="80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54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FF0000"/>
                </a:solidFill>
                <a:cs typeface="PT Bold Heading" pitchFamily="2" charset="-78"/>
              </a:rPr>
              <a:t>الغلاف </a:t>
            </a:r>
            <a:r>
              <a:rPr lang="ar-EG" sz="6000" dirty="0" smtClean="0">
                <a:solidFill>
                  <a:srgbClr val="FF0000"/>
                </a:solidFill>
                <a:cs typeface="PT Bold Heading" pitchFamily="2" charset="-78"/>
              </a:rPr>
              <a:t>الصخري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طبقة النواة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69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اللب أو النواة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لب الأرض الخارجي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لب الأرض الداخلي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595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57200" y="381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Font typeface="Courier New" pitchFamily="49" charset="0"/>
              <a:buChar char="o"/>
            </a:pPr>
            <a:r>
              <a:rPr lang="ar-SA" sz="3200" b="1" u="sng" dirty="0" smtClean="0">
                <a:solidFill>
                  <a:srgbClr val="C00000"/>
                </a:solidFill>
                <a:cs typeface="PT Bold Heading" pitchFamily="2" charset="-78"/>
              </a:rPr>
              <a:t>اللب الداخلي والخارجي للأرض </a:t>
            </a:r>
            <a:r>
              <a:rPr lang="ar-EG" sz="3200" b="1" u="sng" dirty="0" smtClean="0">
                <a:solidFill>
                  <a:srgbClr val="C00000"/>
                </a:solidFill>
                <a:cs typeface="PT Bold Heading" pitchFamily="2" charset="-78"/>
              </a:rPr>
              <a:t>أو النواة :</a:t>
            </a:r>
            <a:r>
              <a:rPr lang="en-US" sz="3200" dirty="0" smtClean="0">
                <a:cs typeface="PT Bold Heading" pitchFamily="2" charset="-78"/>
              </a:rPr>
              <a:t>  Core</a:t>
            </a:r>
            <a:br>
              <a:rPr lang="en-US" sz="3200" dirty="0" smtClean="0">
                <a:cs typeface="PT Bold Heading" pitchFamily="2" charset="-78"/>
              </a:rPr>
            </a:br>
            <a:r>
              <a:rPr lang="ar-SA" sz="3200" b="1" dirty="0" smtClean="0">
                <a:cs typeface="PT Bold Heading" pitchFamily="2" charset="-78"/>
              </a:rPr>
              <a:t>وتمثل {</a:t>
            </a:r>
            <a:r>
              <a:rPr lang="ar-SA" sz="3200" b="1" u="sng" dirty="0" smtClean="0">
                <a:solidFill>
                  <a:srgbClr val="FF0000"/>
                </a:solidFill>
                <a:cs typeface="PT Bold Heading" pitchFamily="2" charset="-78"/>
              </a:rPr>
              <a:t>الطبقة المركزية للأرض </a:t>
            </a:r>
            <a:r>
              <a:rPr lang="ar-SA" sz="3200" b="1" dirty="0" smtClean="0">
                <a:cs typeface="PT Bold Heading" pitchFamily="2" charset="-78"/>
              </a:rPr>
              <a:t>وتنقسم  إلى طبقتين هما اللب الداخلي والذي يقع في المركز واللب الخارجي الذي يحيط باللب الداخلي للأرض</a:t>
            </a:r>
            <a:r>
              <a:rPr lang="ar-EG" sz="3200" b="1" dirty="0" smtClean="0">
                <a:cs typeface="PT Bold Heading" pitchFamily="2" charset="-78"/>
              </a:rPr>
              <a:t>.</a:t>
            </a:r>
            <a:r>
              <a:rPr lang="ar-SA" sz="3200" b="1" dirty="0" smtClean="0">
                <a:cs typeface="PT Bold Heading" pitchFamily="2" charset="-78"/>
              </a:rPr>
              <a:t> </a:t>
            </a:r>
          </a:p>
          <a:p>
            <a:pPr algn="justLow" rtl="1">
              <a:buFont typeface="Courier New" pitchFamily="49" charset="0"/>
              <a:buChar char="o"/>
            </a:pP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EG" sz="3200" b="1" dirty="0" smtClean="0">
                <a:cs typeface="PT Bold Heading" pitchFamily="2" charset="-78"/>
              </a:rPr>
              <a:t>ويعتبر اللب الداخلي والخارجي من {</a:t>
            </a:r>
            <a:r>
              <a:rPr lang="ar-EG" sz="3200" b="1" u="sng" dirty="0" smtClean="0">
                <a:cs typeface="PT Bold Heading" pitchFamily="2" charset="-78"/>
              </a:rPr>
              <a:t>أ</a:t>
            </a:r>
            <a:r>
              <a:rPr lang="ar-SA" sz="3200" b="1" u="sng" dirty="0" smtClean="0">
                <a:cs typeface="PT Bold Heading" pitchFamily="2" charset="-78"/>
              </a:rPr>
              <a:t>كثف الطبقات</a:t>
            </a:r>
            <a:r>
              <a:rPr lang="ar-SA" sz="3200" b="1" dirty="0" smtClean="0">
                <a:cs typeface="PT Bold Heading" pitchFamily="2" charset="-78"/>
              </a:rPr>
              <a:t>}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وأعلاها حرارةً، </a:t>
            </a:r>
            <a:r>
              <a:rPr lang="ar-EG" sz="3200" b="1" dirty="0">
                <a:solidFill>
                  <a:srgbClr val="FF0000"/>
                </a:solidFill>
                <a:cs typeface="PT Bold Heading" pitchFamily="2" charset="-78"/>
              </a:rPr>
              <a:t>ت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صل درجة الحرارة بهما 5500 درجة مئوية ولكن نظرا </a:t>
            </a:r>
            <a:r>
              <a:rPr lang="ar-EG" sz="3200" b="1" dirty="0" err="1" smtClean="0">
                <a:solidFill>
                  <a:srgbClr val="FF0000"/>
                </a:solidFill>
                <a:cs typeface="PT Bold Heading" pitchFamily="2" charset="-78"/>
              </a:rPr>
              <a:t>لإختلاف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 الضغط عليهما جاء اللب </a:t>
            </a:r>
            <a:r>
              <a:rPr lang="ar-EG" sz="3200" b="1" dirty="0" smtClean="0">
                <a:cs typeface="PT Bold Heading" pitchFamily="2" charset="-78"/>
              </a:rPr>
              <a:t>الخارجي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 في حالة </a:t>
            </a:r>
            <a:r>
              <a:rPr lang="ar-EG" sz="3200" b="1" dirty="0" smtClean="0">
                <a:cs typeface="PT Bold Heading" pitchFamily="2" charset="-78"/>
              </a:rPr>
              <a:t>سائلة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 واللب </a:t>
            </a:r>
            <a:r>
              <a:rPr lang="ar-EG" sz="3200" b="1" dirty="0" smtClean="0">
                <a:cs typeface="PT Bold Heading" pitchFamily="2" charset="-78"/>
              </a:rPr>
              <a:t>الداخلي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 في حالة </a:t>
            </a:r>
            <a:r>
              <a:rPr lang="ar-EG" sz="3200" b="1" dirty="0" smtClean="0">
                <a:cs typeface="PT Bold Heading" pitchFamily="2" charset="-78"/>
              </a:rPr>
              <a:t>صلبة</a:t>
            </a: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</a:p>
          <a:p>
            <a:pPr algn="justLow" rtl="1">
              <a:buFont typeface="Courier New" pitchFamily="49" charset="0"/>
              <a:buChar char="o"/>
            </a:pPr>
            <a:r>
              <a:rPr lang="ar-EG" sz="3200" b="1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3200" b="1" dirty="0" smtClean="0">
                <a:cs typeface="PT Bold Heading" pitchFamily="2" charset="-78"/>
              </a:rPr>
              <a:t>و</a:t>
            </a:r>
            <a:r>
              <a:rPr lang="ar-SA" sz="3200" b="1" dirty="0" smtClean="0">
                <a:cs typeface="PT Bold Heading" pitchFamily="2" charset="-78"/>
              </a:rPr>
              <a:t>يتكون لبّ الأرض من عنصري </a:t>
            </a:r>
            <a:r>
              <a:rPr lang="ar-SA" sz="3200" b="1" dirty="0" smtClean="0">
                <a:solidFill>
                  <a:srgbClr val="0070C0"/>
                </a:solidFill>
                <a:cs typeface="PT Bold Heading" pitchFamily="2" charset="-78"/>
              </a:rPr>
              <a:t>النيكل والحديد</a:t>
            </a:r>
            <a:r>
              <a:rPr lang="ar-SA" sz="3200" b="1" dirty="0" smtClean="0">
                <a:cs typeface="PT Bold Heading" pitchFamily="2" charset="-78"/>
              </a:rPr>
              <a:t> بشكلٍ رئيسي.</a:t>
            </a:r>
            <a:r>
              <a:rPr lang="ar-SA" sz="3200" b="1" dirty="0" smtClean="0"/>
              <a:t> </a:t>
            </a:r>
            <a:endParaRPr lang="ar-EG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2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15696" y="163286"/>
            <a:ext cx="8147304" cy="6466114"/>
          </a:xfrm>
          <a:prstGeom prst="rect">
            <a:avLst/>
          </a:prstGeom>
        </p:spPr>
      </p:pic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6934200" y="2971800"/>
            <a:ext cx="2133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/>
              <a:t>4 – النواة وتضم طبقتين الداخلية والخارجية</a:t>
            </a:r>
            <a:endParaRPr lang="ar-EG" sz="32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5105400" y="4610100"/>
            <a:ext cx="2057400" cy="190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3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62000" y="30480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buFont typeface="Wingdings" pitchFamily="2" charset="2"/>
              <a:buChar char="Ø"/>
            </a:pPr>
            <a:r>
              <a:rPr lang="ar-SA" sz="4000" b="1" u="sng" dirty="0" smtClean="0">
                <a:solidFill>
                  <a:srgbClr val="C00000"/>
                </a:solidFill>
                <a:cs typeface="PT Bold Heading" pitchFamily="2" charset="-78"/>
              </a:rPr>
              <a:t>لب الأرض الداخلي</a:t>
            </a:r>
            <a:r>
              <a:rPr lang="en-US" sz="40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sz="4000" b="1" dirty="0" smtClean="0">
                <a:cs typeface="PT Bold Heading" pitchFamily="2" charset="-78"/>
              </a:rPr>
              <a:t>(</a:t>
            </a:r>
            <a:r>
              <a:rPr lang="en-US" sz="4000" b="1" dirty="0" smtClean="0">
                <a:solidFill>
                  <a:srgbClr val="C00000"/>
                </a:solidFill>
                <a:cs typeface="PT Bold Heading" pitchFamily="2" charset="-78"/>
              </a:rPr>
              <a:t>Inner core</a:t>
            </a:r>
            <a:r>
              <a:rPr lang="en-US" sz="4000" b="1" dirty="0" smtClean="0">
                <a:cs typeface="PT Bold Heading" pitchFamily="2" charset="-78"/>
              </a:rPr>
              <a:t>): </a:t>
            </a:r>
            <a:r>
              <a:rPr lang="ar-SA" sz="4000" b="1" dirty="0" smtClean="0">
                <a:cs typeface="PT Bold Heading" pitchFamily="2" charset="-78"/>
              </a:rPr>
              <a:t>وهو كرة صلبة تتألف من النيكل والحديد والسيليكون، ويطلق عليه اسم {</a:t>
            </a:r>
            <a:r>
              <a:rPr lang="ar-SA" sz="4000" b="1" dirty="0" smtClean="0">
                <a:solidFill>
                  <a:srgbClr val="FF0000"/>
                </a:solidFill>
                <a:cs typeface="PT Bold Heading" pitchFamily="2" charset="-78"/>
              </a:rPr>
              <a:t>لب الأرض الصلب، أو النواة الصلبة للأرض</a:t>
            </a:r>
            <a:r>
              <a:rPr lang="ar-SA" sz="4000" b="1" dirty="0" smtClean="0">
                <a:cs typeface="PT Bold Heading" pitchFamily="2" charset="-78"/>
              </a:rPr>
              <a:t>.}</a:t>
            </a:r>
            <a:endParaRPr lang="ar-EG" sz="4000" b="1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Low" rtl="1">
              <a:buFont typeface="Wingdings" pitchFamily="2" charset="2"/>
              <a:buChar char="Ø"/>
            </a:pPr>
            <a:r>
              <a:rPr lang="ar-SA" sz="4000" b="1" u="sng" dirty="0" smtClean="0">
                <a:solidFill>
                  <a:srgbClr val="C00000"/>
                </a:solidFill>
                <a:cs typeface="PT Bold Heading" pitchFamily="2" charset="-78"/>
              </a:rPr>
              <a:t>لب الأرض الخارجي</a:t>
            </a:r>
            <a:r>
              <a:rPr lang="en-US" sz="4000" b="1" u="sng" dirty="0" smtClean="0">
                <a:solidFill>
                  <a:srgbClr val="C00000"/>
                </a:solidFill>
                <a:cs typeface="PT Bold Heading" pitchFamily="2" charset="-78"/>
              </a:rPr>
              <a:t>(Outer Core): </a:t>
            </a:r>
            <a:r>
              <a:rPr lang="ar-SA" sz="4000" b="1" dirty="0" smtClean="0">
                <a:cs typeface="PT Bold Heading" pitchFamily="2" charset="-78"/>
              </a:rPr>
              <a:t>ويتألف من مواد سائلة مثل: الحديد والكبريت والنيكل</a:t>
            </a:r>
            <a:r>
              <a:rPr lang="ar-EG" sz="4000" b="1" dirty="0" smtClean="0">
                <a:cs typeface="PT Bold Heading" pitchFamily="2" charset="-78"/>
              </a:rPr>
              <a:t> </a:t>
            </a:r>
            <a:r>
              <a:rPr lang="ar-SA" sz="4000" b="1" dirty="0" smtClean="0">
                <a:cs typeface="PT Bold Heading" pitchFamily="2" charset="-78"/>
              </a:rPr>
              <a:t>وغالباً ما يسمى بـ {</a:t>
            </a:r>
            <a:r>
              <a:rPr lang="ar-SA" sz="4000" b="1" dirty="0" smtClean="0">
                <a:solidFill>
                  <a:srgbClr val="FF0000"/>
                </a:solidFill>
                <a:cs typeface="PT Bold Heading" pitchFamily="2" charset="-78"/>
              </a:rPr>
              <a:t>اللب المائع أو اللب السائل</a:t>
            </a: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.</a:t>
            </a:r>
            <a:r>
              <a:rPr lang="ar-EG" sz="4000" b="1" dirty="0" smtClean="0">
                <a:cs typeface="PT Bold Heading" pitchFamily="2" charset="-78"/>
              </a:rPr>
              <a:t>}</a:t>
            </a:r>
            <a:endParaRPr lang="ar-EG" sz="4000" b="1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1864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3775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8800" b="1" dirty="0" smtClean="0">
                <a:solidFill>
                  <a:srgbClr val="FF0000"/>
                </a:solidFill>
                <a:cs typeface="PT Bold Heading" pitchFamily="2" charset="-78"/>
              </a:rPr>
              <a:t>الصخور وأنواعها</a:t>
            </a:r>
            <a:endParaRPr lang="en-US" sz="8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69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552700" y="6858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الصخور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تعريفها وأهميتها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PT Bold Heading" pitchFamily="2" charset="-78"/>
              </a:rPr>
              <a:t>توزيعها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2004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أنواعها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7" name="سهم إلى الأعلى والأسفل 16"/>
          <p:cNvSpPr/>
          <p:nvPr/>
        </p:nvSpPr>
        <p:spPr>
          <a:xfrm>
            <a:off x="43434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4480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575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9600" b="1" dirty="0" smtClean="0">
                <a:cs typeface="PT Bold Heading" pitchFamily="2" charset="-78"/>
              </a:rPr>
              <a:t>تعر</a:t>
            </a:r>
            <a:r>
              <a:rPr lang="en-US" sz="9600" b="1" dirty="0" smtClean="0">
                <a:cs typeface="PT Bold Heading" pitchFamily="2" charset="-78"/>
              </a:rPr>
              <a:t> </a:t>
            </a:r>
            <a:r>
              <a:rPr lang="ar-SA" sz="9600" b="1" dirty="0" smtClean="0">
                <a:cs typeface="PT Bold Heading" pitchFamily="2" charset="-78"/>
              </a:rPr>
              <a:t>يف الصخور</a:t>
            </a:r>
            <a:endParaRPr lang="en-US" sz="9600" b="1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38200" y="3810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u="sng" dirty="0" smtClean="0">
                <a:solidFill>
                  <a:srgbClr val="C00000"/>
                </a:solidFill>
                <a:cs typeface="PT Bold Heading" pitchFamily="2" charset="-78"/>
              </a:rPr>
              <a:t>الصخور</a:t>
            </a:r>
            <a:r>
              <a:rPr lang="en-US" sz="4400" b="1" u="sng" dirty="0" smtClean="0">
                <a:solidFill>
                  <a:srgbClr val="C00000"/>
                </a:solidFill>
                <a:cs typeface="PT Bold Heading" pitchFamily="2" charset="-78"/>
              </a:rPr>
              <a:t> Rocks</a:t>
            </a:r>
            <a:r>
              <a:rPr lang="ar-SA" sz="4400" b="1" u="sng" dirty="0" smtClean="0">
                <a:solidFill>
                  <a:srgbClr val="C00000"/>
                </a:solidFill>
                <a:cs typeface="PT Bold Heading" pitchFamily="2" charset="-78"/>
              </a:rPr>
              <a:t> تعريفها وأهميتها</a:t>
            </a:r>
            <a:endParaRPr lang="ar-EG" sz="4400" b="1" dirty="0"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28600" y="1208782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EG" sz="2800" b="1" dirty="0" smtClean="0">
                <a:cs typeface="PT Bold Heading" pitchFamily="2" charset="-78"/>
              </a:rPr>
              <a:t>عبارة عن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أجزاء صلبة </a:t>
            </a:r>
            <a:r>
              <a:rPr lang="ar-SA" sz="2800" b="1" dirty="0" smtClean="0">
                <a:cs typeface="PT Bold Heading" pitchFamily="2" charset="-78"/>
              </a:rPr>
              <a:t>تتكوّن من </a:t>
            </a:r>
            <a:r>
              <a:rPr lang="ar-EG" sz="2800" b="1" dirty="0" smtClean="0">
                <a:cs typeface="PT Bold Heading" pitchFamily="2" charset="-78"/>
              </a:rPr>
              <a:t>واحد أو أكثر من المعادن </a:t>
            </a:r>
            <a:r>
              <a:rPr lang="ar-EG" sz="2800" b="1" dirty="0" err="1" smtClean="0">
                <a:cs typeface="PT Bold Heading" pitchFamily="2" charset="-78"/>
              </a:rPr>
              <a:t>ال</a:t>
            </a:r>
            <a:r>
              <a:rPr lang="ar-SA" sz="2800" b="1" dirty="0" smtClean="0">
                <a:cs typeface="PT Bold Heading" pitchFamily="2" charset="-78"/>
              </a:rPr>
              <a:t>مختلفة تكسبها خصائصها واختلافاتها عن بعضها البعض</a:t>
            </a:r>
            <a:r>
              <a:rPr lang="ar-EG" sz="2800" b="1" dirty="0" smtClean="0">
                <a:cs typeface="PT Bold Heading" pitchFamily="2" charset="-78"/>
              </a:rPr>
              <a:t>. و</a:t>
            </a:r>
            <a:r>
              <a:rPr lang="ar-SA" sz="2800" b="1" dirty="0" smtClean="0">
                <a:cs typeface="PT Bold Heading" pitchFamily="2" charset="-78"/>
              </a:rPr>
              <a:t>تشكّل المكوّن الأساسي للأرض 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800" b="1" dirty="0" smtClean="0">
                <a:cs typeface="PT Bold Heading" pitchFamily="2" charset="-78"/>
              </a:rPr>
              <a:t> هي أساس تضاريس الأرض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2800" b="1" dirty="0" smtClean="0">
                <a:cs typeface="PT Bold Heading" pitchFamily="2" charset="-78"/>
              </a:rPr>
              <a:t> </a:t>
            </a:r>
            <a:r>
              <a:rPr lang="ar-EG" sz="2800" b="1" dirty="0" smtClean="0">
                <a:cs typeface="PT Bold Heading" pitchFamily="2" charset="-78"/>
              </a:rPr>
              <a:t> </a:t>
            </a:r>
            <a:r>
              <a:rPr lang="ar-SA" sz="2800" b="1" dirty="0" smtClean="0">
                <a:cs typeface="PT Bold Heading" pitchFamily="2" charset="-78"/>
              </a:rPr>
              <a:t>يستخدمها الإنسان في </a:t>
            </a:r>
            <a:r>
              <a:rPr lang="ar-SA" sz="2800" b="1" u="sng" dirty="0" smtClean="0">
                <a:solidFill>
                  <a:srgbClr val="C00000"/>
                </a:solidFill>
                <a:cs typeface="PT Bold Heading" pitchFamily="2" charset="-78"/>
              </a:rPr>
              <a:t>بناء منازله</a:t>
            </a:r>
            <a:endParaRPr lang="ar-EG" sz="2800" b="1" u="sng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EG" sz="2800" b="1" dirty="0" smtClean="0">
                <a:cs typeface="PT Bold Heading" pitchFamily="2" charset="-78"/>
              </a:rPr>
              <a:t> و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المعادن</a:t>
            </a:r>
            <a:r>
              <a:rPr lang="ar-EG" sz="2800" b="1" dirty="0" smtClean="0">
                <a:cs typeface="PT Bold Heading" pitchFamily="2" charset="-78"/>
              </a:rPr>
              <a:t> ثروات يستثمرها الإنسان في شتى مجالات الحياة 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ف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هي أساس التصنيع والمدنية</a:t>
            </a:r>
            <a:endParaRPr lang="ar-SA" sz="2800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EG" sz="2800" b="1" dirty="0" smtClean="0">
                <a:cs typeface="PT Bold Heading" pitchFamily="2" charset="-78"/>
              </a:rPr>
              <a:t> وتدخل في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بناء المادة الحية </a:t>
            </a:r>
            <a:r>
              <a:rPr lang="ar-EG" sz="2800" b="1" dirty="0" smtClean="0">
                <a:cs typeface="PT Bold Heading" pitchFamily="2" charset="-78"/>
              </a:rPr>
              <a:t>مثل الحديد والكالسيوم وملح الطعام </a:t>
            </a:r>
            <a:endParaRPr lang="ar-SA" sz="2800" b="1" dirty="0" smtClean="0">
              <a:cs typeface="PT Bold Heading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EG" sz="2800" b="1" dirty="0" smtClean="0">
                <a:cs typeface="PT Bold Heading" pitchFamily="2" charset="-78"/>
              </a:rPr>
              <a:t> وتوجد في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التربة</a:t>
            </a:r>
            <a:r>
              <a:rPr lang="ar-EG" sz="2800" b="1" dirty="0" smtClean="0">
                <a:cs typeface="PT Bold Heading" pitchFamily="2" charset="-78"/>
              </a:rPr>
              <a:t> وتعمل على زيادة خصوبتها .</a:t>
            </a:r>
          </a:p>
          <a:p>
            <a:pPr algn="r" rtl="1">
              <a:buFont typeface="Wingdings" pitchFamily="2" charset="2"/>
              <a:buChar char="v"/>
            </a:pPr>
            <a:r>
              <a:rPr lang="ar-EG" sz="2800" b="1" dirty="0" smtClean="0">
                <a:cs typeface="PT Bold Heading" pitchFamily="2" charset="-78"/>
              </a:rPr>
              <a:t>وهي </a:t>
            </a:r>
            <a:r>
              <a:rPr lang="ar-EG" sz="2800" b="1" dirty="0" smtClean="0">
                <a:solidFill>
                  <a:srgbClr val="C00000"/>
                </a:solidFill>
                <a:cs typeface="PT Bold Heading" pitchFamily="2" charset="-78"/>
              </a:rPr>
              <a:t>غير متجددة </a:t>
            </a:r>
            <a:r>
              <a:rPr lang="ar-EG" sz="2800" b="1" dirty="0" smtClean="0">
                <a:cs typeface="PT Bold Heading" pitchFamily="2" charset="-78"/>
              </a:rPr>
              <a:t>وقابلة للنفاذ</a:t>
            </a:r>
          </a:p>
          <a:p>
            <a:pPr algn="r" rtl="1">
              <a:buFont typeface="Wingdings" pitchFamily="2" charset="2"/>
              <a:buChar char="v"/>
            </a:pPr>
            <a:r>
              <a:rPr lang="ar-EG" sz="2400" b="1" dirty="0" smtClean="0">
                <a:cs typeface="PT Bold Heading" pitchFamily="2" charset="-78"/>
              </a:rPr>
              <a:t> </a:t>
            </a:r>
            <a:r>
              <a:rPr lang="ar-SA" sz="2400" b="1" dirty="0" smtClean="0">
                <a:cs typeface="PT Bold Heading" pitchFamily="2" charset="-78"/>
              </a:rPr>
              <a:t>وتنقل هذه الصخور الكثير من المعلومات عن الحقبة التي تكونت فيها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3349249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/>
          <p:nvPr/>
        </p:nvCxnSpPr>
        <p:spPr>
          <a:xfrm rot="5400000" flipH="1" flipV="1">
            <a:off x="4686300" y="-5715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PT Bold Heading" pitchFamily="2" charset="-78"/>
              </a:rPr>
              <a:t>أنواع الصخور</a:t>
            </a:r>
            <a:endParaRPr lang="ar-EG" sz="40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2004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النارية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4800" y="32004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المتحولة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1336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2098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24200" y="2895600"/>
            <a:ext cx="3124200" cy="690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الرسوبية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419600" y="2133600"/>
            <a:ext cx="609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867400" y="3962400"/>
            <a:ext cx="3124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cs typeface="PT Bold Heading" pitchFamily="2" charset="-78"/>
              </a:rPr>
              <a:t>العميقة</a:t>
            </a:r>
            <a:endParaRPr lang="ar-EG" sz="3200" b="1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791200" y="4648200"/>
            <a:ext cx="3124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cs typeface="PT Bold Heading" pitchFamily="2" charset="-78"/>
              </a:rPr>
              <a:t>تحت السطحية</a:t>
            </a:r>
            <a:endParaRPr lang="ar-EG" sz="3200" b="1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096000" y="5257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cs typeface="PT Bold Heading" pitchFamily="2" charset="-78"/>
              </a:rPr>
              <a:t>السطحية</a:t>
            </a:r>
            <a:endParaRPr lang="ar-EG" sz="3200" b="1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124200" y="3657600"/>
            <a:ext cx="3124200" cy="690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ميكانيكية</a:t>
            </a:r>
            <a:endParaRPr lang="ar-EG" sz="3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2971800" y="4419600"/>
            <a:ext cx="3124200" cy="690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كيميائية</a:t>
            </a:r>
            <a:endParaRPr lang="ar-EG" sz="3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895600" y="5181600"/>
            <a:ext cx="3124200" cy="690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عضوية</a:t>
            </a:r>
            <a:endParaRPr lang="ar-EG" sz="3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04800" y="3886200"/>
            <a:ext cx="31242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  <a:cs typeface="PT Bold Heading" pitchFamily="2" charset="-78"/>
              </a:rPr>
              <a:t>بالحرارة</a:t>
            </a:r>
            <a:endParaRPr lang="ar-EG" sz="3200" b="1" dirty="0"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457200" y="4572000"/>
            <a:ext cx="31242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  <a:cs typeface="PT Bold Heading" pitchFamily="2" charset="-78"/>
              </a:rPr>
              <a:t>بالضغط</a:t>
            </a:r>
            <a:endParaRPr lang="ar-EG" sz="3200" b="1" dirty="0"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57200" y="5257800"/>
            <a:ext cx="31242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  <a:cs typeface="PT Bold Heading" pitchFamily="2" charset="-78"/>
              </a:rPr>
              <a:t>بالحرارة والضغط</a:t>
            </a:r>
            <a:endParaRPr lang="ar-EG" sz="3200" b="1" dirty="0">
              <a:solidFill>
                <a:srgbClr val="FFC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606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  <p:bldP spid="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575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9600" b="1" dirty="0">
                <a:cs typeface="PT Bold Heading" pitchFamily="2" charset="-78"/>
              </a:rPr>
              <a:t>الغلاف الصخري </a:t>
            </a:r>
            <a:r>
              <a:rPr lang="en-US" sz="9600" b="1" dirty="0">
                <a:solidFill>
                  <a:srgbClr val="FF0000"/>
                </a:solidFill>
                <a:cs typeface="PT Bold Heading" pitchFamily="2" charset="-78"/>
              </a:rPr>
              <a:t>Lithosphere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endParaRPr lang="en-US" sz="13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الصخور النارية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cs typeface="PT Bold Heading" pitchFamily="2" charset="-78"/>
              </a:rPr>
              <a:t>العميقة أو </a:t>
            </a:r>
            <a:r>
              <a:rPr lang="ar-EG" sz="2800" b="1" dirty="0" err="1" smtClean="0">
                <a:cs typeface="PT Bold Heading" pitchFamily="2" charset="-78"/>
              </a:rPr>
              <a:t>البلوتينية</a:t>
            </a:r>
            <a:endParaRPr lang="ar-EG" sz="28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الصخور السطحية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24200" y="3271520"/>
            <a:ext cx="3124200" cy="690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cs typeface="PT Bold Heading" pitchFamily="2" charset="-78"/>
              </a:rPr>
              <a:t>الصخور تحت السطحية</a:t>
            </a:r>
            <a:endParaRPr lang="ar-EG" sz="2800" b="1" dirty="0"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419600" y="2667000"/>
            <a:ext cx="609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555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الصخور الرسوبية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cs typeface="PT Bold Heading" pitchFamily="2" charset="-78"/>
              </a:rPr>
              <a:t>ذات نشأة </a:t>
            </a:r>
            <a:r>
              <a:rPr lang="ar-EG" sz="2800" b="1" dirty="0" smtClean="0">
                <a:solidFill>
                  <a:srgbClr val="C00000"/>
                </a:solidFill>
                <a:cs typeface="PT Bold Heading" pitchFamily="2" charset="-78"/>
              </a:rPr>
              <a:t>ميكانيكية</a:t>
            </a:r>
            <a:endParaRPr lang="ar-EG" sz="2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ذات نشأة عضوية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24200" y="3271520"/>
            <a:ext cx="3124200" cy="690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cs typeface="PT Bold Heading" pitchFamily="2" charset="-78"/>
              </a:rPr>
              <a:t>ذات نشأة </a:t>
            </a:r>
            <a:r>
              <a:rPr lang="ar-EG" sz="2800" b="1" dirty="0" smtClean="0">
                <a:solidFill>
                  <a:srgbClr val="7030A0"/>
                </a:solidFill>
                <a:cs typeface="PT Bold Heading" pitchFamily="2" charset="-78"/>
              </a:rPr>
              <a:t>كيميائية</a:t>
            </a:r>
            <a:endParaRPr lang="ar-EG" sz="2800" b="1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419600" y="2667000"/>
            <a:ext cx="609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7" name="صورة 16" descr="رسوبية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66955"/>
            <a:ext cx="7697275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9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الصخور المتحولة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تحول بالحرارة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4038600"/>
            <a:ext cx="3886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cs typeface="PT Bold Heading" pitchFamily="2" charset="-78"/>
              </a:rPr>
              <a:t>تحول بالحرارة والضغط معا</a:t>
            </a:r>
            <a:endParaRPr lang="ar-EG" sz="2800" b="1" dirty="0"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24200" y="3271520"/>
            <a:ext cx="3124200" cy="690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تحول بالضغط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419600" y="2667000"/>
            <a:ext cx="609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7" name="صورة 16" descr="متحولة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48200"/>
            <a:ext cx="7763959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1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يحدد من الكتاب  المعنى المقابل لكل مصطلح بدقة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2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solidFill>
                  <a:schemeClr val="tx1"/>
                </a:solidFill>
                <a:cs typeface="PT Bold Heading" pitchFamily="2" charset="-78"/>
              </a:rPr>
              <a:t>شكرا لحسن متابعتكم وأذكركم أن الامتحان موضوعي ويحتاج إلى تركيز في المذاكرة ومتابعة المحاضرات والكتاب</a:t>
            </a:r>
            <a:endParaRPr lang="en-US" sz="4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9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575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9600" b="1" dirty="0">
                <a:cs typeface="PT Bold Heading" pitchFamily="2" charset="-78"/>
              </a:rPr>
              <a:t>الغلاف الصخري </a:t>
            </a:r>
            <a:r>
              <a:rPr lang="en-US" sz="9600" b="1" dirty="0">
                <a:solidFill>
                  <a:srgbClr val="FF0000"/>
                </a:solidFill>
                <a:cs typeface="PT Bold Heading" pitchFamily="2" charset="-78"/>
              </a:rPr>
              <a:t>Lithosphere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endParaRPr lang="en-US" sz="13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المحاضرة عناصر المحاضرة كما في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سهم إلى الأعلى والأسفل 3"/>
          <p:cNvSpPr/>
          <p:nvPr/>
        </p:nvSpPr>
        <p:spPr>
          <a:xfrm>
            <a:off x="4343400" y="1295400"/>
            <a:ext cx="609600" cy="137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بشكل مرفق 5"/>
          <p:cNvCxnSpPr>
            <a:stCxn id="16" idx="0"/>
          </p:cNvCxnSpPr>
          <p:nvPr/>
        </p:nvCxnSpPr>
        <p:spPr>
          <a:xfrm rot="5400000" flipH="1" flipV="1">
            <a:off x="4686300" y="38100"/>
            <a:ext cx="76200" cy="53340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2438400" y="533400"/>
            <a:ext cx="4191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الغلاف الصخري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3733800"/>
            <a:ext cx="3124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cs typeface="PT Bold Heading" pitchFamily="2" charset="-78"/>
              </a:rPr>
              <a:t>تعريفه</a:t>
            </a:r>
            <a:endParaRPr lang="ar-EG" sz="3200" b="1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9600" y="3810000"/>
            <a:ext cx="31242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  <a:cs typeface="PT Bold Heading" pitchFamily="2" charset="-78"/>
              </a:rPr>
              <a:t>طبقات الأرض</a:t>
            </a:r>
            <a:endParaRPr lang="ar-EG" sz="3200" b="1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14" name="سهم إلى الأعلى والأسفل 13"/>
          <p:cNvSpPr/>
          <p:nvPr/>
        </p:nvSpPr>
        <p:spPr>
          <a:xfrm>
            <a:off x="7086600" y="2667000"/>
            <a:ext cx="6096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سهم إلى الأعلى والأسفل 15"/>
          <p:cNvSpPr/>
          <p:nvPr/>
        </p:nvSpPr>
        <p:spPr>
          <a:xfrm>
            <a:off x="1752600" y="2743200"/>
            <a:ext cx="6096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048000" y="4800600"/>
            <a:ext cx="3124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الصخور وأنواعها</a:t>
            </a:r>
            <a:endParaRPr lang="ar-EG" sz="3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سهم إلى الأعلى والأسفل 14"/>
          <p:cNvSpPr/>
          <p:nvPr/>
        </p:nvSpPr>
        <p:spPr>
          <a:xfrm>
            <a:off x="4343400" y="2667000"/>
            <a:ext cx="609600" cy="2133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175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allAtOnce" animBg="1"/>
      <p:bldP spid="11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575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ar-EG" sz="9600" b="1" dirty="0" smtClean="0">
                <a:cs typeface="PT Bold Heading" pitchFamily="2" charset="-78"/>
              </a:rPr>
              <a:t>تعريف الغلاف الصخري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endParaRPr lang="en-US" sz="138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85728"/>
            <a:ext cx="6934200" cy="585791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: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عبارة عن </a:t>
            </a:r>
            <a:r>
              <a:rPr lang="ar-SA" sz="2800" b="1" u="sng" dirty="0" smtClean="0">
                <a:solidFill>
                  <a:srgbClr val="FF0000"/>
                </a:solidFill>
                <a:cs typeface="PT Bold Heading" pitchFamily="2" charset="-78"/>
              </a:rPr>
              <a:t>الغطاء الصلب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واليابس </a:t>
            </a:r>
            <a:r>
              <a:rPr lang="ar-SA" sz="2800" b="1" u="sng" dirty="0" smtClean="0">
                <a:solidFill>
                  <a:srgbClr val="FF0000"/>
                </a:solidFill>
                <a:cs typeface="PT Bold Heading" pitchFamily="2" charset="-78"/>
              </a:rPr>
              <a:t>الخارجي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من قشرة الأرض </a:t>
            </a:r>
            <a:r>
              <a:rPr lang="ar-EG" sz="2800" b="1" dirty="0" err="1" smtClean="0">
                <a:solidFill>
                  <a:srgbClr val="FF0000"/>
                </a:solidFill>
                <a:cs typeface="PT Bold Heading" pitchFamily="2" charset="-78"/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يحيط </a:t>
            </a:r>
            <a:r>
              <a:rPr lang="ar-EG" sz="2800" b="1" dirty="0" err="1" smtClean="0">
                <a:solidFill>
                  <a:srgbClr val="FF0000"/>
                </a:solidFill>
                <a:cs typeface="PT Bold Heading" pitchFamily="2" charset="-78"/>
              </a:rPr>
              <a:t>بها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، ويرتكز على باطنها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 ويتألف من </a:t>
            </a:r>
            <a:r>
              <a:rPr lang="ar-SA" sz="2800" b="1" u="sng" dirty="0" smtClean="0">
                <a:solidFill>
                  <a:srgbClr val="FF0000"/>
                </a:solidFill>
                <a:cs typeface="PT Bold Heading" pitchFamily="2" charset="-78"/>
              </a:rPr>
              <a:t>سبع طبقات 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مختلفة التركيب عن بعضها البعض، وتختلف من حيث درجة السيولة والصلابة </a:t>
            </a:r>
            <a:r>
              <a:rPr lang="ar-SA" sz="2800" b="1" dirty="0" err="1" smtClean="0">
                <a:solidFill>
                  <a:srgbClr val="FF0000"/>
                </a:solidFill>
                <a:cs typeface="PT Bold Heading" pitchFamily="2" charset="-78"/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 الكثافة والشكل ودرجة الحرارة والُسمك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.</a:t>
            </a:r>
            <a:endParaRPr lang="ar-EG" sz="3600" b="1" dirty="0" smtClean="0">
              <a:solidFill>
                <a:srgbClr val="FF0000"/>
              </a:solidFill>
            </a:endParaRPr>
          </a:p>
          <a:p>
            <a:pPr marL="571500" indent="-571500" algn="justLow">
              <a:buFont typeface="Wingdings" pitchFamily="2" charset="2"/>
              <a:buChar char="v"/>
            </a:pPr>
            <a:endParaRPr lang="ar-EG" sz="40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628</Words>
  <Application>Microsoft Office PowerPoint</Application>
  <PresentationFormat>عرض على الشاشة (3:4)‏</PresentationFormat>
  <Paragraphs>92</Paragraphs>
  <Slides>44</Slides>
  <Notes>2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الثالثة</vt:lpstr>
      <vt:lpstr>عرض تقديمي في PowerPoint</vt:lpstr>
      <vt:lpstr>الغلاف الصخري Lithosphere </vt:lpstr>
      <vt:lpstr>الغلاف الصخري Lithosphere </vt:lpstr>
      <vt:lpstr>عرض تقديمي في PowerPoint</vt:lpstr>
      <vt:lpstr>عرض تقديمي في PowerPoint</vt:lpstr>
      <vt:lpstr>تعريف الغلاف الصخري </vt:lpstr>
      <vt:lpstr>عرض تقديمي في PowerPoint</vt:lpstr>
      <vt:lpstr>طبقات الغلاف الصخري </vt:lpstr>
      <vt:lpstr>عرض تقديمي في PowerPoint</vt:lpstr>
      <vt:lpstr>عرض تقديمي في PowerPoint</vt:lpstr>
      <vt:lpstr>عرض تقديمي في PowerPoint</vt:lpstr>
      <vt:lpstr>الطبقة الأولى</vt:lpstr>
      <vt:lpstr>القشرة الأرضية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الطبقة الثانية الغلاف الصخري</vt:lpstr>
      <vt:lpstr>عرض تقديمي في PowerPoint</vt:lpstr>
      <vt:lpstr>الطبقة الثالثة {الوشاح}  وتضم ثلاث طبقات  الثالثة والرابعة والخامسة</vt:lpstr>
      <vt:lpstr>طبقة الوشاح</vt:lpstr>
      <vt:lpstr>عرض تقديمي في PowerPoint</vt:lpstr>
      <vt:lpstr>عرض تقديمي في PowerPoint</vt:lpstr>
      <vt:lpstr>عرض تقديمي في PowerPoint</vt:lpstr>
      <vt:lpstr>الطبقة السادسة {النواة} وتضم الطبقتين السادسة والسابعة</vt:lpstr>
      <vt:lpstr>طبقة النواة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الصخور وأنواعها</vt:lpstr>
      <vt:lpstr>عرض تقديمي في PowerPoint</vt:lpstr>
      <vt:lpstr>تعر يف الصخور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الثالثة</dc:title>
  <dc:creator>a_pharaon@yahoo.com</dc:creator>
  <cp:lastModifiedBy>a_pharaon@yahoo.com</cp:lastModifiedBy>
  <cp:revision>12</cp:revision>
  <dcterms:created xsi:type="dcterms:W3CDTF">2020-10-16T12:59:00Z</dcterms:created>
  <dcterms:modified xsi:type="dcterms:W3CDTF">2020-10-31T11:14:34Z</dcterms:modified>
</cp:coreProperties>
</file>