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9" r:id="rId2"/>
    <p:sldId id="342" r:id="rId3"/>
    <p:sldId id="258" r:id="rId4"/>
    <p:sldId id="260" r:id="rId5"/>
    <p:sldId id="263" r:id="rId6"/>
    <p:sldId id="275" r:id="rId7"/>
    <p:sldId id="277" r:id="rId8"/>
    <p:sldId id="264" r:id="rId9"/>
    <p:sldId id="276" r:id="rId10"/>
    <p:sldId id="267" r:id="rId11"/>
    <p:sldId id="278" r:id="rId12"/>
    <p:sldId id="279" r:id="rId13"/>
    <p:sldId id="297" r:id="rId14"/>
    <p:sldId id="313" r:id="rId15"/>
    <p:sldId id="314" r:id="rId16"/>
    <p:sldId id="299" r:id="rId17"/>
    <p:sldId id="315" r:id="rId18"/>
    <p:sldId id="316" r:id="rId19"/>
    <p:sldId id="317" r:id="rId20"/>
    <p:sldId id="303" r:id="rId21"/>
    <p:sldId id="319" r:id="rId22"/>
    <p:sldId id="318" r:id="rId23"/>
    <p:sldId id="320" r:id="rId24"/>
    <p:sldId id="306" r:id="rId25"/>
    <p:sldId id="307" r:id="rId26"/>
    <p:sldId id="321" r:id="rId27"/>
    <p:sldId id="338" r:id="rId28"/>
    <p:sldId id="340" r:id="rId29"/>
    <p:sldId id="341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1492B-8D69-408E-8764-E6A52CB3D53B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A21CEB-FB56-4F47-8DAD-B197B05C576F}">
      <dgm:prSet custT="1"/>
      <dgm:spPr>
        <a:solidFill>
          <a:srgbClr val="FFFF00"/>
        </a:solidFill>
      </dgm:spPr>
      <dgm:t>
        <a:bodyPr/>
        <a:lstStyle/>
        <a:p>
          <a:pPr rtl="1" eaLnBrk="1" latinLnBrk="0"/>
          <a:r>
            <a:rPr lang="ar-EG" sz="2800" b="1" dirty="0" smtClean="0">
              <a:solidFill>
                <a:srgbClr val="FF0000"/>
              </a:solidFill>
              <a:cs typeface="PT Bold Heading" pitchFamily="2" charset="-78"/>
            </a:rPr>
            <a:t>عناصر المحاضرة</a:t>
          </a:r>
        </a:p>
      </dgm:t>
    </dgm:pt>
    <dgm:pt modelId="{0DC1D8BC-AB32-4D9E-BF45-50CD0A77E202}" type="parTrans" cxnId="{4E987125-F1EB-4B8B-80CD-EF336507B324}">
      <dgm:prSet/>
      <dgm:spPr/>
      <dgm:t>
        <a:bodyPr/>
        <a:lstStyle/>
        <a:p>
          <a:endParaRPr lang="en-US"/>
        </a:p>
      </dgm:t>
    </dgm:pt>
    <dgm:pt modelId="{B4A5CBC5-FC84-409E-94DE-191FA32DCC02}" type="sibTrans" cxnId="{4E987125-F1EB-4B8B-80CD-EF336507B324}">
      <dgm:prSet/>
      <dgm:spPr/>
      <dgm:t>
        <a:bodyPr/>
        <a:lstStyle/>
        <a:p>
          <a:endParaRPr lang="en-US"/>
        </a:p>
      </dgm:t>
    </dgm:pt>
    <dgm:pt modelId="{47554B25-02BF-4AA9-B75E-5EAA68A447D9}">
      <dgm:prSet custT="1"/>
      <dgm:spPr>
        <a:solidFill>
          <a:srgbClr val="FFFF00"/>
        </a:solidFill>
      </dgm:spPr>
      <dgm:t>
        <a:bodyPr/>
        <a:lstStyle/>
        <a:p>
          <a:pPr rtl="1" eaLnBrk="1" latinLnBrk="0"/>
          <a:r>
            <a:rPr lang="ar-EG" sz="2800" b="1" dirty="0" smtClean="0">
              <a:solidFill>
                <a:schemeClr val="tx1"/>
              </a:solidFill>
              <a:cs typeface="PT Bold Heading" pitchFamily="2" charset="-78"/>
            </a:rPr>
            <a:t>تعريف البيئة</a:t>
          </a:r>
          <a:endParaRPr lang="en-US" sz="2800" b="1" dirty="0" smtClean="0">
            <a:solidFill>
              <a:schemeClr val="tx1"/>
            </a:solidFill>
            <a:cs typeface="PT Bold Heading" pitchFamily="2" charset="-78"/>
          </a:endParaRPr>
        </a:p>
        <a:p>
          <a:pPr rtl="0" eaLnBrk="0" latinLnBrk="0"/>
          <a:endParaRPr lang="en-US" sz="2100" dirty="0" smtClean="0"/>
        </a:p>
      </dgm:t>
    </dgm:pt>
    <dgm:pt modelId="{813E40C4-1D92-40A5-9134-86679C022B17}" type="parTrans" cxnId="{01D0DF64-1D18-41EF-A5C0-642EBF5F0E53}">
      <dgm:prSet/>
      <dgm:spPr/>
      <dgm:t>
        <a:bodyPr/>
        <a:lstStyle/>
        <a:p>
          <a:endParaRPr lang="en-US"/>
        </a:p>
      </dgm:t>
    </dgm:pt>
    <dgm:pt modelId="{8DEE8D57-CE47-4DF8-8225-D2BDE2ADC1D1}" type="sibTrans" cxnId="{01D0DF64-1D18-41EF-A5C0-642EBF5F0E53}">
      <dgm:prSet/>
      <dgm:spPr/>
      <dgm:t>
        <a:bodyPr/>
        <a:lstStyle/>
        <a:p>
          <a:endParaRPr lang="en-US"/>
        </a:p>
      </dgm:t>
    </dgm:pt>
    <dgm:pt modelId="{1315B097-98D9-49DA-9386-5CE14DA41CDF}">
      <dgm:prSet custT="1"/>
      <dgm:spPr>
        <a:solidFill>
          <a:srgbClr val="FFFF00"/>
        </a:solidFill>
      </dgm:spPr>
      <dgm:t>
        <a:bodyPr/>
        <a:lstStyle/>
        <a:p>
          <a:pPr rtl="1" eaLnBrk="1" latinLnBrk="0"/>
          <a:r>
            <a:rPr lang="ar-EG" sz="2800" b="1" dirty="0" smtClean="0">
              <a:solidFill>
                <a:schemeClr val="tx1"/>
              </a:solidFill>
              <a:cs typeface="PT Bold Heading" pitchFamily="2" charset="-78"/>
            </a:rPr>
            <a:t>اتجاهات البيئة</a:t>
          </a:r>
        </a:p>
      </dgm:t>
    </dgm:pt>
    <dgm:pt modelId="{825BB325-E458-45E1-9167-BDCAB9F35D37}" type="parTrans" cxnId="{7698F79F-D623-4881-816A-17727C3DE1F1}">
      <dgm:prSet/>
      <dgm:spPr/>
      <dgm:t>
        <a:bodyPr/>
        <a:lstStyle/>
        <a:p>
          <a:endParaRPr lang="en-US"/>
        </a:p>
      </dgm:t>
    </dgm:pt>
    <dgm:pt modelId="{1262F337-5202-4207-85E6-0E9B874BD334}" type="sibTrans" cxnId="{7698F79F-D623-4881-816A-17727C3DE1F1}">
      <dgm:prSet/>
      <dgm:spPr/>
      <dgm:t>
        <a:bodyPr/>
        <a:lstStyle/>
        <a:p>
          <a:endParaRPr lang="en-US"/>
        </a:p>
      </dgm:t>
    </dgm:pt>
    <dgm:pt modelId="{279361CD-EB51-4E1F-B478-DCED5E43C705}">
      <dgm:prSet custT="1"/>
      <dgm:spPr>
        <a:solidFill>
          <a:srgbClr val="FFFF00"/>
        </a:solidFill>
      </dgm:spPr>
      <dgm:t>
        <a:bodyPr/>
        <a:lstStyle/>
        <a:p>
          <a:pPr rtl="1" eaLnBrk="1" latinLnBrk="0"/>
          <a:r>
            <a:rPr lang="ar-EG" sz="3200" b="1" dirty="0" smtClean="0">
              <a:solidFill>
                <a:schemeClr val="tx1"/>
              </a:solidFill>
              <a:cs typeface="PT Bold Heading" pitchFamily="2" charset="-78"/>
            </a:rPr>
            <a:t>أنظمة البيئة</a:t>
          </a:r>
        </a:p>
      </dgm:t>
    </dgm:pt>
    <dgm:pt modelId="{013F4D1C-8843-42F1-A84F-D01D354B4E74}" type="parTrans" cxnId="{56966614-4210-4E47-9770-DB261230CCF4}">
      <dgm:prSet/>
      <dgm:spPr/>
      <dgm:t>
        <a:bodyPr/>
        <a:lstStyle/>
        <a:p>
          <a:endParaRPr lang="en-US"/>
        </a:p>
      </dgm:t>
    </dgm:pt>
    <dgm:pt modelId="{FF91400C-9143-4C75-8634-7E547BC7A5FC}" type="sibTrans" cxnId="{56966614-4210-4E47-9770-DB261230CCF4}">
      <dgm:prSet/>
      <dgm:spPr/>
      <dgm:t>
        <a:bodyPr/>
        <a:lstStyle/>
        <a:p>
          <a:endParaRPr lang="en-US"/>
        </a:p>
      </dgm:t>
    </dgm:pt>
    <dgm:pt modelId="{CD154E6A-6A11-47A6-B33D-B03659B14766}">
      <dgm:prSet custT="1"/>
      <dgm:spPr>
        <a:solidFill>
          <a:srgbClr val="FFFF00"/>
        </a:solidFill>
      </dgm:spPr>
      <dgm:t>
        <a:bodyPr/>
        <a:lstStyle/>
        <a:p>
          <a:pPr rtl="1" eaLnBrk="1" latinLnBrk="0"/>
          <a:r>
            <a:rPr lang="ar-EG" sz="2800" b="1" dirty="0" smtClean="0">
              <a:solidFill>
                <a:schemeClr val="tx1"/>
              </a:solidFill>
              <a:cs typeface="PT Bold Heading" pitchFamily="2" charset="-78"/>
            </a:rPr>
            <a:t>تصنيف البيئة</a:t>
          </a:r>
        </a:p>
      </dgm:t>
    </dgm:pt>
    <dgm:pt modelId="{411A8B33-5BB7-46A0-A165-C75D2A1686F2}" type="parTrans" cxnId="{59BF7655-7917-430D-8F03-6AFD7B3E45E8}">
      <dgm:prSet/>
      <dgm:spPr/>
      <dgm:t>
        <a:bodyPr/>
        <a:lstStyle/>
        <a:p>
          <a:endParaRPr lang="en-US"/>
        </a:p>
      </dgm:t>
    </dgm:pt>
    <dgm:pt modelId="{5A6B985E-72DF-4A02-9456-B30D3B7D8ED8}" type="sibTrans" cxnId="{59BF7655-7917-430D-8F03-6AFD7B3E45E8}">
      <dgm:prSet/>
      <dgm:spPr/>
      <dgm:t>
        <a:bodyPr/>
        <a:lstStyle/>
        <a:p>
          <a:endParaRPr lang="en-US"/>
        </a:p>
      </dgm:t>
    </dgm:pt>
    <dgm:pt modelId="{ABB72C3D-D7C7-4607-A74E-D66F1CB70F69}">
      <dgm:prSet/>
      <dgm:spPr/>
      <dgm:t>
        <a:bodyPr/>
        <a:lstStyle/>
        <a:p>
          <a:endParaRPr lang="en-US" dirty="0"/>
        </a:p>
      </dgm:t>
    </dgm:pt>
    <dgm:pt modelId="{774FB44B-450A-442C-B683-BCAD16C23084}" type="parTrans" cxnId="{9AA520AB-832C-4B83-90C6-06AEBA7F9815}">
      <dgm:prSet/>
      <dgm:spPr/>
      <dgm:t>
        <a:bodyPr/>
        <a:lstStyle/>
        <a:p>
          <a:endParaRPr lang="en-US"/>
        </a:p>
      </dgm:t>
    </dgm:pt>
    <dgm:pt modelId="{3EF0387E-3913-4084-B322-2B5D9AA2F480}" type="sibTrans" cxnId="{9AA520AB-832C-4B83-90C6-06AEBA7F9815}">
      <dgm:prSet/>
      <dgm:spPr/>
      <dgm:t>
        <a:bodyPr/>
        <a:lstStyle/>
        <a:p>
          <a:endParaRPr lang="en-US"/>
        </a:p>
      </dgm:t>
    </dgm:pt>
    <dgm:pt modelId="{D32FAC9F-ED66-44F5-A40B-83E45FCD0B93}">
      <dgm:prSet/>
      <dgm:spPr/>
      <dgm:t>
        <a:bodyPr/>
        <a:lstStyle/>
        <a:p>
          <a:endParaRPr lang="en-US" dirty="0"/>
        </a:p>
      </dgm:t>
    </dgm:pt>
    <dgm:pt modelId="{97584162-8A31-4AB8-BAD5-D0C3A9925E5C}" type="parTrans" cxnId="{51143162-3ED4-4F48-8784-48D94043A93C}">
      <dgm:prSet/>
      <dgm:spPr/>
      <dgm:t>
        <a:bodyPr/>
        <a:lstStyle/>
        <a:p>
          <a:endParaRPr lang="en-US"/>
        </a:p>
      </dgm:t>
    </dgm:pt>
    <dgm:pt modelId="{AB44EFA2-549A-4665-8DEE-147657941F30}" type="sibTrans" cxnId="{51143162-3ED4-4F48-8784-48D94043A93C}">
      <dgm:prSet/>
      <dgm:spPr/>
      <dgm:t>
        <a:bodyPr/>
        <a:lstStyle/>
        <a:p>
          <a:endParaRPr lang="en-US"/>
        </a:p>
      </dgm:t>
    </dgm:pt>
    <dgm:pt modelId="{C2C24F33-59AA-4185-A315-4FADECBC2B16}">
      <dgm:prSet/>
      <dgm:spPr/>
      <dgm:t>
        <a:bodyPr/>
        <a:lstStyle/>
        <a:p>
          <a:endParaRPr lang="en-US" dirty="0"/>
        </a:p>
      </dgm:t>
    </dgm:pt>
    <dgm:pt modelId="{C54D2502-FD5E-4A8B-BA53-CAE9651D2CFE}" type="parTrans" cxnId="{941CC61E-4F59-4D8D-9625-3991811B1C9A}">
      <dgm:prSet/>
      <dgm:spPr/>
      <dgm:t>
        <a:bodyPr/>
        <a:lstStyle/>
        <a:p>
          <a:endParaRPr lang="en-US"/>
        </a:p>
      </dgm:t>
    </dgm:pt>
    <dgm:pt modelId="{344D0E2B-ADB3-4070-9295-4B489673E6A4}" type="sibTrans" cxnId="{941CC61E-4F59-4D8D-9625-3991811B1C9A}">
      <dgm:prSet/>
      <dgm:spPr/>
      <dgm:t>
        <a:bodyPr/>
        <a:lstStyle/>
        <a:p>
          <a:endParaRPr lang="en-US"/>
        </a:p>
      </dgm:t>
    </dgm:pt>
    <dgm:pt modelId="{276E5B0D-BF8A-40ED-BBC5-808D7BFEC258}">
      <dgm:prSet/>
      <dgm:spPr/>
      <dgm:t>
        <a:bodyPr/>
        <a:lstStyle/>
        <a:p>
          <a:endParaRPr lang="en-US" dirty="0"/>
        </a:p>
      </dgm:t>
    </dgm:pt>
    <dgm:pt modelId="{AAC997F6-575D-4240-9B6B-AB01916A2B1D}" type="parTrans" cxnId="{91535C2F-0218-481C-BC5A-F18C19BC93C6}">
      <dgm:prSet/>
      <dgm:spPr/>
      <dgm:t>
        <a:bodyPr/>
        <a:lstStyle/>
        <a:p>
          <a:endParaRPr lang="en-US"/>
        </a:p>
      </dgm:t>
    </dgm:pt>
    <dgm:pt modelId="{E9EBAA91-C3C7-4E12-8ABB-105C3BEF040D}" type="sibTrans" cxnId="{91535C2F-0218-481C-BC5A-F18C19BC93C6}">
      <dgm:prSet/>
      <dgm:spPr/>
      <dgm:t>
        <a:bodyPr/>
        <a:lstStyle/>
        <a:p>
          <a:endParaRPr lang="en-US"/>
        </a:p>
      </dgm:t>
    </dgm:pt>
    <dgm:pt modelId="{4F962DF7-ADA3-4ADD-8FE3-BEFEBF0B34BD}" type="pres">
      <dgm:prSet presAssocID="{8C11492B-8D69-408E-8764-E6A52CB3D53B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7E28B-5F2B-4487-957C-9CE7DCC472E7}" type="pres">
      <dgm:prSet presAssocID="{5DA21CEB-FB56-4F47-8DAD-B197B05C576F}" presName="centerShape" presStyleLbl="node0" presStyleIdx="0" presStyleCnt="1" custScaleX="117359" custScaleY="118216"/>
      <dgm:spPr/>
      <dgm:t>
        <a:bodyPr/>
        <a:lstStyle/>
        <a:p>
          <a:endParaRPr lang="en-US"/>
        </a:p>
      </dgm:t>
    </dgm:pt>
    <dgm:pt modelId="{1802B28D-0B9B-4BEF-BF75-BD19099B8A3A}" type="pres">
      <dgm:prSet presAssocID="{813E40C4-1D92-40A5-9134-86679C022B17}" presName="Name9" presStyleLbl="parChTrans1D2" presStyleIdx="0" presStyleCnt="4"/>
      <dgm:spPr/>
      <dgm:t>
        <a:bodyPr/>
        <a:lstStyle/>
        <a:p>
          <a:endParaRPr lang="en-US"/>
        </a:p>
      </dgm:t>
    </dgm:pt>
    <dgm:pt modelId="{F7134442-D5D3-41B3-B6F5-86697520BF40}" type="pres">
      <dgm:prSet presAssocID="{813E40C4-1D92-40A5-9134-86679C022B1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C15A95B-EE95-4AC5-A54C-A2D417BB0BC6}" type="pres">
      <dgm:prSet presAssocID="{47554B25-02BF-4AA9-B75E-5EAA68A447D9}" presName="node" presStyleLbl="node1" presStyleIdx="0" presStyleCnt="4" custScaleX="145895" custScaleY="128834" custRadScaleRad="101386" custRadScaleInc="-1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071CA-5826-452E-96E3-6D498DC3E2D2}" type="pres">
      <dgm:prSet presAssocID="{825BB325-E458-45E1-9167-BDCAB9F35D37}" presName="Name9" presStyleLbl="parChTrans1D2" presStyleIdx="1" presStyleCnt="4"/>
      <dgm:spPr/>
      <dgm:t>
        <a:bodyPr/>
        <a:lstStyle/>
        <a:p>
          <a:endParaRPr lang="en-US"/>
        </a:p>
      </dgm:t>
    </dgm:pt>
    <dgm:pt modelId="{662E1FEB-D28B-404B-99A5-6D018C38C34D}" type="pres">
      <dgm:prSet presAssocID="{825BB325-E458-45E1-9167-BDCAB9F35D3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780906E-B7B9-4F49-9DF3-8C985A41B597}" type="pres">
      <dgm:prSet presAssocID="{1315B097-98D9-49DA-9386-5CE14DA41CDF}" presName="node" presStyleLbl="node1" presStyleIdx="1" presStyleCnt="4" custScaleX="13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95225-F4B7-447C-9EB5-B6D906DAA013}" type="pres">
      <dgm:prSet presAssocID="{013F4D1C-8843-42F1-A84F-D01D354B4E74}" presName="Name9" presStyleLbl="parChTrans1D2" presStyleIdx="2" presStyleCnt="4"/>
      <dgm:spPr/>
      <dgm:t>
        <a:bodyPr/>
        <a:lstStyle/>
        <a:p>
          <a:endParaRPr lang="en-US"/>
        </a:p>
      </dgm:t>
    </dgm:pt>
    <dgm:pt modelId="{F31AF7F3-1609-4C8B-8C1F-89100E499419}" type="pres">
      <dgm:prSet presAssocID="{013F4D1C-8843-42F1-A84F-D01D354B4E7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D959A1B-EBDC-40B7-BD1F-DB2E9588479F}" type="pres">
      <dgm:prSet presAssocID="{279361CD-EB51-4E1F-B478-DCED5E43C705}" presName="node" presStyleLbl="node1" presStyleIdx="2" presStyleCnt="4" custScaleX="117359" custScaleY="120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00398-FABF-4C74-ADFE-EDE76D1E36F5}" type="pres">
      <dgm:prSet presAssocID="{411A8B33-5BB7-46A0-A165-C75D2A1686F2}" presName="Name9" presStyleLbl="parChTrans1D2" presStyleIdx="3" presStyleCnt="4"/>
      <dgm:spPr/>
      <dgm:t>
        <a:bodyPr/>
        <a:lstStyle/>
        <a:p>
          <a:endParaRPr lang="en-US"/>
        </a:p>
      </dgm:t>
    </dgm:pt>
    <dgm:pt modelId="{57916D75-9764-4BE6-A934-E602A86EE30B}" type="pres">
      <dgm:prSet presAssocID="{411A8B33-5BB7-46A0-A165-C75D2A1686F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4DE40B9-F7F1-4DDF-9D16-044B80ADC2CC}" type="pres">
      <dgm:prSet presAssocID="{CD154E6A-6A11-47A6-B33D-B03659B14766}" presName="node" presStyleLbl="node1" presStyleIdx="3" presStyleCnt="4" custScaleX="114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A00B1-BD73-4FB3-9624-E507C281AB53}" type="presOf" srcId="{411A8B33-5BB7-46A0-A165-C75D2A1686F2}" destId="{57916D75-9764-4BE6-A934-E602A86EE30B}" srcOrd="1" destOrd="0" presId="urn:microsoft.com/office/officeart/2005/8/layout/radial1"/>
    <dgm:cxn modelId="{01D0DF64-1D18-41EF-A5C0-642EBF5F0E53}" srcId="{5DA21CEB-FB56-4F47-8DAD-B197B05C576F}" destId="{47554B25-02BF-4AA9-B75E-5EAA68A447D9}" srcOrd="0" destOrd="0" parTransId="{813E40C4-1D92-40A5-9134-86679C022B17}" sibTransId="{8DEE8D57-CE47-4DF8-8225-D2BDE2ADC1D1}"/>
    <dgm:cxn modelId="{9AA520AB-832C-4B83-90C6-06AEBA7F9815}" srcId="{8C11492B-8D69-408E-8764-E6A52CB3D53B}" destId="{ABB72C3D-D7C7-4607-A74E-D66F1CB70F69}" srcOrd="1" destOrd="0" parTransId="{774FB44B-450A-442C-B683-BCAD16C23084}" sibTransId="{3EF0387E-3913-4084-B322-2B5D9AA2F480}"/>
    <dgm:cxn modelId="{4E987125-F1EB-4B8B-80CD-EF336507B324}" srcId="{8C11492B-8D69-408E-8764-E6A52CB3D53B}" destId="{5DA21CEB-FB56-4F47-8DAD-B197B05C576F}" srcOrd="0" destOrd="0" parTransId="{0DC1D8BC-AB32-4D9E-BF45-50CD0A77E202}" sibTransId="{B4A5CBC5-FC84-409E-94DE-191FA32DCC02}"/>
    <dgm:cxn modelId="{0783392C-31AB-420B-AC24-A72981C69B10}" type="presOf" srcId="{813E40C4-1D92-40A5-9134-86679C022B17}" destId="{1802B28D-0B9B-4BEF-BF75-BD19099B8A3A}" srcOrd="0" destOrd="0" presId="urn:microsoft.com/office/officeart/2005/8/layout/radial1"/>
    <dgm:cxn modelId="{06F0D681-60F1-481A-AB08-A8419FFA297C}" type="presOf" srcId="{813E40C4-1D92-40A5-9134-86679C022B17}" destId="{F7134442-D5D3-41B3-B6F5-86697520BF40}" srcOrd="1" destOrd="0" presId="urn:microsoft.com/office/officeart/2005/8/layout/radial1"/>
    <dgm:cxn modelId="{0FE66919-974E-4949-8288-1441E8C44A6B}" type="presOf" srcId="{013F4D1C-8843-42F1-A84F-D01D354B4E74}" destId="{F31AF7F3-1609-4C8B-8C1F-89100E499419}" srcOrd="1" destOrd="0" presId="urn:microsoft.com/office/officeart/2005/8/layout/radial1"/>
    <dgm:cxn modelId="{878EC694-2851-4A60-8714-324C9E29ECFA}" type="presOf" srcId="{279361CD-EB51-4E1F-B478-DCED5E43C705}" destId="{8D959A1B-EBDC-40B7-BD1F-DB2E9588479F}" srcOrd="0" destOrd="0" presId="urn:microsoft.com/office/officeart/2005/8/layout/radial1"/>
    <dgm:cxn modelId="{9E6AAC27-300F-416E-A660-69BE3692CC75}" type="presOf" srcId="{825BB325-E458-45E1-9167-BDCAB9F35D37}" destId="{662E1FEB-D28B-404B-99A5-6D018C38C34D}" srcOrd="1" destOrd="0" presId="urn:microsoft.com/office/officeart/2005/8/layout/radial1"/>
    <dgm:cxn modelId="{7698F79F-D623-4881-816A-17727C3DE1F1}" srcId="{5DA21CEB-FB56-4F47-8DAD-B197B05C576F}" destId="{1315B097-98D9-49DA-9386-5CE14DA41CDF}" srcOrd="1" destOrd="0" parTransId="{825BB325-E458-45E1-9167-BDCAB9F35D37}" sibTransId="{1262F337-5202-4207-85E6-0E9B874BD334}"/>
    <dgm:cxn modelId="{BFB74281-CB3A-43D7-9200-1E04DE388CF4}" type="presOf" srcId="{1315B097-98D9-49DA-9386-5CE14DA41CDF}" destId="{9780906E-B7B9-4F49-9DF3-8C985A41B597}" srcOrd="0" destOrd="0" presId="urn:microsoft.com/office/officeart/2005/8/layout/radial1"/>
    <dgm:cxn modelId="{B783DDC6-BFA5-41AB-A34E-2B14C8C0CDAB}" type="presOf" srcId="{825BB325-E458-45E1-9167-BDCAB9F35D37}" destId="{DC8071CA-5826-452E-96E3-6D498DC3E2D2}" srcOrd="0" destOrd="0" presId="urn:microsoft.com/office/officeart/2005/8/layout/radial1"/>
    <dgm:cxn modelId="{71BE5DDF-9AEF-459B-8ED4-FB1FBC6723AD}" type="presOf" srcId="{013F4D1C-8843-42F1-A84F-D01D354B4E74}" destId="{C0795225-F4B7-447C-9EB5-B6D906DAA013}" srcOrd="0" destOrd="0" presId="urn:microsoft.com/office/officeart/2005/8/layout/radial1"/>
    <dgm:cxn modelId="{74814AEF-1EA8-4CEC-A6A9-EE01CA9C0F99}" type="presOf" srcId="{411A8B33-5BB7-46A0-A165-C75D2A1686F2}" destId="{0D800398-FABF-4C74-ADFE-EDE76D1E36F5}" srcOrd="0" destOrd="0" presId="urn:microsoft.com/office/officeart/2005/8/layout/radial1"/>
    <dgm:cxn modelId="{941CC61E-4F59-4D8D-9625-3991811B1C9A}" srcId="{8C11492B-8D69-408E-8764-E6A52CB3D53B}" destId="{C2C24F33-59AA-4185-A315-4FADECBC2B16}" srcOrd="3" destOrd="0" parTransId="{C54D2502-FD5E-4A8B-BA53-CAE9651D2CFE}" sibTransId="{344D0E2B-ADB3-4070-9295-4B489673E6A4}"/>
    <dgm:cxn modelId="{91535C2F-0218-481C-BC5A-F18C19BC93C6}" srcId="{8C11492B-8D69-408E-8764-E6A52CB3D53B}" destId="{276E5B0D-BF8A-40ED-BBC5-808D7BFEC258}" srcOrd="4" destOrd="0" parTransId="{AAC997F6-575D-4240-9B6B-AB01916A2B1D}" sibTransId="{E9EBAA91-C3C7-4E12-8ABB-105C3BEF040D}"/>
    <dgm:cxn modelId="{E65A3CFB-DC40-4AC4-BCF8-DD7C08821827}" type="presOf" srcId="{47554B25-02BF-4AA9-B75E-5EAA68A447D9}" destId="{CC15A95B-EE95-4AC5-A54C-A2D417BB0BC6}" srcOrd="0" destOrd="0" presId="urn:microsoft.com/office/officeart/2005/8/layout/radial1"/>
    <dgm:cxn modelId="{56966614-4210-4E47-9770-DB261230CCF4}" srcId="{5DA21CEB-FB56-4F47-8DAD-B197B05C576F}" destId="{279361CD-EB51-4E1F-B478-DCED5E43C705}" srcOrd="2" destOrd="0" parTransId="{013F4D1C-8843-42F1-A84F-D01D354B4E74}" sibTransId="{FF91400C-9143-4C75-8634-7E547BC7A5FC}"/>
    <dgm:cxn modelId="{59BF7655-7917-430D-8F03-6AFD7B3E45E8}" srcId="{5DA21CEB-FB56-4F47-8DAD-B197B05C576F}" destId="{CD154E6A-6A11-47A6-B33D-B03659B14766}" srcOrd="3" destOrd="0" parTransId="{411A8B33-5BB7-46A0-A165-C75D2A1686F2}" sibTransId="{5A6B985E-72DF-4A02-9456-B30D3B7D8ED8}"/>
    <dgm:cxn modelId="{DA5061E7-543B-4452-9704-6657AF8DF3BA}" type="presOf" srcId="{CD154E6A-6A11-47A6-B33D-B03659B14766}" destId="{94DE40B9-F7F1-4DDF-9D16-044B80ADC2CC}" srcOrd="0" destOrd="0" presId="urn:microsoft.com/office/officeart/2005/8/layout/radial1"/>
    <dgm:cxn modelId="{51143162-3ED4-4F48-8784-48D94043A93C}" srcId="{8C11492B-8D69-408E-8764-E6A52CB3D53B}" destId="{D32FAC9F-ED66-44F5-A40B-83E45FCD0B93}" srcOrd="2" destOrd="0" parTransId="{97584162-8A31-4AB8-BAD5-D0C3A9925E5C}" sibTransId="{AB44EFA2-549A-4665-8DEE-147657941F30}"/>
    <dgm:cxn modelId="{66C0F7EB-FA05-426B-BDD8-D9682E3B63B6}" type="presOf" srcId="{5DA21CEB-FB56-4F47-8DAD-B197B05C576F}" destId="{7A67E28B-5F2B-4487-957C-9CE7DCC472E7}" srcOrd="0" destOrd="0" presId="urn:microsoft.com/office/officeart/2005/8/layout/radial1"/>
    <dgm:cxn modelId="{9EC54257-BC84-4A2B-B97A-9C02434853FF}" type="presOf" srcId="{8C11492B-8D69-408E-8764-E6A52CB3D53B}" destId="{4F962DF7-ADA3-4ADD-8FE3-BEFEBF0B34BD}" srcOrd="0" destOrd="0" presId="urn:microsoft.com/office/officeart/2005/8/layout/radial1"/>
    <dgm:cxn modelId="{9B840082-82B7-4663-BBE0-A9583C0254F6}" type="presParOf" srcId="{4F962DF7-ADA3-4ADD-8FE3-BEFEBF0B34BD}" destId="{7A67E28B-5F2B-4487-957C-9CE7DCC472E7}" srcOrd="0" destOrd="0" presId="urn:microsoft.com/office/officeart/2005/8/layout/radial1"/>
    <dgm:cxn modelId="{D0DAADE9-8B5A-4458-9835-42FECCDA8E94}" type="presParOf" srcId="{4F962DF7-ADA3-4ADD-8FE3-BEFEBF0B34BD}" destId="{1802B28D-0B9B-4BEF-BF75-BD19099B8A3A}" srcOrd="1" destOrd="0" presId="urn:microsoft.com/office/officeart/2005/8/layout/radial1"/>
    <dgm:cxn modelId="{612CE85E-52BF-4EB8-9FB5-4DEE04FB89AC}" type="presParOf" srcId="{1802B28D-0B9B-4BEF-BF75-BD19099B8A3A}" destId="{F7134442-D5D3-41B3-B6F5-86697520BF40}" srcOrd="0" destOrd="0" presId="urn:microsoft.com/office/officeart/2005/8/layout/radial1"/>
    <dgm:cxn modelId="{256A578F-52DC-47B4-A82D-C41BBA7BD30D}" type="presParOf" srcId="{4F962DF7-ADA3-4ADD-8FE3-BEFEBF0B34BD}" destId="{CC15A95B-EE95-4AC5-A54C-A2D417BB0BC6}" srcOrd="2" destOrd="0" presId="urn:microsoft.com/office/officeart/2005/8/layout/radial1"/>
    <dgm:cxn modelId="{2F94FE15-6F5B-468F-B3DA-6BE3EBA65343}" type="presParOf" srcId="{4F962DF7-ADA3-4ADD-8FE3-BEFEBF0B34BD}" destId="{DC8071CA-5826-452E-96E3-6D498DC3E2D2}" srcOrd="3" destOrd="0" presId="urn:microsoft.com/office/officeart/2005/8/layout/radial1"/>
    <dgm:cxn modelId="{3CB9889D-6C6D-444E-84BC-42A43B10EADE}" type="presParOf" srcId="{DC8071CA-5826-452E-96E3-6D498DC3E2D2}" destId="{662E1FEB-D28B-404B-99A5-6D018C38C34D}" srcOrd="0" destOrd="0" presId="urn:microsoft.com/office/officeart/2005/8/layout/radial1"/>
    <dgm:cxn modelId="{CEBFF589-7D1A-469F-8F57-BD1E1C65B43A}" type="presParOf" srcId="{4F962DF7-ADA3-4ADD-8FE3-BEFEBF0B34BD}" destId="{9780906E-B7B9-4F49-9DF3-8C985A41B597}" srcOrd="4" destOrd="0" presId="urn:microsoft.com/office/officeart/2005/8/layout/radial1"/>
    <dgm:cxn modelId="{0A720FF2-15B6-414A-8EE5-82601AE7E1B9}" type="presParOf" srcId="{4F962DF7-ADA3-4ADD-8FE3-BEFEBF0B34BD}" destId="{C0795225-F4B7-447C-9EB5-B6D906DAA013}" srcOrd="5" destOrd="0" presId="urn:microsoft.com/office/officeart/2005/8/layout/radial1"/>
    <dgm:cxn modelId="{CF641A0F-B440-49B6-B5D3-17C974A999B8}" type="presParOf" srcId="{C0795225-F4B7-447C-9EB5-B6D906DAA013}" destId="{F31AF7F3-1609-4C8B-8C1F-89100E499419}" srcOrd="0" destOrd="0" presId="urn:microsoft.com/office/officeart/2005/8/layout/radial1"/>
    <dgm:cxn modelId="{F9763DB2-5319-4E5B-A7B8-5BC320324234}" type="presParOf" srcId="{4F962DF7-ADA3-4ADD-8FE3-BEFEBF0B34BD}" destId="{8D959A1B-EBDC-40B7-BD1F-DB2E9588479F}" srcOrd="6" destOrd="0" presId="urn:microsoft.com/office/officeart/2005/8/layout/radial1"/>
    <dgm:cxn modelId="{CA9888A7-F1AD-413D-AD5A-81394D9CE81C}" type="presParOf" srcId="{4F962DF7-ADA3-4ADD-8FE3-BEFEBF0B34BD}" destId="{0D800398-FABF-4C74-ADFE-EDE76D1E36F5}" srcOrd="7" destOrd="0" presId="urn:microsoft.com/office/officeart/2005/8/layout/radial1"/>
    <dgm:cxn modelId="{2235BC89-A31B-4578-84A9-559BD7CD2B4C}" type="presParOf" srcId="{0D800398-FABF-4C74-ADFE-EDE76D1E36F5}" destId="{57916D75-9764-4BE6-A934-E602A86EE30B}" srcOrd="0" destOrd="0" presId="urn:microsoft.com/office/officeart/2005/8/layout/radial1"/>
    <dgm:cxn modelId="{2D58DE40-D9C0-47B8-9037-4AF927B0D291}" type="presParOf" srcId="{4F962DF7-ADA3-4ADD-8FE3-BEFEBF0B34BD}" destId="{94DE40B9-F7F1-4DDF-9D16-044B80ADC2C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7E28B-5F2B-4487-957C-9CE7DCC472E7}">
      <dsp:nvSpPr>
        <dsp:cNvPr id="0" name=""/>
        <dsp:cNvSpPr/>
      </dsp:nvSpPr>
      <dsp:spPr>
        <a:xfrm>
          <a:off x="3156195" y="2095558"/>
          <a:ext cx="1973672" cy="198808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FF0000"/>
              </a:solidFill>
              <a:cs typeface="PT Bold Heading" pitchFamily="2" charset="-78"/>
            </a:rPr>
            <a:t>عناصر المحاضرة</a:t>
          </a:r>
        </a:p>
      </dsp:txBody>
      <dsp:txXfrm>
        <a:off x="3445233" y="2386706"/>
        <a:ext cx="1395596" cy="1405789"/>
      </dsp:txXfrm>
    </dsp:sp>
    <dsp:sp modelId="{1802B28D-0B9B-4BEF-BF75-BD19099B8A3A}">
      <dsp:nvSpPr>
        <dsp:cNvPr id="0" name=""/>
        <dsp:cNvSpPr/>
      </dsp:nvSpPr>
      <dsp:spPr>
        <a:xfrm rot="16167590">
          <a:off x="4076611" y="2020427"/>
          <a:ext cx="113033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113033" y="186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30302" y="2036263"/>
        <a:ext cx="5651" cy="5651"/>
      </dsp:txXfrm>
    </dsp:sp>
    <dsp:sp modelId="{CC15A95B-EE95-4AC5-A54C-A2D417BB0BC6}">
      <dsp:nvSpPr>
        <dsp:cNvPr id="0" name=""/>
        <dsp:cNvSpPr/>
      </dsp:nvSpPr>
      <dsp:spPr>
        <a:xfrm>
          <a:off x="2895595" y="-184039"/>
          <a:ext cx="2453573" cy="216665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  <a:cs typeface="PT Bold Heading" pitchFamily="2" charset="-78"/>
            </a:rPr>
            <a:t>تعريف البيئة</a:t>
          </a:r>
          <a:endParaRPr lang="en-US" sz="2800" b="1" kern="1200" dirty="0" smtClean="0">
            <a:solidFill>
              <a:schemeClr val="tx1"/>
            </a:solidFill>
            <a:cs typeface="PT Bold Heading" pitchFamily="2" charset="-78"/>
          </a:endParaRPr>
        </a:p>
        <a:p>
          <a:pPr lvl="0" algn="ctr" defTabSz="12446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</dsp:txBody>
      <dsp:txXfrm>
        <a:off x="3254912" y="133260"/>
        <a:ext cx="1734939" cy="1532054"/>
      </dsp:txXfrm>
    </dsp:sp>
    <dsp:sp modelId="{DC8071CA-5826-452E-96E3-6D498DC3E2D2}">
      <dsp:nvSpPr>
        <dsp:cNvPr id="0" name=""/>
        <dsp:cNvSpPr/>
      </dsp:nvSpPr>
      <dsp:spPr>
        <a:xfrm rot="10800000">
          <a:off x="3087454" y="3070939"/>
          <a:ext cx="68741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68741" y="186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20106" y="3087882"/>
        <a:ext cx="3437" cy="3437"/>
      </dsp:txXfrm>
    </dsp:sp>
    <dsp:sp modelId="{9780906E-B7B9-4F49-9DF3-8C985A41B597}">
      <dsp:nvSpPr>
        <dsp:cNvPr id="0" name=""/>
        <dsp:cNvSpPr/>
      </dsp:nvSpPr>
      <dsp:spPr>
        <a:xfrm>
          <a:off x="817980" y="2248731"/>
          <a:ext cx="2269473" cy="168173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  <a:cs typeface="PT Bold Heading" pitchFamily="2" charset="-78"/>
            </a:rPr>
            <a:t>اتجاهات البيئة</a:t>
          </a:r>
        </a:p>
      </dsp:txBody>
      <dsp:txXfrm>
        <a:off x="1150337" y="2495016"/>
        <a:ext cx="1604759" cy="1189169"/>
      </dsp:txXfrm>
    </dsp:sp>
    <dsp:sp modelId="{C0795225-F4B7-447C-9EB5-B6D906DAA013}">
      <dsp:nvSpPr>
        <dsp:cNvPr id="0" name=""/>
        <dsp:cNvSpPr/>
      </dsp:nvSpPr>
      <dsp:spPr>
        <a:xfrm rot="5400000">
          <a:off x="4052112" y="4155901"/>
          <a:ext cx="181838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181838" y="186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8486" y="4170016"/>
        <a:ext cx="9091" cy="9091"/>
      </dsp:txXfrm>
    </dsp:sp>
    <dsp:sp modelId="{8D959A1B-EBDC-40B7-BD1F-DB2E9588479F}">
      <dsp:nvSpPr>
        <dsp:cNvPr id="0" name=""/>
        <dsp:cNvSpPr/>
      </dsp:nvSpPr>
      <dsp:spPr>
        <a:xfrm>
          <a:off x="3156195" y="4265481"/>
          <a:ext cx="1973672" cy="20288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  <a:cs typeface="PT Bold Heading" pitchFamily="2" charset="-78"/>
            </a:rPr>
            <a:t>أنظمة البيئة</a:t>
          </a:r>
        </a:p>
      </dsp:txBody>
      <dsp:txXfrm>
        <a:off x="3445233" y="4562602"/>
        <a:ext cx="1395596" cy="1434625"/>
      </dsp:txXfrm>
    </dsp:sp>
    <dsp:sp modelId="{0D800398-FABF-4C74-ADFE-EDE76D1E36F5}">
      <dsp:nvSpPr>
        <dsp:cNvPr id="0" name=""/>
        <dsp:cNvSpPr/>
      </dsp:nvSpPr>
      <dsp:spPr>
        <a:xfrm>
          <a:off x="5129868" y="3070939"/>
          <a:ext cx="244239" cy="37323"/>
        </a:xfrm>
        <a:custGeom>
          <a:avLst/>
          <a:gdLst/>
          <a:ahLst/>
          <a:cxnLst/>
          <a:rect l="0" t="0" r="0" b="0"/>
          <a:pathLst>
            <a:path>
              <a:moveTo>
                <a:pt x="0" y="18661"/>
              </a:moveTo>
              <a:lnTo>
                <a:pt x="244239" y="186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5881" y="3083495"/>
        <a:ext cx="12211" cy="12211"/>
      </dsp:txXfrm>
    </dsp:sp>
    <dsp:sp modelId="{94DE40B9-F7F1-4DDF-9D16-044B80ADC2CC}">
      <dsp:nvSpPr>
        <dsp:cNvPr id="0" name=""/>
        <dsp:cNvSpPr/>
      </dsp:nvSpPr>
      <dsp:spPr>
        <a:xfrm>
          <a:off x="5374107" y="2248731"/>
          <a:ext cx="1918477" cy="168173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  <a:cs typeface="PT Bold Heading" pitchFamily="2" charset="-78"/>
            </a:rPr>
            <a:t>تصنيف البيئة</a:t>
          </a:r>
        </a:p>
      </dsp:txBody>
      <dsp:txXfrm>
        <a:off x="5655061" y="2495016"/>
        <a:ext cx="1356569" cy="1189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7716-E1B4-4E07-9FD5-A6966E11DDD8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461F-D6C8-49F9-8C96-C5E4CD14F97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133600"/>
          </a:xfrm>
        </p:spPr>
        <p:txBody>
          <a:bodyPr>
            <a:noAutofit/>
          </a:bodyPr>
          <a:lstStyle/>
          <a:p>
            <a:pPr rtl="1"/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0070C0"/>
                </a:solidFill>
              </a:rPr>
              <a:t> </a:t>
            </a:r>
            <a:r>
              <a:rPr lang="ar-EG" sz="4000" b="1" dirty="0" smtClean="0">
                <a:solidFill>
                  <a:srgbClr val="0070C0"/>
                </a:solidFill>
              </a:rPr>
              <a:t>دك</a:t>
            </a:r>
            <a:r>
              <a:rPr lang="ar-EG" sz="4000" b="1" dirty="0" smtClean="0">
                <a:solidFill>
                  <a:srgbClr val="FF0000"/>
                </a:solidFill>
              </a:rPr>
              <a:t>تور / محمد صبري رئيس قسم الجغرافية الأسبق</a:t>
            </a:r>
            <a:r>
              <a:rPr lang="ar-EG" sz="4000" b="1" dirty="0" smtClean="0">
                <a:solidFill>
                  <a:srgbClr val="0070C0"/>
                </a:solidFill>
              </a:rPr>
              <a:t/>
            </a:r>
            <a:br>
              <a:rPr lang="ar-EG" sz="4000" b="1" dirty="0" smtClean="0">
                <a:solidFill>
                  <a:srgbClr val="0070C0"/>
                </a:solidFill>
              </a:rPr>
            </a:br>
            <a:r>
              <a:rPr lang="ar-EG" sz="4000" b="1" dirty="0" smtClean="0">
                <a:solidFill>
                  <a:srgbClr val="0070C0"/>
                </a:solidFill>
              </a:rPr>
              <a:t>يرسل تحية لطلاب الفرقة الأولى ويتمنى لهم محاضرة مفيدة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شعلر بنه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2901308" cy="1981200"/>
          </a:xfrm>
          <a:prstGeom prst="rect">
            <a:avLst/>
          </a:prstGeom>
        </p:spPr>
      </p:pic>
      <p:pic>
        <p:nvPicPr>
          <p:cNvPr id="5" name="Picture 4" descr="اداب بنها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57" y="2895600"/>
            <a:ext cx="2281143" cy="1981200"/>
          </a:xfrm>
          <a:prstGeom prst="rect">
            <a:avLst/>
          </a:prstGeom>
        </p:spPr>
      </p:pic>
      <p:pic>
        <p:nvPicPr>
          <p:cNvPr id="6" name="Picture 5" descr="شعار الجغرافية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99" y="2819400"/>
            <a:ext cx="1459001" cy="2438400"/>
          </a:xfrm>
          <a:prstGeom prst="rect">
            <a:avLst/>
          </a:prstGeom>
        </p:spPr>
      </p:pic>
      <p:pic>
        <p:nvPicPr>
          <p:cNvPr id="7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3651.WAV">
            <a:hlinkClick r:id="" action="ppaction://media"/>
          </p:cNvPr>
          <p:cNvPicPr>
            <a:picLocks noRot="1" noChangeAspect="1"/>
          </p:cNvPicPr>
          <p:nvPr>
            <a:wavAudioFile r:embed="rId2" name="~PP3651.WAV"/>
          </p:nvPr>
        </p:nvPicPr>
        <p:blipFill>
          <a:blip r:embed="rId9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  <p:pic>
        <p:nvPicPr>
          <p:cNvPr id="10" name="صورة 9" descr="b4358f68d1216a49125ab4097e06a27f.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472" y="2714620"/>
            <a:ext cx="1857388" cy="2172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PT Bold Heading" pitchFamily="2" charset="-78"/>
              </a:rPr>
              <a:t>أنظمة البيئة</a:t>
            </a:r>
            <a:endParaRPr lang="en-US" sz="6000" dirty="0">
              <a:solidFill>
                <a:schemeClr val="tx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47800" y="609600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عند دراستك لهذه الموضوع راجع الكتاب في النقاط التالية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14480" y="1643050"/>
            <a:ext cx="6500858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في القسمين الكبيرين لأنظمة البيئة 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14480" y="2857496"/>
            <a:ext cx="6429420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ماذا نعني </a:t>
            </a:r>
            <a:r>
              <a:rPr lang="ar-EG" sz="2800" b="1" dirty="0" err="1" smtClean="0">
                <a:solidFill>
                  <a:srgbClr val="FF0000"/>
                </a:solidFill>
                <a:cs typeface="PT Bold Heading" pitchFamily="2" charset="-78"/>
              </a:rPr>
              <a:t>بالبيوفيزيائية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؟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00200" y="4214818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ماذا نعني بالاجتماعية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600200" y="5286388"/>
            <a:ext cx="6543700" cy="109063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وما هي مكونات كل منهما؟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7" grpId="0" build="p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تصنيفات البيئة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FF0000"/>
                </a:solidFill>
                <a:cs typeface="PT Bold Heading" pitchFamily="2" charset="-78"/>
              </a:rPr>
              <a:t>التصنيف الأحادي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47800" y="609600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عند دراستك لهذه الموضوع راجع الكتاب في النقاط التالية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14480" y="1643050"/>
            <a:ext cx="6500858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التصنيف الذي يعتمد على على أساس واحد فقط راجع نوعان :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14480" y="2947990"/>
            <a:ext cx="6429420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خمسة أنواع لتصنيف ”كُبن“ المُناخي حددها من الكتاب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00200" y="4214818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ستة أنواع لتصنيف ”فلير“ البشري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تصنيف كُبن المُناخي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ك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79660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وسيلة شرح مع سهم إلى اليسار 2"/>
          <p:cNvSpPr/>
          <p:nvPr/>
        </p:nvSpPr>
        <p:spPr>
          <a:xfrm>
            <a:off x="6781800" y="1371600"/>
            <a:ext cx="1447800" cy="4572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القطبية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وسيلة شرح مع سهم إلى الأسفل 3"/>
          <p:cNvSpPr/>
          <p:nvPr/>
        </p:nvSpPr>
        <p:spPr>
          <a:xfrm>
            <a:off x="5867400" y="1828800"/>
            <a:ext cx="914400" cy="3810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الباردة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وسيلة شرح مع سهم إلى اليمين 4"/>
          <p:cNvSpPr/>
          <p:nvPr/>
        </p:nvSpPr>
        <p:spPr>
          <a:xfrm>
            <a:off x="2895600" y="2133600"/>
            <a:ext cx="1468437" cy="4572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المعتدلة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وسيلة شرح مع سهم إلى اليمين 5"/>
          <p:cNvSpPr/>
          <p:nvPr/>
        </p:nvSpPr>
        <p:spPr>
          <a:xfrm>
            <a:off x="2590800" y="2844800"/>
            <a:ext cx="1371600" cy="4572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الجافة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وسيلة شرح مع سهم إلى اليمين 6"/>
          <p:cNvSpPr/>
          <p:nvPr/>
        </p:nvSpPr>
        <p:spPr>
          <a:xfrm>
            <a:off x="2895600" y="3600450"/>
            <a:ext cx="1600200" cy="4953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المدارية 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9" name="~PP3934.WAV">
            <a:hlinkClick r:id="" action="ppaction://media"/>
          </p:cNvPr>
          <p:cNvPicPr>
            <a:picLocks noRot="1" noChangeAspect="1"/>
          </p:cNvPicPr>
          <p:nvPr>
            <a:wavAudioFile r:embed="rId2" name="~PP3934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PT Bold Heading" pitchFamily="2" charset="-78"/>
              </a:rPr>
              <a:t>التصنيف الثنائي </a:t>
            </a:r>
            <a:endParaRPr lang="en-US" sz="6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47800" y="609600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عند دراستك لهذه الموضوع راجع الكتاب في النقاط التالية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14480" y="1643050"/>
            <a:ext cx="6500858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هذا التصنيف يعتمد على أساسين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14480" y="2947990"/>
            <a:ext cx="6429420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تفاعل الإنسان مع موارد البيئة والمستوى التقني الذي وصل إليه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00200" y="4214818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تصنيف العالم ”</a:t>
            </a:r>
            <a:r>
              <a:rPr lang="ar-EG" sz="2800" b="1" dirty="0" smtClean="0">
                <a:solidFill>
                  <a:srgbClr val="FF0000"/>
                </a:solidFill>
              </a:rPr>
              <a:t> </a:t>
            </a:r>
            <a:r>
              <a:rPr lang="ar-EG" sz="2800" b="1" dirty="0" err="1" smtClean="0">
                <a:solidFill>
                  <a:srgbClr val="FF0000"/>
                </a:solidFill>
              </a:rPr>
              <a:t>إيكرمان</a:t>
            </a:r>
            <a:r>
              <a:rPr lang="ar-EG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“ Ackerman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600200" y="5286388"/>
            <a:ext cx="6543700" cy="109063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يضم خمس بيئات </a:t>
            </a:r>
            <a:r>
              <a:rPr lang="ar-EG" sz="2800" b="1" dirty="0" err="1" smtClean="0">
                <a:solidFill>
                  <a:schemeClr val="tx1"/>
                </a:solidFill>
                <a:cs typeface="PT Bold Heading" pitchFamily="2" charset="-78"/>
              </a:rPr>
              <a:t>حددهم</a:t>
            </a:r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 بدقة من الكتاب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7" grpId="0" build="p" animBg="1"/>
      <p:bldP spid="1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سطح المكتب\خرائط اوراسيا\العالم صماء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300"/>
            <a:ext cx="8643257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وسيلة شرح مع سهم إلى اليسار 1"/>
          <p:cNvSpPr/>
          <p:nvPr/>
        </p:nvSpPr>
        <p:spPr>
          <a:xfrm>
            <a:off x="1524000" y="762000"/>
            <a:ext cx="2286000" cy="9906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>
                <a:solidFill>
                  <a:srgbClr val="FF0000"/>
                </a:solidFill>
                <a:cs typeface="PT Bold Heading" pitchFamily="2" charset="-78"/>
              </a:rPr>
              <a:t>التقدم التقني وانخفاض السكان</a:t>
            </a:r>
            <a:endParaRPr lang="ar-EG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4191000" y="1143000"/>
            <a:ext cx="2209800" cy="6096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التقدم التقني وارتفاع السكان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وسيلة شرح مع سهم إلى اليمين 4"/>
          <p:cNvSpPr/>
          <p:nvPr/>
        </p:nvSpPr>
        <p:spPr>
          <a:xfrm>
            <a:off x="714348" y="3714752"/>
            <a:ext cx="1422400" cy="12192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التخلف التقني وانخفاض السكان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وسيلة شرح مع سهم إلى اليمين 6"/>
          <p:cNvSpPr/>
          <p:nvPr/>
        </p:nvSpPr>
        <p:spPr>
          <a:xfrm>
            <a:off x="2641600" y="1752600"/>
            <a:ext cx="2336800" cy="12192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التخلف التقني </a:t>
            </a:r>
            <a:r>
              <a:rPr lang="ar-EG" b="1" dirty="0" err="1" smtClean="0">
                <a:solidFill>
                  <a:srgbClr val="FF0000"/>
                </a:solidFill>
                <a:cs typeface="PT Bold Heading" pitchFamily="2" charset="-78"/>
              </a:rPr>
              <a:t>وارتفاعالسكان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وسيلة شرح مع سهم إلى اليسار 5"/>
          <p:cNvSpPr/>
          <p:nvPr/>
        </p:nvSpPr>
        <p:spPr>
          <a:xfrm>
            <a:off x="6400800" y="355600"/>
            <a:ext cx="2133600" cy="11938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  <a:cs typeface="PT Bold Heading" pitchFamily="2" charset="-78"/>
              </a:rPr>
              <a:t>التخلف التقني وانخفاض السكان</a:t>
            </a:r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8" name="~PP832.WAV">
            <a:hlinkClick r:id="" action="ppaction://media"/>
          </p:cNvPr>
          <p:cNvPicPr>
            <a:picLocks noRot="1" noChangeAspect="1"/>
          </p:cNvPicPr>
          <p:nvPr>
            <a:wavAudioFile r:embed="rId2" name="~PP832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  <p:pic>
        <p:nvPicPr>
          <p:cNvPr id="9" name="Picture 5" descr="1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909953"/>
      </p:ext>
    </p:extLst>
  </p:cSld>
  <p:clrMapOvr>
    <a:masterClrMapping/>
  </p:clrMapOvr>
  <p:transition advTm="46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47800" y="500042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عند دراستك لهذه الموضوع راجع الكتاب في النقاط التالية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71604" y="1500174"/>
            <a:ext cx="6500858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والتصنيف الثنائي يضم نوعان أيضا 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14480" y="2714620"/>
            <a:ext cx="6429420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تصنيف ال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نمط عام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PT Bold Heading" pitchFamily="2" charset="-78"/>
              </a:rPr>
              <a:t>Pattern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 أن نقول نمط حضري أو نمط ريفي .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28728" y="3929066"/>
            <a:ext cx="6724672" cy="22145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EG" sz="2800" b="1" dirty="0" smtClean="0">
                <a:cs typeface="PT Bold Heading" pitchFamily="2" charset="-78"/>
              </a:rPr>
              <a:t>وتصنيف النمط ال</a:t>
            </a:r>
            <a:r>
              <a:rPr lang="ar-EG" sz="2800" b="1" u="sng" dirty="0" smtClean="0">
                <a:cs typeface="PT Bold Heading" pitchFamily="2" charset="-78"/>
              </a:rPr>
              <a:t>منطقي</a:t>
            </a:r>
            <a:r>
              <a:rPr lang="ar-EG" sz="2800" b="1" dirty="0" smtClean="0">
                <a:cs typeface="PT Bold Heading" pitchFamily="2" charset="-78"/>
              </a:rPr>
              <a:t> </a:t>
            </a:r>
            <a:r>
              <a:rPr lang="en-US" sz="2800" b="1" dirty="0" smtClean="0">
                <a:cs typeface="PT Bold Heading" pitchFamily="2" charset="-78"/>
              </a:rPr>
              <a:t> Logic </a:t>
            </a:r>
            <a:r>
              <a:rPr lang="ar-EG" sz="2800" b="1" dirty="0" smtClean="0">
                <a:cs typeface="PT Bold Heading" pitchFamily="2" charset="-78"/>
              </a:rPr>
              <a:t>أو ال</a:t>
            </a:r>
            <a:r>
              <a:rPr lang="ar-EG" sz="2800" b="1" u="sng" dirty="0" smtClean="0">
                <a:cs typeface="PT Bold Heading" pitchFamily="2" charset="-78"/>
              </a:rPr>
              <a:t>تجريبي</a:t>
            </a:r>
            <a:r>
              <a:rPr lang="ar-EG" sz="2800" b="1" dirty="0" smtClean="0">
                <a:cs typeface="PT Bold Heading" pitchFamily="2" charset="-78"/>
              </a:rPr>
              <a:t> </a:t>
            </a:r>
            <a:r>
              <a:rPr lang="en-US" sz="2800" b="1" dirty="0" smtClean="0">
                <a:cs typeface="PT Bold Heading" pitchFamily="2" charset="-78"/>
              </a:rPr>
              <a:t>Empirical </a:t>
            </a:r>
            <a:r>
              <a:rPr lang="en-US" sz="2800" dirty="0" smtClean="0">
                <a:cs typeface="PT Bold Heading" pitchFamily="2" charset="-78"/>
              </a:rPr>
              <a:t> </a:t>
            </a:r>
            <a:r>
              <a:rPr lang="ar-EG" sz="2800" b="1" dirty="0" smtClean="0">
                <a:cs typeface="PT Bold Heading" pitchFamily="2" charset="-78"/>
              </a:rPr>
              <a:t>حيث توجد بيئة 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سهلية</a:t>
            </a:r>
            <a:r>
              <a:rPr lang="ar-EG" sz="2800" b="1" dirty="0" smtClean="0">
                <a:cs typeface="PT Bold Heading" pitchFamily="2" charset="-78"/>
              </a:rPr>
              <a:t> مقابل بيئة 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جبلية</a:t>
            </a:r>
            <a:r>
              <a:rPr lang="ar-EG" sz="2800" b="1" dirty="0" smtClean="0">
                <a:cs typeface="PT Bold Heading" pitchFamily="2" charset="-78"/>
              </a:rPr>
              <a:t> ، </a:t>
            </a:r>
            <a:r>
              <a:rPr lang="ar-EG" sz="2800" b="1" dirty="0" err="1" smtClean="0">
                <a:cs typeface="PT Bold Heading" pitchFamily="2" charset="-78"/>
              </a:rPr>
              <a:t>و</a:t>
            </a:r>
            <a:r>
              <a:rPr lang="ar-EG" sz="2800" b="1" dirty="0" smtClean="0">
                <a:cs typeface="PT Bold Heading" pitchFamily="2" charset="-78"/>
              </a:rPr>
              <a:t> </a:t>
            </a:r>
            <a:r>
              <a:rPr lang="ar-EG" sz="2800" b="1" u="sng" dirty="0" smtClean="0">
                <a:cs typeface="PT Bold Heading" pitchFamily="2" charset="-78"/>
              </a:rPr>
              <a:t>البيئة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البحرية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2800" b="1" dirty="0" smtClean="0">
                <a:cs typeface="PT Bold Heading" pitchFamily="2" charset="-78"/>
              </a:rPr>
              <a:t>الساحلية يقابلها </a:t>
            </a:r>
            <a:r>
              <a:rPr lang="ar-EG" sz="2800" b="1" u="sng" dirty="0" smtClean="0">
                <a:cs typeface="PT Bold Heading" pitchFamily="2" charset="-78"/>
              </a:rPr>
              <a:t>بيئة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داخلية</a:t>
            </a:r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2800" b="1" dirty="0" smtClean="0">
                <a:cs typeface="PT Bold Heading" pitchFamily="2" charset="-78"/>
              </a:rPr>
              <a:t>ذات ملامح وسمات بشرية معينة .</a:t>
            </a:r>
            <a:endParaRPr lang="en-US" sz="2800" dirty="0" smtClean="0">
              <a:cs typeface="PT Bold Heading" pitchFamily="2" charset="-78"/>
            </a:endParaRPr>
          </a:p>
        </p:txBody>
      </p:sp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المحاضرة </a:t>
            </a:r>
            <a:r>
              <a:rPr lang="ar-EG" sz="7200" dirty="0" smtClean="0">
                <a:cs typeface="PT Bold Heading" pitchFamily="2" charset="-78"/>
              </a:rPr>
              <a:t>الأولى</a:t>
            </a:r>
            <a:endParaRPr lang="ar-SA" sz="72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6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PT Bold Heading" pitchFamily="2" charset="-78"/>
              </a:rPr>
              <a:t>التصنيف المتعدد</a:t>
            </a:r>
            <a:endParaRPr lang="en-US" sz="6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714348" y="142852"/>
            <a:ext cx="7286676" cy="6215106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ويضم التصنيف الذي ينظر إلى البيئة من خلال </a:t>
            </a:r>
            <a:r>
              <a:rPr lang="ar-EG" sz="3600" b="1" u="sng" dirty="0" smtClean="0">
                <a:solidFill>
                  <a:schemeClr val="tx1"/>
                </a:solidFill>
                <a:cs typeface="PT Bold Heading" pitchFamily="2" charset="-78"/>
              </a:rPr>
              <a:t>الأنشطة البشرية </a:t>
            </a:r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المختلفة .. فنقول البيئة الزراعية ، والرعوية، والصناعية، والثقافية ، والصحية، وهناك أيضا البيئة الاجتماعية ، والروحية ، والسياسية </a:t>
            </a: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PT Bold Heading" pitchFamily="2" charset="-78"/>
              </a:rPr>
              <a:t>التصنيف المتداخل </a:t>
            </a:r>
            <a:endParaRPr lang="en-US" sz="6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071538" y="142852"/>
            <a:ext cx="7286676" cy="6215106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ctr">
              <a:buFont typeface="Arial" pitchFamily="34" charset="0"/>
              <a:buChar char="•"/>
            </a:pPr>
            <a:r>
              <a:rPr lang="ar-EG" sz="3600" b="1" dirty="0" smtClean="0">
                <a:cs typeface="PT Bold Heading" pitchFamily="2" charset="-78"/>
              </a:rPr>
              <a:t>بيئة 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الصناعة</a:t>
            </a:r>
            <a:r>
              <a:rPr lang="ar-EG" sz="3600" b="1" dirty="0" smtClean="0">
                <a:cs typeface="PT Bold Heading" pitchFamily="2" charset="-78"/>
              </a:rPr>
              <a:t> ، مع بيئة 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المدن</a:t>
            </a:r>
            <a:r>
              <a:rPr lang="ar-EG" sz="3600" b="1" dirty="0" smtClean="0">
                <a:cs typeface="PT Bold Heading" pitchFamily="2" charset="-78"/>
              </a:rPr>
              <a:t> </a:t>
            </a:r>
          </a:p>
          <a:p>
            <a:pPr lvl="0" algn="ctr">
              <a:buFont typeface="Arial" pitchFamily="34" charset="0"/>
              <a:buChar char="•"/>
            </a:pPr>
            <a:r>
              <a:rPr lang="ar-EG" sz="3600" b="1" dirty="0" smtClean="0">
                <a:cs typeface="PT Bold Heading" pitchFamily="2" charset="-78"/>
              </a:rPr>
              <a:t> وبيئة 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الزراعة</a:t>
            </a:r>
            <a:r>
              <a:rPr lang="ar-EG" sz="3600" b="1" dirty="0" smtClean="0">
                <a:cs typeface="PT Bold Heading" pitchFamily="2" charset="-78"/>
              </a:rPr>
              <a:t> مع البيئة 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النهرية</a:t>
            </a:r>
            <a:endParaRPr lang="ar-EG" sz="3600" b="1" dirty="0" smtClean="0">
              <a:cs typeface="PT Bold Heading" pitchFamily="2" charset="-78"/>
            </a:endParaRPr>
          </a:p>
          <a:p>
            <a:pPr lvl="0" algn="ctr">
              <a:buFont typeface="Arial" pitchFamily="34" charset="0"/>
              <a:buChar char="•"/>
            </a:pPr>
            <a:r>
              <a:rPr lang="ar-EG" sz="3600" b="1" dirty="0" smtClean="0">
                <a:cs typeface="PT Bold Heading" pitchFamily="2" charset="-78"/>
              </a:rPr>
              <a:t>كذلك بيئة الرعي مع بيئة </a:t>
            </a:r>
            <a:r>
              <a:rPr lang="ar-EG" sz="3600" b="1" dirty="0" err="1" smtClean="0">
                <a:solidFill>
                  <a:srgbClr val="FF0000"/>
                </a:solidFill>
                <a:cs typeface="PT Bold Heading" pitchFamily="2" charset="-78"/>
              </a:rPr>
              <a:t>الاستبس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والصحراء</a:t>
            </a:r>
            <a:r>
              <a:rPr lang="ar-EG" sz="3600" b="1" dirty="0" smtClean="0">
                <a:cs typeface="PT Bold Heading" pitchFamily="2" charset="-78"/>
              </a:rPr>
              <a:t> </a:t>
            </a:r>
            <a:r>
              <a:rPr lang="ar-EG" sz="3600" b="1" dirty="0" err="1" smtClean="0">
                <a:solidFill>
                  <a:srgbClr val="FF0000"/>
                </a:solidFill>
                <a:cs typeface="PT Bold Heading" pitchFamily="2" charset="-78"/>
              </a:rPr>
              <a:t>والسافانا</a:t>
            </a:r>
            <a:r>
              <a:rPr lang="ar-EG" sz="3600" b="1" dirty="0" smtClean="0">
                <a:cs typeface="PT Bold Heading" pitchFamily="2" charset="-78"/>
              </a:rPr>
              <a:t>.</a:t>
            </a: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PT Bold Heading" pitchFamily="2" charset="-78"/>
              </a:rPr>
              <a:t>أنواع أخري من البيئات</a:t>
            </a:r>
            <a:endParaRPr lang="en-US" sz="6000" dirty="0">
              <a:solidFill>
                <a:schemeClr val="tx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000100" y="142852"/>
            <a:ext cx="7286676" cy="6215106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ar-EG" sz="3600" b="1" dirty="0" smtClean="0"/>
              <a:t> </a:t>
            </a:r>
            <a:r>
              <a:rPr lang="ar-EG" sz="3600" b="1" dirty="0" smtClean="0">
                <a:cs typeface="PT Bold Heading" pitchFamily="2" charset="-78"/>
              </a:rPr>
              <a:t>بيئة </a:t>
            </a:r>
            <a:r>
              <a:rPr lang="ar-EG" sz="3600" b="1" u="sng" dirty="0" smtClean="0">
                <a:solidFill>
                  <a:srgbClr val="FF0000"/>
                </a:solidFill>
                <a:cs typeface="PT Bold Heading" pitchFamily="2" charset="-78"/>
              </a:rPr>
              <a:t>مادية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3600" b="1" dirty="0" smtClean="0">
                <a:cs typeface="PT Bold Heading" pitchFamily="2" charset="-78"/>
              </a:rPr>
              <a:t>(الهواء - الماء – الأرض)</a:t>
            </a:r>
            <a:endParaRPr lang="en-US" sz="3600" dirty="0" smtClean="0">
              <a:cs typeface="PT Bold Heading" pitchFamily="2" charset="-78"/>
            </a:endParaRPr>
          </a:p>
          <a:p>
            <a:r>
              <a:rPr lang="en-US" sz="3600" b="1" dirty="0" smtClean="0">
                <a:cs typeface="PT Bold Heading" pitchFamily="2" charset="-78"/>
              </a:rPr>
              <a:t> </a:t>
            </a:r>
            <a:r>
              <a:rPr lang="ar-EG" sz="3600" b="1" dirty="0" smtClean="0">
                <a:cs typeface="PT Bold Heading" pitchFamily="2" charset="-78"/>
              </a:rPr>
              <a:t>بيئة </a:t>
            </a:r>
            <a:r>
              <a:rPr lang="ar-EG" sz="3600" b="1" u="sng" dirty="0" smtClean="0">
                <a:solidFill>
                  <a:srgbClr val="FF0000"/>
                </a:solidFill>
                <a:cs typeface="PT Bold Heading" pitchFamily="2" charset="-78"/>
              </a:rPr>
              <a:t>بيولوجية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3600" b="1" dirty="0" smtClean="0">
                <a:cs typeface="PT Bold Heading" pitchFamily="2" charset="-78"/>
              </a:rPr>
              <a:t>(النباتات - الحيوانات </a:t>
            </a:r>
            <a:r>
              <a:rPr lang="fr-FR" sz="3600" b="1" dirty="0" smtClean="0">
                <a:cs typeface="PT Bold Heading" pitchFamily="2" charset="-78"/>
              </a:rPr>
              <a:t>– </a:t>
            </a:r>
            <a:r>
              <a:rPr lang="ar-EG" sz="3600" b="1" dirty="0" smtClean="0">
                <a:cs typeface="PT Bold Heading" pitchFamily="2" charset="-78"/>
              </a:rPr>
              <a:t>الإنسان)</a:t>
            </a:r>
          </a:p>
          <a:p>
            <a:r>
              <a:rPr lang="ar-EG" sz="3600" b="1" dirty="0" smtClean="0">
                <a:cs typeface="PT Bold Heading" pitchFamily="2" charset="-78"/>
              </a:rPr>
              <a:t> بيئة </a:t>
            </a:r>
            <a:r>
              <a:rPr lang="ar-EG" sz="3600" b="1" u="sng" dirty="0" smtClean="0">
                <a:solidFill>
                  <a:srgbClr val="FF0000"/>
                </a:solidFill>
                <a:cs typeface="PT Bold Heading" pitchFamily="2" charset="-78"/>
              </a:rPr>
              <a:t>صناعية</a:t>
            </a:r>
            <a:r>
              <a:rPr lang="fr-FR" sz="3600" b="1" dirty="0" smtClean="0">
                <a:cs typeface="PT Bold Heading" pitchFamily="2" charset="-78"/>
              </a:rPr>
              <a:t>: </a:t>
            </a:r>
            <a:r>
              <a:rPr lang="ar-EG" sz="3600" b="1" dirty="0" smtClean="0">
                <a:cs typeface="PT Bold Heading" pitchFamily="2" charset="-78"/>
              </a:rPr>
              <a:t>إي التي صنعها الإنسان من</a:t>
            </a:r>
            <a:r>
              <a:rPr lang="fr-FR" sz="3600" b="1" dirty="0" smtClean="0">
                <a:cs typeface="PT Bold Heading" pitchFamily="2" charset="-78"/>
              </a:rPr>
              <a:t>: </a:t>
            </a:r>
            <a:r>
              <a:rPr lang="ar-EG" sz="3600" b="1" dirty="0" smtClean="0">
                <a:cs typeface="PT Bold Heading" pitchFamily="2" charset="-78"/>
              </a:rPr>
              <a:t>قري - مدن – مزارع- كل </a:t>
            </a:r>
            <a:r>
              <a:rPr lang="ar-EG" sz="3600" b="1" dirty="0" err="1" smtClean="0">
                <a:cs typeface="PT Bold Heading" pitchFamily="2" charset="-78"/>
              </a:rPr>
              <a:t>مظتهر</a:t>
            </a:r>
            <a:r>
              <a:rPr lang="ar-EG" sz="3600" b="1" dirty="0" smtClean="0">
                <a:cs typeface="PT Bold Heading" pitchFamily="2" charset="-78"/>
              </a:rPr>
              <a:t> استخدامات الأرض</a:t>
            </a:r>
            <a:endParaRPr lang="en-US" sz="36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البيئات المتعددة 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714348" y="142852"/>
            <a:ext cx="7286676" cy="621510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رحم الأم بيئة الإنسان الأولى</a:t>
            </a:r>
          </a:p>
          <a:p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البيت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بيئة</a:t>
            </a:r>
          </a:p>
          <a:p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المدرسة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بيئة</a:t>
            </a:r>
          </a:p>
          <a:p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الحي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بيئة</a:t>
            </a:r>
          </a:p>
          <a:p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الدولة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بيئة </a:t>
            </a:r>
          </a:p>
          <a:p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الكرة الأرضية 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بيئة </a:t>
            </a:r>
          </a:p>
          <a:p>
            <a:r>
              <a:rPr lang="ar-EG" sz="3600" b="1" dirty="0" smtClean="0">
                <a:solidFill>
                  <a:schemeClr val="tx1"/>
                </a:solidFill>
                <a:cs typeface="PT Bold Heading" pitchFamily="2" charset="-78"/>
              </a:rPr>
              <a:t>الكون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 كله بيئة.</a:t>
            </a:r>
            <a:endParaRPr lang="en-US" sz="36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يحدد من الكتاب  المعنى المقابل لكل مصطلح بدقة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29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b="1" dirty="0" smtClean="0">
                <a:solidFill>
                  <a:schemeClr val="tx1"/>
                </a:solidFill>
                <a:cs typeface="PT Bold Heading" pitchFamily="2" charset="-78"/>
              </a:rPr>
              <a:t>شكرا لحسن متابعتكم وأذكركم أن الامتحان موضوعي ويحتاج إلى تركيز في المذاكرة ومتابعة المحاضرات والكتاب</a:t>
            </a:r>
            <a:endParaRPr lang="en-US" sz="4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69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313899650"/>
              </p:ext>
            </p:extLst>
          </p:nvPr>
        </p:nvGraphicFramePr>
        <p:xfrm>
          <a:off x="533400" y="247648"/>
          <a:ext cx="8110566" cy="611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7E28B-5F2B-4487-957C-9CE7DCC47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7A67E28B-5F2B-4487-957C-9CE7DCC47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02B28D-0B9B-4BEF-BF75-BD19099B8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1802B28D-0B9B-4BEF-BF75-BD19099B8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5A95B-EE95-4AC5-A54C-A2D417BB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CC15A95B-EE95-4AC5-A54C-A2D417BB0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8071CA-5826-452E-96E3-6D498DC3E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DC8071CA-5826-452E-96E3-6D498DC3E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80906E-B7B9-4F49-9DF3-8C985A41B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9780906E-B7B9-4F49-9DF3-8C985A41B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795225-F4B7-447C-9EB5-B6D906DA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C0795225-F4B7-447C-9EB5-B6D906DAA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59A1B-EBDC-40B7-BD1F-DB2E95884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8D959A1B-EBDC-40B7-BD1F-DB2E95884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800398-FABF-4C74-ADFE-EDE76D1E3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0D800398-FABF-4C74-ADFE-EDE76D1E3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DE40B9-F7F1-4DDF-9D16-044B80ADC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94DE40B9-F7F1-4DDF-9D16-044B80ADC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PT Bold Heading" pitchFamily="2" charset="-78"/>
              </a:rPr>
              <a:t>تعريف البيئة</a:t>
            </a:r>
            <a:endParaRPr lang="en-US" sz="6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62138" y="233346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عند دراستك لهذه الموضوع راجع الكتاب في النقاط التالية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14480" y="1142984"/>
            <a:ext cx="6500858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في القسمين إلي تتم بينهما العلاقة 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14480" y="2305048"/>
            <a:ext cx="6429420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في شكل العلاقة </a:t>
            </a:r>
            <a:r>
              <a:rPr lang="ar-EG" sz="2800" b="1" dirty="0" err="1" smtClean="0">
                <a:solidFill>
                  <a:schemeClr val="tx1"/>
                </a:solidFill>
                <a:cs typeface="PT Bold Heading" pitchFamily="2" charset="-78"/>
              </a:rPr>
              <a:t>متداهلة</a:t>
            </a:r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 أم منفردة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00200" y="3500438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في أنواع  الأغلفة الموجودة في البيئة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600200" y="4429132"/>
            <a:ext cx="6543700" cy="109063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في طبيعة التأثير بينهما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571604" y="5572140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تحديد محور البيئة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9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7" grpId="0" build="p" animBg="1"/>
      <p:bldP spid="10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إقليم علاقات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57298"/>
            <a:ext cx="8415634" cy="45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256.WAV">
            <a:hlinkClick r:id="" action="ppaction://media"/>
          </p:cNvPr>
          <p:cNvPicPr>
            <a:picLocks noRot="1" noChangeAspect="1"/>
          </p:cNvPicPr>
          <p:nvPr>
            <a:wavAudioFile r:embed="rId2" name="~PP3256.WAV"/>
          </p:nvPr>
        </p:nvPicPr>
        <p:blipFill>
          <a:blip r:embed="rId7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Diagram 1"/>
          <p:cNvPicPr>
            <a:picLocks noChangeArrowheads="1"/>
          </p:cNvPicPr>
          <p:nvPr/>
        </p:nvPicPr>
        <p:blipFill>
          <a:blip r:embed="rId4"/>
          <a:srcRect l="-33456" r="-33824"/>
          <a:stretch>
            <a:fillRect/>
          </a:stretch>
        </p:blipFill>
        <p:spPr bwMode="auto">
          <a:xfrm>
            <a:off x="857224" y="500042"/>
            <a:ext cx="7858180" cy="571504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PT Bold Heading" pitchFamily="2" charset="-78"/>
              </a:rPr>
              <a:t>اتجاهات البيئة</a:t>
            </a:r>
            <a:endParaRPr lang="en-US" sz="6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47800" y="609600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عند دراستك لهذه الموضوع راجع الكتاب في النقاط التالية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14480" y="1643050"/>
            <a:ext cx="6500858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القسمين الكبيرين اللذان يمثلان اتجاهات البيئة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14480" y="2947990"/>
            <a:ext cx="6429420" cy="105251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الاتجاه الموسع ماذا يعني؟ ومن أصحابه؟ وأهم علماءه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43042" y="4214818"/>
            <a:ext cx="6553200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الاتجاه الضيق ماذا يعني؟ عل هو البشري أم الاجتماعي 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600200" y="5286388"/>
            <a:ext cx="6543700" cy="109063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cs typeface="PT Bold Heading" pitchFamily="2" charset="-78"/>
              </a:rPr>
              <a:t>الفرق بين الاتجاهين كبير أم صغير</a:t>
            </a:r>
            <a:endParaRPr lang="en-US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7" grpId="0" build="p" animBg="1"/>
      <p:bldP spid="10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1.1|17.2|12.8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|8.6|7.1|8.3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1|11.9|7.4|9.7|1.9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431</Words>
  <Application>Microsoft Office PowerPoint</Application>
  <PresentationFormat>عرض على الشاشة (3:4)‏</PresentationFormat>
  <Paragraphs>74</Paragraphs>
  <Slides>29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    دكتور / محمد صبري رئيس قسم الجغرافية الأسبق يرسل تحية لطلاب الفرقة الأولى ويتمنى لهم محاضرة مفيدة</vt:lpstr>
      <vt:lpstr>المحاضرة الأولى</vt:lpstr>
      <vt:lpstr>عرض تقديمي في PowerPoint</vt:lpstr>
      <vt:lpstr>عرض تقديمي في PowerPoint</vt:lpstr>
      <vt:lpstr>عرض تقديمي في PowerPoint</vt:lpstr>
      <vt:lpstr>إقليم علاقات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تصنيف كُبن المُناخي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دكتور / محمد صبري رئيس قسم الجغرافية الأسبق يرسل تحية لطلاب الفرقة الأولى ويتمنى لهم محاضرة مفيدة</dc:title>
  <dc:creator>a_pharaon@yahoo.com</dc:creator>
  <cp:lastModifiedBy>a_pharaon@yahoo.com</cp:lastModifiedBy>
  <cp:revision>13</cp:revision>
  <dcterms:created xsi:type="dcterms:W3CDTF">2020-10-27T12:45:13Z</dcterms:created>
  <dcterms:modified xsi:type="dcterms:W3CDTF">2020-10-31T11:26:19Z</dcterms:modified>
</cp:coreProperties>
</file>