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4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3080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231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613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298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726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449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0813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7341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8415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1624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6786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EEF2B-3051-45C5-8EF1-CA540813084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D36DC-9A4D-4A12-BB36-71B8E1E90F4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10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295400" y="1524000"/>
            <a:ext cx="6934200" cy="38100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PT Bold Heading" pitchFamily="2" charset="-78"/>
              </a:rPr>
              <a:t>الموضوع التالي</a:t>
            </a:r>
            <a:endParaRPr lang="en-US" sz="60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pic>
        <p:nvPicPr>
          <p:cNvPr id="3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322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9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مناهج البحث الجغرافي: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en-US" sz="3600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u="sng" dirty="0">
                <a:solidFill>
                  <a:srgbClr val="FF0000"/>
                </a:solidFill>
                <a:cs typeface="PT Bold Heading" pitchFamily="2" charset="-78"/>
              </a:rPr>
              <a:t>9-1</a:t>
            </a:r>
            <a:r>
              <a:rPr lang="en-US" sz="3600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u="sng" dirty="0">
                <a:solidFill>
                  <a:srgbClr val="FF0000"/>
                </a:solidFill>
                <a:cs typeface="PT Bold Heading" pitchFamily="2" charset="-78"/>
              </a:rPr>
              <a:t> مجموعة المناهج </a:t>
            </a:r>
            <a:r>
              <a:rPr lang="ar-SA" sz="3600" u="sng" dirty="0" smtClean="0">
                <a:solidFill>
                  <a:srgbClr val="FF0000"/>
                </a:solidFill>
                <a:cs typeface="PT Bold Heading" pitchFamily="2" charset="-78"/>
              </a:rPr>
              <a:t>التقليدية: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>
              <a:lnSpc>
                <a:spcPct val="200000"/>
              </a:lnSpc>
            </a:pPr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2800" b="1" dirty="0">
                <a:cs typeface="PT Bold Heading" pitchFamily="2" charset="-78"/>
              </a:rPr>
              <a:t>9-1-1</a:t>
            </a:r>
            <a:r>
              <a:rPr lang="en-US" sz="2800" b="1" dirty="0">
                <a:cs typeface="PT Bold Heading" pitchFamily="2" charset="-78"/>
              </a:rPr>
              <a:t> [</a:t>
            </a:r>
            <a:r>
              <a:rPr lang="ar-SA" sz="2800" b="1" dirty="0">
                <a:cs typeface="PT Bold Heading" pitchFamily="2" charset="-78"/>
              </a:rPr>
              <a:t>المنهج الإقليمي (</a:t>
            </a:r>
            <a:r>
              <a:rPr lang="en-US" sz="2800" b="1" dirty="0">
                <a:cs typeface="PT Bold Heading" pitchFamily="2" charset="-78"/>
              </a:rPr>
              <a:t>Regional Method</a:t>
            </a:r>
            <a:r>
              <a:rPr lang="ar-SA" sz="2800" b="1" dirty="0">
                <a:cs typeface="PT Bold Heading" pitchFamily="2" charset="-78"/>
              </a:rPr>
              <a:t>):</a:t>
            </a:r>
            <a:endParaRPr lang="en-US" sz="2800" b="1" dirty="0">
              <a:cs typeface="PT Bold Heading" pitchFamily="2" charset="-78"/>
            </a:endParaRPr>
          </a:p>
          <a:p>
            <a:pPr>
              <a:lnSpc>
                <a:spcPct val="200000"/>
              </a:lnSpc>
            </a:pPr>
            <a:r>
              <a:rPr lang="en-US" sz="2800" b="1" dirty="0">
                <a:cs typeface="PT Bold Heading" pitchFamily="2" charset="-78"/>
              </a:rPr>
              <a:t>]</a:t>
            </a:r>
            <a:r>
              <a:rPr lang="ar-SA" sz="2800" b="1" dirty="0">
                <a:cs typeface="PT Bold Heading" pitchFamily="2" charset="-78"/>
              </a:rPr>
              <a:t>9-1-2</a:t>
            </a:r>
            <a:r>
              <a:rPr lang="en-US" sz="2800" b="1" dirty="0">
                <a:cs typeface="PT Bold Heading" pitchFamily="2" charset="-78"/>
              </a:rPr>
              <a:t> [</a:t>
            </a:r>
            <a:r>
              <a:rPr lang="ar-SA" sz="2800" b="1" dirty="0">
                <a:cs typeface="PT Bold Heading" pitchFamily="2" charset="-78"/>
              </a:rPr>
              <a:t>المنهج الأصولي (</a:t>
            </a:r>
            <a:r>
              <a:rPr lang="en-US" sz="2800" b="1" dirty="0">
                <a:cs typeface="PT Bold Heading" pitchFamily="2" charset="-78"/>
              </a:rPr>
              <a:t>Principles Method</a:t>
            </a:r>
            <a:r>
              <a:rPr lang="ar-SA" sz="2800" b="1" dirty="0">
                <a:cs typeface="PT Bold Heading" pitchFamily="2" charset="-78"/>
              </a:rPr>
              <a:t>):</a:t>
            </a:r>
            <a:endParaRPr lang="en-US" sz="2800" b="1" dirty="0">
              <a:cs typeface="PT Bold Heading" pitchFamily="2" charset="-78"/>
            </a:endParaRPr>
          </a:p>
          <a:p>
            <a:pPr>
              <a:lnSpc>
                <a:spcPct val="200000"/>
              </a:lnSpc>
            </a:pPr>
            <a:r>
              <a:rPr lang="en-US" sz="2800" b="1" dirty="0">
                <a:cs typeface="PT Bold Heading" pitchFamily="2" charset="-78"/>
              </a:rPr>
              <a:t>]</a:t>
            </a:r>
            <a:r>
              <a:rPr lang="ar-SA" sz="2800" b="1" dirty="0">
                <a:cs typeface="PT Bold Heading" pitchFamily="2" charset="-78"/>
              </a:rPr>
              <a:t>9-1-3</a:t>
            </a:r>
            <a:r>
              <a:rPr lang="en-US" sz="2800" b="1" dirty="0">
                <a:cs typeface="PT Bold Heading" pitchFamily="2" charset="-78"/>
              </a:rPr>
              <a:t> [</a:t>
            </a:r>
            <a:r>
              <a:rPr lang="ar-SA" sz="2800" b="1" dirty="0">
                <a:cs typeface="PT Bold Heading" pitchFamily="2" charset="-78"/>
              </a:rPr>
              <a:t>المنهج الموضوعي (</a:t>
            </a:r>
            <a:r>
              <a:rPr lang="en-US" sz="2800" b="1" dirty="0">
                <a:cs typeface="PT Bold Heading" pitchFamily="2" charset="-78"/>
              </a:rPr>
              <a:t>Topical Method</a:t>
            </a:r>
            <a:r>
              <a:rPr lang="ar-SA" sz="2800" b="1" dirty="0">
                <a:cs typeface="PT Bold Heading" pitchFamily="2" charset="-78"/>
              </a:rPr>
              <a:t>):</a:t>
            </a:r>
            <a:endParaRPr lang="en-US" sz="2800" b="1" dirty="0">
              <a:cs typeface="PT Bold Heading" pitchFamily="2" charset="-78"/>
            </a:endParaRPr>
          </a:p>
          <a:p>
            <a:pPr>
              <a:lnSpc>
                <a:spcPct val="200000"/>
              </a:lnSpc>
            </a:pPr>
            <a:r>
              <a:rPr lang="en-US" sz="2800" b="1" dirty="0">
                <a:cs typeface="PT Bold Heading" pitchFamily="2" charset="-78"/>
              </a:rPr>
              <a:t>]</a:t>
            </a:r>
            <a:r>
              <a:rPr lang="ar-SA" sz="2800" b="1" dirty="0">
                <a:cs typeface="PT Bold Heading" pitchFamily="2" charset="-78"/>
              </a:rPr>
              <a:t>9-1-4</a:t>
            </a:r>
            <a:r>
              <a:rPr lang="en-US" sz="2800" b="1" dirty="0">
                <a:cs typeface="PT Bold Heading" pitchFamily="2" charset="-78"/>
              </a:rPr>
              <a:t> [</a:t>
            </a:r>
            <a:r>
              <a:rPr lang="ar-SA" sz="2800" b="1" dirty="0">
                <a:cs typeface="PT Bold Heading" pitchFamily="2" charset="-78"/>
              </a:rPr>
              <a:t>المنهج الحرفي </a:t>
            </a:r>
            <a:r>
              <a:rPr lang="ar-SA" sz="2800" b="1" dirty="0" err="1" smtClean="0">
                <a:cs typeface="PT Bold Heading" pitchFamily="2" charset="-78"/>
              </a:rPr>
              <a:t>والمحصولي</a:t>
            </a:r>
            <a:r>
              <a:rPr lang="ar-SA" sz="2800" b="1" dirty="0" smtClean="0">
                <a:cs typeface="PT Bold Heading" pitchFamily="2" charset="-78"/>
              </a:rPr>
              <a:t>:</a:t>
            </a:r>
            <a:r>
              <a:rPr lang="en-US" sz="2800" dirty="0"/>
              <a:t>The f</a:t>
            </a:r>
            <a:r>
              <a:rPr lang="en-US" sz="3600" dirty="0"/>
              <a:t>unctional and crop methodology </a:t>
            </a:r>
            <a:endParaRPr lang="en-US" sz="3600" b="1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674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9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مناهج البحث الجغرافي: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9-2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مجموعة المناهج الأولية أو القاعدية: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2800" b="1" dirty="0">
                <a:cs typeface="PT Bold Heading" pitchFamily="2" charset="-78"/>
              </a:rPr>
              <a:t>]</a:t>
            </a:r>
            <a:r>
              <a:rPr lang="ar-SA" sz="2800" b="1" dirty="0">
                <a:cs typeface="PT Bold Heading" pitchFamily="2" charset="-78"/>
              </a:rPr>
              <a:t>9-2-1</a:t>
            </a:r>
            <a:r>
              <a:rPr lang="en-US" sz="2800" b="1" dirty="0">
                <a:cs typeface="PT Bold Heading" pitchFamily="2" charset="-78"/>
              </a:rPr>
              <a:t> [</a:t>
            </a:r>
            <a:r>
              <a:rPr lang="ar-SA" sz="3200" b="1" dirty="0">
                <a:cs typeface="PT Bold Heading" pitchFamily="2" charset="-78"/>
              </a:rPr>
              <a:t>منهج التحليل المكاني أو التشابه والتباين المكاني(</a:t>
            </a:r>
            <a:r>
              <a:rPr lang="en-US" sz="3200" b="1" dirty="0">
                <a:cs typeface="PT Bold Heading" pitchFamily="2" charset="-78"/>
              </a:rPr>
              <a:t>Spatial Analysis Methods</a:t>
            </a:r>
            <a:r>
              <a:rPr lang="ar-SA" sz="3200" b="1" dirty="0">
                <a:cs typeface="PT Bold Heading" pitchFamily="2" charset="-78"/>
              </a:rPr>
              <a:t>):</a:t>
            </a:r>
            <a:endParaRPr lang="en-US" sz="3200" b="1" dirty="0">
              <a:cs typeface="PT Bold Heading" pitchFamily="2" charset="-78"/>
            </a:endParaRPr>
          </a:p>
          <a:p>
            <a:r>
              <a:rPr lang="en-US" sz="3200" b="1" dirty="0">
                <a:cs typeface="PT Bold Heading" pitchFamily="2" charset="-78"/>
              </a:rPr>
              <a:t>]</a:t>
            </a:r>
            <a:r>
              <a:rPr lang="ar-SA" sz="3200" b="1" dirty="0">
                <a:cs typeface="PT Bold Heading" pitchFamily="2" charset="-78"/>
              </a:rPr>
              <a:t>9-2-2</a:t>
            </a:r>
            <a:r>
              <a:rPr lang="en-US" sz="3200" b="1" dirty="0">
                <a:cs typeface="PT Bold Heading" pitchFamily="2" charset="-78"/>
              </a:rPr>
              <a:t> [</a:t>
            </a:r>
            <a:r>
              <a:rPr lang="ar-SA" sz="3200" b="1" dirty="0">
                <a:cs typeface="PT Bold Heading" pitchFamily="2" charset="-78"/>
              </a:rPr>
              <a:t>المنهج السببي التأثيري </a:t>
            </a:r>
            <a:r>
              <a:rPr lang="ar-SA" sz="3200" b="1" dirty="0" smtClean="0">
                <a:cs typeface="PT Bold Heading" pitchFamily="2" charset="-78"/>
              </a:rPr>
              <a:t>:</a:t>
            </a:r>
            <a:r>
              <a:rPr lang="en-US" sz="3200" b="1" dirty="0"/>
              <a:t>Influencing causal </a:t>
            </a:r>
            <a:r>
              <a:rPr lang="en-US" sz="3200" b="1" dirty="0" smtClean="0"/>
              <a:t>Methodology</a:t>
            </a:r>
            <a:endParaRPr lang="en-US" sz="3200" b="1" dirty="0"/>
          </a:p>
          <a:p>
            <a:r>
              <a:rPr lang="en-US" sz="3200" b="1" dirty="0" smtClean="0">
                <a:cs typeface="PT Bold Heading" pitchFamily="2" charset="-78"/>
              </a:rPr>
              <a:t>]</a:t>
            </a:r>
            <a:r>
              <a:rPr lang="ar-SA" sz="3200" b="1" dirty="0">
                <a:cs typeface="PT Bold Heading" pitchFamily="2" charset="-78"/>
              </a:rPr>
              <a:t>9-2-3</a:t>
            </a:r>
            <a:r>
              <a:rPr lang="en-US" sz="3200" b="1" dirty="0">
                <a:cs typeface="PT Bold Heading" pitchFamily="2" charset="-78"/>
              </a:rPr>
              <a:t> [</a:t>
            </a:r>
            <a:r>
              <a:rPr lang="ar-SA" sz="3200" b="1" dirty="0">
                <a:cs typeface="PT Bold Heading" pitchFamily="2" charset="-78"/>
              </a:rPr>
              <a:t>منهج شمولية الواقع الجغرافي (</a:t>
            </a:r>
            <a:r>
              <a:rPr lang="en-US" sz="3200" b="1" dirty="0">
                <a:cs typeface="PT Bold Heading" pitchFamily="2" charset="-78"/>
              </a:rPr>
              <a:t>Universe of </a:t>
            </a:r>
            <a:r>
              <a:rPr lang="en-US" sz="3200" b="1" dirty="0" err="1">
                <a:cs typeface="PT Bold Heading" pitchFamily="2" charset="-78"/>
              </a:rPr>
              <a:t>GeographicFact</a:t>
            </a:r>
            <a:r>
              <a:rPr lang="ar-SA" sz="3200" b="1" dirty="0">
                <a:cs typeface="PT Bold Heading" pitchFamily="2" charset="-78"/>
              </a:rPr>
              <a:t>):</a:t>
            </a:r>
            <a:endParaRPr lang="en-US" sz="3200" b="1" dirty="0">
              <a:cs typeface="PT Bold Heading" pitchFamily="2" charset="-78"/>
            </a:endParaRPr>
          </a:p>
          <a:p>
            <a:pPr>
              <a:lnSpc>
                <a:spcPct val="200000"/>
              </a:lnSpc>
            </a:pPr>
            <a:r>
              <a:rPr lang="en-US" sz="3200" b="1" dirty="0">
                <a:cs typeface="PT Bold Heading" pitchFamily="2" charset="-78"/>
              </a:rPr>
              <a:t>]</a:t>
            </a:r>
            <a:r>
              <a:rPr lang="ar-SA" sz="3200" b="1" dirty="0">
                <a:cs typeface="PT Bold Heading" pitchFamily="2" charset="-78"/>
              </a:rPr>
              <a:t>9-2-3</a:t>
            </a:r>
            <a:r>
              <a:rPr lang="en-US" sz="3200" b="1" dirty="0">
                <a:cs typeface="PT Bold Heading" pitchFamily="2" charset="-78"/>
              </a:rPr>
              <a:t> [</a:t>
            </a:r>
            <a:r>
              <a:rPr lang="ar-SA" sz="3200" b="1" dirty="0">
                <a:cs typeface="PT Bold Heading" pitchFamily="2" charset="-78"/>
              </a:rPr>
              <a:t>منهج شمولية الواقع الجغرافي (</a:t>
            </a:r>
            <a:r>
              <a:rPr lang="en-US" sz="3200" b="1" dirty="0">
                <a:cs typeface="PT Bold Heading" pitchFamily="2" charset="-78"/>
              </a:rPr>
              <a:t>Universe of </a:t>
            </a:r>
            <a:r>
              <a:rPr lang="en-US" sz="3200" b="1" dirty="0" smtClean="0">
                <a:cs typeface="PT Bold Heading" pitchFamily="2" charset="-78"/>
              </a:rPr>
              <a:t>Geographic Fact</a:t>
            </a:r>
            <a:r>
              <a:rPr lang="ar-SA" sz="3200" b="1" dirty="0" smtClean="0">
                <a:cs typeface="PT Bold Heading" pitchFamily="2" charset="-78"/>
              </a:rPr>
              <a:t>):</a:t>
            </a: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536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8785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9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مناهج البحث الجغرافي: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9-4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مجموعة المناهج المناوئة للوضعية أو الضابطة للوضعية (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Anti-positivists Methods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): 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4400" b="1" dirty="0">
                <a:cs typeface="PT Bold Heading" pitchFamily="2" charset="-78"/>
              </a:rPr>
              <a:t>]</a:t>
            </a:r>
            <a:r>
              <a:rPr lang="ar-SA" sz="4400" b="1" dirty="0">
                <a:cs typeface="PT Bold Heading" pitchFamily="2" charset="-78"/>
              </a:rPr>
              <a:t>9-4-1</a:t>
            </a:r>
            <a:r>
              <a:rPr lang="en-US" sz="4400" b="1" dirty="0">
                <a:cs typeface="PT Bold Heading" pitchFamily="2" charset="-78"/>
              </a:rPr>
              <a:t> [</a:t>
            </a:r>
            <a:r>
              <a:rPr lang="ar-SA" sz="4400" b="1" dirty="0">
                <a:cs typeface="PT Bold Heading" pitchFamily="2" charset="-78"/>
              </a:rPr>
              <a:t>المنهج السلوكي (</a:t>
            </a:r>
            <a:r>
              <a:rPr lang="en-US" sz="4400" b="1" dirty="0">
                <a:cs typeface="PT Bold Heading" pitchFamily="2" charset="-78"/>
              </a:rPr>
              <a:t>Behavioral Methods</a:t>
            </a:r>
            <a:r>
              <a:rPr lang="ar-SA" sz="4400" b="1" dirty="0">
                <a:cs typeface="PT Bold Heading" pitchFamily="2" charset="-78"/>
              </a:rPr>
              <a:t>): </a:t>
            </a:r>
            <a:endParaRPr lang="en-US" sz="4400" b="1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9-4-2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المنهج البنائي (</a:t>
            </a:r>
            <a:r>
              <a:rPr lang="en-US" sz="3600" b="1" dirty="0">
                <a:cs typeface="PT Bold Heading" pitchFamily="2" charset="-78"/>
              </a:rPr>
              <a:t>Structural Methods</a:t>
            </a:r>
            <a:r>
              <a:rPr lang="ar-SA" sz="3600" b="1" dirty="0">
                <a:cs typeface="PT Bold Heading" pitchFamily="2" charset="-78"/>
              </a:rPr>
              <a:t>):</a:t>
            </a:r>
            <a:endParaRPr lang="en-US" sz="3600" b="1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9-4-3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المنهج </a:t>
            </a:r>
            <a:r>
              <a:rPr lang="ar-SA" sz="3600" b="1" dirty="0" err="1">
                <a:cs typeface="PT Bold Heading" pitchFamily="2" charset="-78"/>
              </a:rPr>
              <a:t>الظاهراتي</a:t>
            </a:r>
            <a:r>
              <a:rPr lang="ar-SA" sz="3600" b="1" dirty="0">
                <a:cs typeface="PT Bold Heading" pitchFamily="2" charset="-78"/>
              </a:rPr>
              <a:t> (</a:t>
            </a:r>
            <a:r>
              <a:rPr lang="en-US" sz="3600" b="1" dirty="0">
                <a:cs typeface="PT Bold Heading" pitchFamily="2" charset="-78"/>
              </a:rPr>
              <a:t>Phenomena Methods</a:t>
            </a:r>
            <a:r>
              <a:rPr lang="ar-SA" sz="3600" b="1" dirty="0" smtClean="0">
                <a:cs typeface="PT Bold Heading" pitchFamily="2" charset="-78"/>
              </a:rPr>
              <a:t>):</a:t>
            </a:r>
            <a:endParaRPr lang="en-US" sz="3600" b="1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57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8785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9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مناهج البحث الجغرافي: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9-5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مجموعة المناهج الجغرافية في التنمية والتخطيط (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Geographical Methods for Development and Planning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):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4400" b="1" dirty="0">
                <a:cs typeface="PT Bold Heading" pitchFamily="2" charset="-78"/>
              </a:rPr>
              <a:t>]</a:t>
            </a:r>
            <a:r>
              <a:rPr lang="ar-SA" sz="4400" b="1" dirty="0">
                <a:cs typeface="PT Bold Heading" pitchFamily="2" charset="-78"/>
              </a:rPr>
              <a:t>9-5-1</a:t>
            </a:r>
            <a:r>
              <a:rPr lang="en-US" sz="4400" b="1" dirty="0">
                <a:cs typeface="PT Bold Heading" pitchFamily="2" charset="-78"/>
              </a:rPr>
              <a:t> [</a:t>
            </a:r>
            <a:r>
              <a:rPr lang="ar-SA" sz="4400" b="1" dirty="0">
                <a:cs typeface="PT Bold Heading" pitchFamily="2" charset="-78"/>
              </a:rPr>
              <a:t>منهج تحليل تكلفة العائد (</a:t>
            </a:r>
            <a:r>
              <a:rPr lang="en-US" sz="4400" b="1" dirty="0">
                <a:cs typeface="PT Bold Heading" pitchFamily="2" charset="-78"/>
              </a:rPr>
              <a:t>Cost Benefit Analysis Method</a:t>
            </a:r>
            <a:r>
              <a:rPr lang="ar-SA" sz="4400" b="1" dirty="0">
                <a:cs typeface="PT Bold Heading" pitchFamily="2" charset="-78"/>
              </a:rPr>
              <a:t>):</a:t>
            </a:r>
            <a:endParaRPr lang="en-US" sz="4400" b="1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9-5-2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منهج التحليل الاقتصادي الاجتماعي المركب (</a:t>
            </a:r>
            <a:r>
              <a:rPr lang="en-US" sz="3600" b="1" dirty="0">
                <a:cs typeface="PT Bold Heading" pitchFamily="2" charset="-78"/>
              </a:rPr>
              <a:t>Compound societal Economics Analysis</a:t>
            </a:r>
            <a:r>
              <a:rPr lang="ar-SA" sz="3600" b="1" dirty="0">
                <a:cs typeface="PT Bold Heading" pitchFamily="2" charset="-78"/>
              </a:rPr>
              <a:t>):</a:t>
            </a:r>
            <a:endParaRPr lang="en-US" sz="3600" b="1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9-5-3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منهج النظم (</a:t>
            </a:r>
            <a:r>
              <a:rPr lang="en-US" sz="3600" b="1" dirty="0">
                <a:cs typeface="PT Bold Heading" pitchFamily="2" charset="-78"/>
              </a:rPr>
              <a:t>System Method</a:t>
            </a:r>
            <a:r>
              <a:rPr lang="ar-SA" sz="3600" b="1" dirty="0" smtClean="0">
                <a:cs typeface="PT Bold Heading" pitchFamily="2" charset="-78"/>
              </a:rPr>
              <a:t>):</a:t>
            </a:r>
            <a:endParaRPr lang="en-US" sz="3600" b="1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530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227</Words>
  <Application>Microsoft Office PowerPoint</Application>
  <PresentationFormat>عرض على الشاشة (3:4)‏</PresentationFormat>
  <Paragraphs>23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د محمد صبري</dc:creator>
  <cp:lastModifiedBy>د محمد صبري</cp:lastModifiedBy>
  <cp:revision>1</cp:revision>
  <dcterms:created xsi:type="dcterms:W3CDTF">2020-03-26T18:41:29Z</dcterms:created>
  <dcterms:modified xsi:type="dcterms:W3CDTF">2020-03-26T18:43:15Z</dcterms:modified>
</cp:coreProperties>
</file>