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1" r:id="rId3"/>
    <p:sldId id="256" r:id="rId4"/>
    <p:sldId id="305" r:id="rId5"/>
    <p:sldId id="288" r:id="rId6"/>
    <p:sldId id="306" r:id="rId7"/>
    <p:sldId id="307" r:id="rId8"/>
    <p:sldId id="308" r:id="rId9"/>
    <p:sldId id="310" r:id="rId10"/>
    <p:sldId id="309" r:id="rId11"/>
    <p:sldId id="311" r:id="rId12"/>
    <p:sldId id="312" r:id="rId13"/>
    <p:sldId id="313" r:id="rId14"/>
    <p:sldId id="314" r:id="rId15"/>
    <p:sldId id="316" r:id="rId16"/>
    <p:sldId id="317" r:id="rId17"/>
    <p:sldId id="318" r:id="rId18"/>
    <p:sldId id="319" r:id="rId19"/>
    <p:sldId id="320" r:id="rId20"/>
    <p:sldId id="321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14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838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88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432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0010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5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775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862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883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800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577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052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751B-7BFC-4134-A828-C1255B2045BC}" type="datetimeFigureOut">
              <a:rPr lang="ar-EG" smtClean="0"/>
              <a:t>02/08/1441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B0636-EB06-4232-946F-A94FDFE3025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45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جامعة بنها"/>
          <p:cNvPicPr>
            <a:picLocks noChangeAspect="1" noChangeArrowheads="1"/>
          </p:cNvPicPr>
          <p:nvPr/>
        </p:nvPicPr>
        <p:blipFill>
          <a:blip r:embed="rId2">
            <a:lum contrast="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79" y="188374"/>
            <a:ext cx="2462085" cy="129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1938978" cy="114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1" descr="شعار صبري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381000"/>
            <a:ext cx="1187549" cy="1097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533400" y="1588912"/>
            <a:ext cx="828092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مناهج دراسات عليا ماجستير بشرية 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>
                <a:cs typeface="PT Bold Heading" pitchFamily="2" charset="-78"/>
              </a:rPr>
              <a:t>اسم المقرر : مناهج وأساليب بحث بشرية ( أ ب )</a:t>
            </a:r>
          </a:p>
          <a:p>
            <a:pPr>
              <a:lnSpc>
                <a:spcPct val="150000"/>
              </a:lnSpc>
            </a:pPr>
            <a:r>
              <a:rPr lang="ar-SA" sz="4000" b="1" dirty="0">
                <a:cs typeface="PT Bold Heading" pitchFamily="2" charset="-78"/>
              </a:rPr>
              <a:t> </a:t>
            </a:r>
            <a:r>
              <a:rPr lang="ar-SA" sz="4000" b="1" dirty="0" smtClean="0">
                <a:cs typeface="PT Bold Heading" pitchFamily="2" charset="-78"/>
              </a:rPr>
              <a:t>الرقم الكودي : </a:t>
            </a:r>
            <a:r>
              <a:rPr lang="en-US" sz="4000" b="1" dirty="0" smtClean="0">
                <a:cs typeface="PT Bold Heading" pitchFamily="2" charset="-78"/>
              </a:rPr>
              <a:t>052201</a:t>
            </a:r>
            <a:endParaRPr lang="ar-SA" sz="4000" b="1" dirty="0" smtClean="0">
              <a:cs typeface="PT Bold Heading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البرنامج: </a:t>
            </a:r>
            <a:r>
              <a:rPr lang="ar-SA" sz="4000" b="1" dirty="0" err="1" smtClean="0">
                <a:cs typeface="PT Bold Heading" pitchFamily="2" charset="-78"/>
              </a:rPr>
              <a:t>ماجستيرجغرافية</a:t>
            </a:r>
            <a:r>
              <a:rPr lang="ar-SA" sz="4000" b="1" dirty="0" smtClean="0">
                <a:cs typeface="PT Bold Heading" pitchFamily="2" charset="-78"/>
              </a:rPr>
              <a:t> بشرية </a:t>
            </a:r>
          </a:p>
          <a:p>
            <a:pPr>
              <a:lnSpc>
                <a:spcPct val="150000"/>
              </a:lnSpc>
            </a:pPr>
            <a:r>
              <a:rPr lang="ar-SA" sz="4000" b="1" dirty="0" smtClean="0">
                <a:cs typeface="PT Bold Heading" pitchFamily="2" charset="-78"/>
              </a:rPr>
              <a:t>أستاذ المقرر : أ د / محمد صبري</a:t>
            </a:r>
            <a:endParaRPr lang="ar-EG" sz="4000" b="1" dirty="0">
              <a:cs typeface="PT Bold Heading" pitchFamily="2" charset="-78"/>
            </a:endParaRPr>
          </a:p>
        </p:txBody>
      </p:sp>
      <p:pic>
        <p:nvPicPr>
          <p:cNvPr id="8" name="Picture 5" descr="1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1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7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4400" b="1" u="sng" dirty="0">
                <a:solidFill>
                  <a:srgbClr val="FF0000"/>
                </a:solidFill>
                <a:cs typeface="PT Bold Heading" pitchFamily="2" charset="-78"/>
              </a:rPr>
              <a:t>5-5</a:t>
            </a:r>
            <a:r>
              <a:rPr lang="en-US" sz="44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400" b="1" u="sng" dirty="0">
                <a:solidFill>
                  <a:srgbClr val="FF0000"/>
                </a:solidFill>
                <a:cs typeface="PT Bold Heading" pitchFamily="2" charset="-78"/>
              </a:rPr>
              <a:t>خصائص البحث العلمي:</a:t>
            </a:r>
            <a:endParaRPr lang="en-US" sz="44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5-5-1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الموضوعية (</a:t>
            </a:r>
            <a:r>
              <a:rPr lang="en-US" sz="4400" b="1" dirty="0">
                <a:cs typeface="PT Bold Heading" pitchFamily="2" charset="-78"/>
              </a:rPr>
              <a:t>Objectivity</a:t>
            </a:r>
            <a:r>
              <a:rPr lang="ar-SA" sz="4400" b="1" dirty="0">
                <a:cs typeface="PT Bold Heading" pitchFamily="2" charset="-78"/>
              </a:rPr>
              <a:t>):</a:t>
            </a:r>
            <a:r>
              <a:rPr lang="ar-SA" sz="4400" dirty="0">
                <a:cs typeface="PT Bold Heading" pitchFamily="2" charset="-78"/>
              </a:rPr>
              <a:t> </a:t>
            </a:r>
            <a:endParaRPr lang="en-US" sz="4400" dirty="0"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5-5-2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الدقة وقابلية الاختبار (</a:t>
            </a:r>
            <a:r>
              <a:rPr lang="en-US" sz="4400" b="1" dirty="0">
                <a:cs typeface="PT Bold Heading" pitchFamily="2" charset="-78"/>
              </a:rPr>
              <a:t>Testability &amp; Accuracy</a:t>
            </a:r>
            <a:r>
              <a:rPr lang="ar-SA" sz="4400" b="1" dirty="0">
                <a:cs typeface="PT Bold Heading" pitchFamily="2" charset="-78"/>
              </a:rPr>
              <a:t>):</a:t>
            </a:r>
            <a:endParaRPr lang="en-US" sz="44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5-5-3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تكرارية النتائج (</a:t>
            </a:r>
            <a:r>
              <a:rPr lang="en-US" sz="3600" b="1" dirty="0">
                <a:cs typeface="PT Bold Heading" pitchFamily="2" charset="-78"/>
              </a:rPr>
              <a:t>Frequency of Results</a:t>
            </a:r>
            <a:r>
              <a:rPr lang="ar-SA" sz="3600" b="1" dirty="0">
                <a:cs typeface="PT Bold Heading" pitchFamily="2" charset="-78"/>
              </a:rPr>
              <a:t>): 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5-5-4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التبسيط والاختصار (</a:t>
            </a:r>
            <a:r>
              <a:rPr lang="en-US" sz="3600" b="1" dirty="0">
                <a:cs typeface="PT Bold Heading" pitchFamily="2" charset="-78"/>
              </a:rPr>
              <a:t>Simplification &amp; Abbreviation</a:t>
            </a:r>
            <a:r>
              <a:rPr lang="ar-SA" sz="3600" b="1" dirty="0">
                <a:cs typeface="PT Bold Heading" pitchFamily="2" charset="-78"/>
              </a:rPr>
              <a:t>):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5-5-5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غاية أو هدف (</a:t>
            </a:r>
            <a:r>
              <a:rPr lang="en-US" sz="3600" b="1" dirty="0">
                <a:cs typeface="PT Bold Heading" pitchFamily="2" charset="-78"/>
              </a:rPr>
              <a:t>Object or Purpose</a:t>
            </a:r>
            <a:r>
              <a:rPr lang="ar-SA" sz="3600" b="1" dirty="0">
                <a:cs typeface="PT Bold Heading" pitchFamily="2" charset="-78"/>
              </a:rPr>
              <a:t>):</a:t>
            </a:r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601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b="1" dirty="0">
                <a:cs typeface="PT Bold Heading" pitchFamily="2" charset="-78"/>
              </a:rPr>
              <a:t>]</a:t>
            </a:r>
            <a:r>
              <a:rPr lang="ar-SA" sz="5400" b="1" dirty="0">
                <a:cs typeface="PT Bold Heading" pitchFamily="2" charset="-78"/>
              </a:rPr>
              <a:t>5-5-6</a:t>
            </a:r>
            <a:r>
              <a:rPr lang="en-US" sz="5400" b="1" dirty="0">
                <a:cs typeface="PT Bold Heading" pitchFamily="2" charset="-78"/>
              </a:rPr>
              <a:t> [</a:t>
            </a:r>
            <a:r>
              <a:rPr lang="ar-SA" sz="5400" b="1" dirty="0">
                <a:cs typeface="PT Bold Heading" pitchFamily="2" charset="-78"/>
              </a:rPr>
              <a:t>التعميم والتنبؤ (</a:t>
            </a:r>
            <a:r>
              <a:rPr lang="en-US" sz="5400" b="1" dirty="0">
                <a:cs typeface="PT Bold Heading" pitchFamily="2" charset="-78"/>
              </a:rPr>
              <a:t>Generalization &amp; Prediction</a:t>
            </a:r>
            <a:r>
              <a:rPr lang="ar-SA" sz="5400" b="1" dirty="0">
                <a:cs typeface="PT Bold Heading" pitchFamily="2" charset="-78"/>
              </a:rPr>
              <a:t>):</a:t>
            </a:r>
            <a:endParaRPr lang="en-US" sz="5400" dirty="0">
              <a:cs typeface="PT Bold Heading" pitchFamily="2" charset="-78"/>
            </a:endParaRPr>
          </a:p>
          <a:p>
            <a:r>
              <a:rPr lang="en-US" sz="5400" b="1" dirty="0">
                <a:cs typeface="PT Bold Heading" pitchFamily="2" charset="-78"/>
              </a:rPr>
              <a:t>]</a:t>
            </a:r>
            <a:r>
              <a:rPr lang="ar-SA" sz="5400" b="1" dirty="0">
                <a:cs typeface="PT Bold Heading" pitchFamily="2" charset="-78"/>
              </a:rPr>
              <a:t>5-5-7</a:t>
            </a:r>
            <a:r>
              <a:rPr lang="en-US" sz="5400" b="1" dirty="0">
                <a:cs typeface="PT Bold Heading" pitchFamily="2" charset="-78"/>
              </a:rPr>
              <a:t> [</a:t>
            </a:r>
            <a:r>
              <a:rPr lang="ar-SA" sz="5400" b="1" dirty="0">
                <a:cs typeface="PT Bold Heading" pitchFamily="2" charset="-78"/>
              </a:rPr>
              <a:t>التراكمية (</a:t>
            </a:r>
            <a:r>
              <a:rPr lang="en-US" sz="5400" b="1" dirty="0">
                <a:cs typeface="PT Bold Heading" pitchFamily="2" charset="-78"/>
              </a:rPr>
              <a:t>Cumulative</a:t>
            </a:r>
            <a:r>
              <a:rPr lang="ar-SA" sz="5400" b="1" dirty="0">
                <a:cs typeface="PT Bold Heading" pitchFamily="2" charset="-78"/>
              </a:rPr>
              <a:t>):</a:t>
            </a:r>
            <a:endParaRPr lang="en-US" sz="5400" dirty="0"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5-5-8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البحث عن الأسباب (</a:t>
            </a:r>
            <a:r>
              <a:rPr lang="en-US" sz="4400" b="1" dirty="0">
                <a:cs typeface="PT Bold Heading" pitchFamily="2" charset="-78"/>
              </a:rPr>
              <a:t>Search for Reasons</a:t>
            </a:r>
            <a:r>
              <a:rPr lang="ar-SA" sz="4400" b="1" dirty="0">
                <a:cs typeface="PT Bold Heading" pitchFamily="2" charset="-78"/>
              </a:rPr>
              <a:t>): </a:t>
            </a:r>
            <a:endParaRPr lang="ar-SA" sz="4800" b="1" dirty="0" smtClean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421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5-6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خطوات البحث العلمي: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5-6-1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الإحساس بالمشكلة (</a:t>
            </a:r>
            <a:r>
              <a:rPr lang="en-US" sz="3600" b="1" dirty="0">
                <a:cs typeface="PT Bold Heading" pitchFamily="2" charset="-78"/>
              </a:rPr>
              <a:t>Sense of Problem</a:t>
            </a:r>
            <a:r>
              <a:rPr lang="ar-SA" sz="3600" b="1" dirty="0">
                <a:cs typeface="PT Bold Heading" pitchFamily="2" charset="-78"/>
              </a:rPr>
              <a:t>):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5-6-2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تحديد المشكلة (</a:t>
            </a:r>
            <a:r>
              <a:rPr lang="en-US" sz="4400" b="1" dirty="0">
                <a:cs typeface="PT Bold Heading" pitchFamily="2" charset="-78"/>
              </a:rPr>
              <a:t>Determine Problem</a:t>
            </a:r>
            <a:r>
              <a:rPr lang="ar-SA" sz="4400" b="1" dirty="0">
                <a:cs typeface="PT Bold Heading" pitchFamily="2" charset="-78"/>
              </a:rPr>
              <a:t>):</a:t>
            </a:r>
            <a:endParaRPr lang="en-US" sz="44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5-6-3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 اقتراح الحلول أو فرض الفروض</a:t>
            </a:r>
            <a:r>
              <a:rPr lang="ar-SA" sz="3600" dirty="0">
                <a:cs typeface="PT Bold Heading" pitchFamily="2" charset="-78"/>
              </a:rPr>
              <a:t> (</a:t>
            </a:r>
            <a:r>
              <a:rPr lang="en-US" sz="3600" dirty="0">
                <a:cs typeface="PT Bold Heading" pitchFamily="2" charset="-78"/>
              </a:rPr>
              <a:t>Impose Hypotheses or </a:t>
            </a:r>
            <a:r>
              <a:rPr lang="en-US" sz="3600" dirty="0" err="1">
                <a:cs typeface="PT Bold Heading" pitchFamily="2" charset="-78"/>
              </a:rPr>
              <a:t>SuggestingSolutions</a:t>
            </a:r>
            <a:r>
              <a:rPr lang="ar-SA" sz="3600" dirty="0">
                <a:cs typeface="PT Bold Heading" pitchFamily="2" charset="-78"/>
              </a:rPr>
              <a:t>)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5-6-4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 استخلاص الحلول (</a:t>
            </a:r>
            <a:r>
              <a:rPr lang="en-US" sz="3600" b="1" dirty="0">
                <a:cs typeface="PT Bold Heading" pitchFamily="2" charset="-78"/>
              </a:rPr>
              <a:t>Extraction Solutions</a:t>
            </a:r>
            <a:r>
              <a:rPr lang="ar-SA" sz="3600" b="1" dirty="0">
                <a:cs typeface="PT Bold Heading" pitchFamily="2" charset="-78"/>
              </a:rPr>
              <a:t>):</a:t>
            </a:r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421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7200" b="1" dirty="0">
                <a:cs typeface="PT Bold Heading" pitchFamily="2" charset="-78"/>
              </a:rPr>
              <a:t>]</a:t>
            </a:r>
            <a:r>
              <a:rPr lang="ar-SA" sz="7200" b="1" dirty="0">
                <a:cs typeface="PT Bold Heading" pitchFamily="2" charset="-78"/>
              </a:rPr>
              <a:t>5-6-5</a:t>
            </a:r>
            <a:r>
              <a:rPr lang="en-US" sz="7200" b="1" dirty="0">
                <a:cs typeface="PT Bold Heading" pitchFamily="2" charset="-78"/>
              </a:rPr>
              <a:t> [</a:t>
            </a:r>
            <a:r>
              <a:rPr lang="ar-SA" sz="7200" b="1" dirty="0">
                <a:cs typeface="PT Bold Heading" pitchFamily="2" charset="-78"/>
              </a:rPr>
              <a:t>اختبار الحلول (</a:t>
            </a:r>
            <a:r>
              <a:rPr lang="en-US" sz="7200" b="1" dirty="0">
                <a:cs typeface="PT Bold Heading" pitchFamily="2" charset="-78"/>
              </a:rPr>
              <a:t>Test Solutions</a:t>
            </a:r>
            <a:r>
              <a:rPr lang="ar-SA" sz="7200" b="1" dirty="0">
                <a:cs typeface="PT Bold Heading" pitchFamily="2" charset="-78"/>
              </a:rPr>
              <a:t>):</a:t>
            </a:r>
            <a:endParaRPr lang="en-US" sz="7200" dirty="0">
              <a:cs typeface="PT Bold Heading" pitchFamily="2" charset="-78"/>
            </a:endParaRPr>
          </a:p>
          <a:p>
            <a:pPr algn="ctr"/>
            <a:r>
              <a:rPr lang="en-US" sz="72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7200" b="1" u="sng" dirty="0">
                <a:solidFill>
                  <a:srgbClr val="FF0000"/>
                </a:solidFill>
                <a:cs typeface="PT Bold Heading" pitchFamily="2" charset="-78"/>
              </a:rPr>
              <a:t>5-7</a:t>
            </a:r>
            <a:r>
              <a:rPr lang="en-US" sz="72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7200" b="1" u="sng" dirty="0">
                <a:solidFill>
                  <a:srgbClr val="FF0000"/>
                </a:solidFill>
                <a:cs typeface="PT Bold Heading" pitchFamily="2" charset="-78"/>
              </a:rPr>
              <a:t>صفات الباحث العلمي</a:t>
            </a:r>
            <a:r>
              <a:rPr lang="ar-SA" sz="7200" b="1" u="sng" dirty="0" smtClean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7200" u="sng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421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التالي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141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cs typeface="PT Bold Heading" pitchFamily="2" charset="-78"/>
              </a:rPr>
              <a:t>6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المنهج</a:t>
            </a:r>
            <a:r>
              <a:rPr lang="ar-SA" sz="4000" b="1" dirty="0">
                <a:cs typeface="PT Bold Heading" pitchFamily="2" charset="-78"/>
              </a:rPr>
              <a:t>:</a:t>
            </a:r>
            <a:endParaRPr lang="en-US" sz="4000" dirty="0">
              <a:cs typeface="PT Bold Heading" pitchFamily="2" charset="-78"/>
            </a:endParaRPr>
          </a:p>
          <a:p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6-1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أهمية المنهج:</a:t>
            </a:r>
            <a:endParaRPr lang="en-US" sz="40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6-2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معنى المنهج:</a:t>
            </a:r>
            <a:endParaRPr lang="en-US" sz="40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6-3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الأنواع الرئيسية للمناهج:</a:t>
            </a:r>
            <a:endParaRPr lang="en-US" sz="40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6-3-1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المنهج العلمي (</a:t>
            </a:r>
            <a:r>
              <a:rPr lang="en-US" sz="4000" b="1" dirty="0">
                <a:cs typeface="PT Bold Heading" pitchFamily="2" charset="-78"/>
              </a:rPr>
              <a:t>Scientific Method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6-3-2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منهج البحث (</a:t>
            </a:r>
            <a:r>
              <a:rPr lang="en-US" sz="4000" b="1" dirty="0">
                <a:cs typeface="PT Bold Heading" pitchFamily="2" charset="-78"/>
              </a:rPr>
              <a:t>Searching Method</a:t>
            </a:r>
            <a:r>
              <a:rPr lang="ar-SA" sz="4000" b="1" dirty="0">
                <a:cs typeface="PT Bold Heading" pitchFamily="2" charset="-78"/>
              </a:rPr>
              <a:t>): 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6-3-3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المنهج الوثائقي (</a:t>
            </a:r>
            <a:r>
              <a:rPr lang="en-US" sz="4000" b="1" dirty="0">
                <a:cs typeface="PT Bold Heading" pitchFamily="2" charset="-78"/>
              </a:rPr>
              <a:t>Documentary Method</a:t>
            </a:r>
            <a:r>
              <a:rPr lang="ar-SA" sz="4000" b="1" dirty="0" smtClean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377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6-3-4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المنهج الوصفي (</a:t>
            </a:r>
            <a:r>
              <a:rPr lang="en-US" sz="4000" b="1" dirty="0">
                <a:cs typeface="PT Bold Heading" pitchFamily="2" charset="-78"/>
              </a:rPr>
              <a:t>Descriptive Method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 smtClean="0"/>
              <a:t>]</a:t>
            </a:r>
            <a:r>
              <a:rPr lang="ar-SA" sz="4400" b="1" dirty="0">
                <a:cs typeface="PT Bold Heading" pitchFamily="2" charset="-78"/>
              </a:rPr>
              <a:t>6-3-5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المنهج </a:t>
            </a:r>
            <a:r>
              <a:rPr lang="ar-SA" sz="4400" b="1" dirty="0" smtClean="0">
                <a:cs typeface="PT Bold Heading" pitchFamily="2" charset="-78"/>
              </a:rPr>
              <a:t>المقارن:</a:t>
            </a:r>
            <a:r>
              <a:rPr lang="en-US" sz="4400" b="1" dirty="0">
                <a:cs typeface="PT Bold Heading" pitchFamily="2" charset="-78"/>
              </a:rPr>
              <a:t>comparative methodology </a:t>
            </a:r>
            <a:endParaRPr lang="en-US" sz="4400" dirty="0"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6-3-6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المنهج التجريبي (</a:t>
            </a:r>
            <a:r>
              <a:rPr lang="en-US" sz="4400" b="1" dirty="0">
                <a:cs typeface="PT Bold Heading" pitchFamily="2" charset="-78"/>
              </a:rPr>
              <a:t>Experimental Method</a:t>
            </a:r>
            <a:r>
              <a:rPr lang="ar-SA" sz="4400" b="1" dirty="0">
                <a:cs typeface="PT Bold Heading" pitchFamily="2" charset="-78"/>
              </a:rPr>
              <a:t>): </a:t>
            </a:r>
            <a:endParaRPr lang="en-US" sz="4400" dirty="0">
              <a:cs typeface="PT Bold Heading" pitchFamily="2" charset="-78"/>
            </a:endParaRPr>
          </a:p>
          <a:p>
            <a:r>
              <a:rPr lang="en-US" sz="4400" b="1" dirty="0">
                <a:cs typeface="PT Bold Heading" pitchFamily="2" charset="-78"/>
              </a:rPr>
              <a:t>]</a:t>
            </a:r>
            <a:r>
              <a:rPr lang="ar-SA" sz="4400" b="1" dirty="0">
                <a:cs typeface="PT Bold Heading" pitchFamily="2" charset="-78"/>
              </a:rPr>
              <a:t>6-3-7</a:t>
            </a:r>
            <a:r>
              <a:rPr lang="en-US" sz="4400" b="1" dirty="0">
                <a:cs typeface="PT Bold Heading" pitchFamily="2" charset="-78"/>
              </a:rPr>
              <a:t> [</a:t>
            </a:r>
            <a:r>
              <a:rPr lang="ar-SA" sz="4400" b="1" dirty="0">
                <a:cs typeface="PT Bold Heading" pitchFamily="2" charset="-78"/>
              </a:rPr>
              <a:t>المنهج التاريخي (</a:t>
            </a:r>
            <a:r>
              <a:rPr lang="en-US" sz="4400" b="1" dirty="0">
                <a:cs typeface="PT Bold Heading" pitchFamily="2" charset="-78"/>
              </a:rPr>
              <a:t>Historical Method</a:t>
            </a:r>
            <a:r>
              <a:rPr lang="ar-SA" sz="4000" b="1" dirty="0" smtClean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918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التالي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93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7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الطريقة، أو المدخل، أو الاتجاه، أو المنحى، أو </a:t>
            </a:r>
            <a:r>
              <a:rPr lang="ar-SA" sz="3600" b="1" u="sng" dirty="0" smtClean="0">
                <a:solidFill>
                  <a:srgbClr val="FF0000"/>
                </a:solidFill>
                <a:cs typeface="PT Bold Heading" pitchFamily="2" charset="-78"/>
              </a:rPr>
              <a:t>الاقتراب: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approach 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8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وسيلة البحث وأدواته (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Search Tools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):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8-1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الأسلوب اللفظي أو الُلغوي: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8-2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الأسلوب الميداني: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8-3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الأسلوب الوثائقي: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8-4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الأسلوب الرقمي، أو الكمي: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8-5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أسلوب المعالجات الكمبيوترية: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8-6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الأسلوب البياني:</a:t>
            </a:r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59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8-7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الأسلوب </a:t>
            </a:r>
            <a:r>
              <a:rPr lang="ar-SA" sz="3600" b="1" dirty="0" err="1">
                <a:cs typeface="PT Bold Heading" pitchFamily="2" charset="-78"/>
              </a:rPr>
              <a:t>الكارتوجرافي</a:t>
            </a:r>
            <a:r>
              <a:rPr lang="ar-SA" sz="3600" b="1" dirty="0">
                <a:cs typeface="PT Bold Heading" pitchFamily="2" charset="-78"/>
              </a:rPr>
              <a:t>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8-8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 الأسلوب </a:t>
            </a:r>
            <a:r>
              <a:rPr lang="ar-SA" sz="3600" b="1" dirty="0" err="1">
                <a:cs typeface="PT Bold Heading" pitchFamily="2" charset="-78"/>
              </a:rPr>
              <a:t>الاسترياسكوبي:</a:t>
            </a:r>
            <a:r>
              <a:rPr lang="ar-SA" sz="3600" dirty="0" err="1">
                <a:cs typeface="PT Bold Heading" pitchFamily="2" charset="-78"/>
              </a:rPr>
              <a:t>ا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8-9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 الاستشعار من بُعد: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8-10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الأسلوب التجريبي: 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8-11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أسلوب المحاكاة، أو النماذج:</a:t>
            </a:r>
            <a:r>
              <a:rPr lang="ar-SA" sz="3600" dirty="0">
                <a:cs typeface="PT Bold Heading" pitchFamily="2" charset="-78"/>
              </a:rPr>
              <a:t> 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8-12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نظم المعلومات الجغرافية (</a:t>
            </a:r>
            <a:r>
              <a:rPr lang="en-US" sz="3600" b="1" dirty="0">
                <a:cs typeface="PT Bold Heading" pitchFamily="2" charset="-78"/>
              </a:rPr>
              <a:t>Geographical Information System</a:t>
            </a:r>
            <a:r>
              <a:rPr lang="ar-SA" sz="3600" b="1" dirty="0">
                <a:cs typeface="PT Bold Heading" pitchFamily="2" charset="-78"/>
              </a:rPr>
              <a:t>): 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8-13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الباحث نفسه:</a:t>
            </a:r>
            <a:endParaRPr lang="en-US" sz="3600" dirty="0">
              <a:cs typeface="PT Bold Heading" pitchFamily="2" charset="-78"/>
            </a:endParaRP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8-14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أسلوب المسح</a:t>
            </a:r>
            <a:r>
              <a:rPr lang="ar-SA" sz="3600" b="1" dirty="0" smtClean="0">
                <a:cs typeface="PT Bold Heading" pitchFamily="2" charset="-78"/>
              </a:rPr>
              <a:t>:</a:t>
            </a:r>
          </a:p>
          <a:p>
            <a:r>
              <a:rPr lang="en-US" sz="3600" b="1" dirty="0">
                <a:cs typeface="PT Bold Heading" pitchFamily="2" charset="-78"/>
              </a:rPr>
              <a:t>]</a:t>
            </a:r>
            <a:r>
              <a:rPr lang="ar-SA" sz="3600" b="1" dirty="0">
                <a:cs typeface="PT Bold Heading" pitchFamily="2" charset="-78"/>
              </a:rPr>
              <a:t>8-15</a:t>
            </a:r>
            <a:r>
              <a:rPr lang="en-US" sz="3600" b="1" dirty="0">
                <a:cs typeface="PT Bold Heading" pitchFamily="2" charset="-78"/>
              </a:rPr>
              <a:t> [</a:t>
            </a:r>
            <a:r>
              <a:rPr lang="ar-SA" sz="3600" b="1" dirty="0">
                <a:cs typeface="PT Bold Heading" pitchFamily="2" charset="-78"/>
              </a:rPr>
              <a:t>أسلوب دراسة الحالة</a:t>
            </a:r>
            <a:r>
              <a:rPr lang="ar-SA" sz="3600" b="1" dirty="0" smtClean="0">
                <a:cs typeface="PT Bold Heading" pitchFamily="2" charset="-78"/>
              </a:rPr>
              <a:t>:</a:t>
            </a:r>
            <a:endParaRPr lang="en-US" sz="36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86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يتضمن العناصر التالية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36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>
                <a:cs typeface="PT Bold Heading" pitchFamily="2" charset="-78"/>
              </a:rPr>
              <a:t>]</a:t>
            </a:r>
            <a:r>
              <a:rPr lang="ar-SA" sz="4800" b="1" dirty="0">
                <a:cs typeface="PT Bold Heading" pitchFamily="2" charset="-78"/>
              </a:rPr>
              <a:t>8-15</a:t>
            </a:r>
            <a:r>
              <a:rPr lang="en-US" sz="4800" b="1" dirty="0">
                <a:cs typeface="PT Bold Heading" pitchFamily="2" charset="-78"/>
              </a:rPr>
              <a:t> [</a:t>
            </a:r>
            <a:r>
              <a:rPr lang="ar-SA" sz="4800" b="1" dirty="0">
                <a:cs typeface="PT Bold Heading" pitchFamily="2" charset="-78"/>
              </a:rPr>
              <a:t>أسلوب دراسة الحالة:</a:t>
            </a:r>
            <a:endParaRPr lang="en-US" sz="4800" dirty="0">
              <a:cs typeface="PT Bold Heading" pitchFamily="2" charset="-78"/>
            </a:endParaRPr>
          </a:p>
          <a:p>
            <a:r>
              <a:rPr lang="en-US" sz="4800" b="1" dirty="0">
                <a:cs typeface="PT Bold Heading" pitchFamily="2" charset="-78"/>
              </a:rPr>
              <a:t>]</a:t>
            </a:r>
            <a:r>
              <a:rPr lang="ar-SA" sz="4800" b="1" dirty="0">
                <a:cs typeface="PT Bold Heading" pitchFamily="2" charset="-78"/>
              </a:rPr>
              <a:t>8-16</a:t>
            </a:r>
            <a:r>
              <a:rPr lang="en-US" sz="4800" b="1" dirty="0">
                <a:cs typeface="PT Bold Heading" pitchFamily="2" charset="-78"/>
              </a:rPr>
              <a:t> [</a:t>
            </a:r>
            <a:r>
              <a:rPr lang="ar-SA" sz="4800" b="1" dirty="0">
                <a:cs typeface="PT Bold Heading" pitchFamily="2" charset="-78"/>
              </a:rPr>
              <a:t>أدوات التحليل الذهنية:</a:t>
            </a:r>
            <a:endParaRPr lang="en-US" sz="4800" dirty="0">
              <a:cs typeface="PT Bold Heading" pitchFamily="2" charset="-78"/>
            </a:endParaRPr>
          </a:p>
          <a:p>
            <a:r>
              <a:rPr lang="en-US" sz="4800" b="1" dirty="0">
                <a:cs typeface="PT Bold Heading" pitchFamily="2" charset="-78"/>
              </a:rPr>
              <a:t>]</a:t>
            </a:r>
            <a:r>
              <a:rPr lang="ar-SA" sz="4800" b="1" dirty="0">
                <a:cs typeface="PT Bold Heading" pitchFamily="2" charset="-78"/>
              </a:rPr>
              <a:t>8-16-1</a:t>
            </a:r>
            <a:r>
              <a:rPr lang="en-US" sz="4800" b="1" dirty="0">
                <a:cs typeface="PT Bold Heading" pitchFamily="2" charset="-78"/>
              </a:rPr>
              <a:t> [</a:t>
            </a:r>
            <a:r>
              <a:rPr lang="ar-SA" sz="4800" b="1" dirty="0">
                <a:cs typeface="PT Bold Heading" pitchFamily="2" charset="-78"/>
              </a:rPr>
              <a:t>المصفوفة :</a:t>
            </a:r>
            <a:endParaRPr lang="en-US" sz="4800" dirty="0">
              <a:cs typeface="PT Bold Heading" pitchFamily="2" charset="-78"/>
            </a:endParaRPr>
          </a:p>
          <a:p>
            <a:r>
              <a:rPr lang="en-US" sz="4800" b="1" dirty="0">
                <a:cs typeface="PT Bold Heading" pitchFamily="2" charset="-78"/>
              </a:rPr>
              <a:t>]</a:t>
            </a:r>
            <a:r>
              <a:rPr lang="ar-SA" sz="4800" b="1" dirty="0">
                <a:cs typeface="PT Bold Heading" pitchFamily="2" charset="-78"/>
              </a:rPr>
              <a:t>8-16-2</a:t>
            </a:r>
            <a:r>
              <a:rPr lang="en-US" sz="4800" b="1" dirty="0">
                <a:cs typeface="PT Bold Heading" pitchFamily="2" charset="-78"/>
              </a:rPr>
              <a:t> [</a:t>
            </a:r>
            <a:r>
              <a:rPr lang="ar-SA" sz="4800" b="1" dirty="0">
                <a:cs typeface="PT Bold Heading" pitchFamily="2" charset="-78"/>
              </a:rPr>
              <a:t>البناء أو البنية :</a:t>
            </a:r>
            <a:endParaRPr lang="en-US" sz="4800" dirty="0">
              <a:cs typeface="PT Bold Heading" pitchFamily="2" charset="-78"/>
            </a:endParaRPr>
          </a:p>
          <a:p>
            <a:r>
              <a:rPr lang="en-US" sz="4800" b="1" dirty="0">
                <a:cs typeface="PT Bold Heading" pitchFamily="2" charset="-78"/>
              </a:rPr>
              <a:t>]</a:t>
            </a:r>
            <a:r>
              <a:rPr lang="ar-SA" sz="4800" b="1" dirty="0">
                <a:cs typeface="PT Bold Heading" pitchFamily="2" charset="-78"/>
              </a:rPr>
              <a:t>8-16-3</a:t>
            </a:r>
            <a:r>
              <a:rPr lang="en-US" sz="4800" b="1" dirty="0">
                <a:cs typeface="PT Bold Heading" pitchFamily="2" charset="-78"/>
              </a:rPr>
              <a:t> [</a:t>
            </a:r>
            <a:r>
              <a:rPr lang="ar-SA" sz="4800" b="1" dirty="0">
                <a:cs typeface="PT Bold Heading" pitchFamily="2" charset="-78"/>
              </a:rPr>
              <a:t>المنظومة الجغرافية:</a:t>
            </a:r>
            <a:endParaRPr lang="en-US" sz="4800" dirty="0">
              <a:cs typeface="PT Bold Heading" pitchFamily="2" charset="-78"/>
            </a:endParaRPr>
          </a:p>
          <a:p>
            <a:r>
              <a:rPr lang="en-US" sz="4800" b="1" dirty="0">
                <a:cs typeface="PT Bold Heading" pitchFamily="2" charset="-78"/>
              </a:rPr>
              <a:t>]</a:t>
            </a:r>
            <a:r>
              <a:rPr lang="ar-SA" sz="4800" b="1" dirty="0">
                <a:cs typeface="PT Bold Heading" pitchFamily="2" charset="-78"/>
              </a:rPr>
              <a:t>8-16-4</a:t>
            </a:r>
            <a:r>
              <a:rPr lang="en-US" sz="4800" b="1" dirty="0">
                <a:cs typeface="PT Bold Heading" pitchFamily="2" charset="-78"/>
              </a:rPr>
              <a:t> [</a:t>
            </a:r>
            <a:r>
              <a:rPr lang="ar-SA" sz="4800" b="1" dirty="0">
                <a:cs typeface="PT Bold Heading" pitchFamily="2" charset="-78"/>
              </a:rPr>
              <a:t>النموذج</a:t>
            </a:r>
            <a:r>
              <a:rPr lang="ar-SA" sz="4800" b="1" dirty="0" smtClean="0">
                <a:cs typeface="PT Bold Heading" pitchFamily="2" charset="-78"/>
              </a:rPr>
              <a:t>:</a:t>
            </a:r>
            <a:endParaRPr lang="en-US" sz="48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238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4624"/>
            <a:ext cx="7992888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1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الثقافة </a:t>
            </a:r>
            <a:r>
              <a:rPr lang="en-US" sz="3600" b="1" u="sng" dirty="0">
                <a:solidFill>
                  <a:srgbClr val="FF0000"/>
                </a:solidFill>
                <a:cs typeface="PT Bold Heading" pitchFamily="2" charset="-78"/>
              </a:rPr>
              <a:t>Culture)</a:t>
            </a:r>
            <a:r>
              <a:rPr lang="ar-SA" sz="3600" b="1" u="sng" dirty="0">
                <a:solidFill>
                  <a:srgbClr val="FF0000"/>
                </a:solidFill>
                <a:cs typeface="PT Bold Heading" pitchFamily="2" charset="-78"/>
              </a:rPr>
              <a:t>):</a:t>
            </a:r>
            <a:endParaRPr lang="en-US" sz="36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2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التفكير (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:(Thinking</a:t>
            </a:r>
            <a:endParaRPr lang="en-US" sz="40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2-1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مفهومه: هو عملية عقلية تهدف إلى حل المشكلات، وتنظيم المعلومات، وترابط المعاني.</a:t>
            </a:r>
            <a:endParaRPr lang="en-US" sz="4000" dirty="0">
              <a:cs typeface="PT Bold Heading" pitchFamily="2" charset="-78"/>
            </a:endParaRPr>
          </a:p>
          <a:p>
            <a:pPr algn="ctr"/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2-2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أنواعه:</a:t>
            </a:r>
            <a:endParaRPr lang="en-US" sz="40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2-2-1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التفكير الناقد (</a:t>
            </a:r>
            <a:r>
              <a:rPr lang="en-US" sz="4000" b="1" dirty="0">
                <a:cs typeface="PT Bold Heading" pitchFamily="2" charset="-78"/>
              </a:rPr>
              <a:t>:(Critical Thinking 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2-2-2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التفكير الإبداعي (</a:t>
            </a:r>
            <a:r>
              <a:rPr lang="en-US" sz="4000" b="1" dirty="0">
                <a:cs typeface="PT Bold Heading" pitchFamily="2" charset="-78"/>
              </a:rPr>
              <a:t>Creative Thinking</a:t>
            </a:r>
            <a:r>
              <a:rPr lang="ar-SA" sz="4000" b="1" dirty="0" smtClean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351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2-2-3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التفكير الاختراعي (</a:t>
            </a:r>
            <a:r>
              <a:rPr lang="en-US" sz="4000" b="1" dirty="0">
                <a:cs typeface="PT Bold Heading" pitchFamily="2" charset="-78"/>
              </a:rPr>
              <a:t>Invention Thinking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800" b="1" dirty="0">
                <a:cs typeface="PT Bold Heading" pitchFamily="2" charset="-78"/>
              </a:rPr>
              <a:t>]</a:t>
            </a:r>
            <a:r>
              <a:rPr lang="ar-SA" sz="4800" b="1" dirty="0">
                <a:cs typeface="PT Bold Heading" pitchFamily="2" charset="-78"/>
              </a:rPr>
              <a:t>2-2-4</a:t>
            </a:r>
            <a:r>
              <a:rPr lang="en-US" sz="4800" b="1" dirty="0">
                <a:cs typeface="PT Bold Heading" pitchFamily="2" charset="-78"/>
              </a:rPr>
              <a:t> [</a:t>
            </a:r>
            <a:r>
              <a:rPr lang="ar-SA" sz="4800" b="1" dirty="0">
                <a:cs typeface="PT Bold Heading" pitchFamily="2" charset="-78"/>
              </a:rPr>
              <a:t>التفكير العلمي (</a:t>
            </a:r>
            <a:r>
              <a:rPr lang="en-US" sz="4800" b="1" dirty="0">
                <a:cs typeface="PT Bold Heading" pitchFamily="2" charset="-78"/>
              </a:rPr>
              <a:t>Scientific Thinking</a:t>
            </a:r>
            <a:r>
              <a:rPr lang="ar-SA" sz="4800" b="1" dirty="0">
                <a:cs typeface="PT Bold Heading" pitchFamily="2" charset="-78"/>
              </a:rPr>
              <a:t>):</a:t>
            </a:r>
            <a:endParaRPr lang="en-US" sz="4800" dirty="0">
              <a:cs typeface="PT Bold Heading" pitchFamily="2" charset="-78"/>
            </a:endParaRPr>
          </a:p>
          <a:p>
            <a:pPr algn="ctr"/>
            <a:r>
              <a:rPr lang="en-US" sz="54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5400" b="1" u="sng" dirty="0">
                <a:solidFill>
                  <a:srgbClr val="FF0000"/>
                </a:solidFill>
                <a:cs typeface="PT Bold Heading" pitchFamily="2" charset="-78"/>
              </a:rPr>
              <a:t>2-3</a:t>
            </a:r>
            <a:r>
              <a:rPr lang="en-US" sz="54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5400" b="1" u="sng" dirty="0">
                <a:solidFill>
                  <a:srgbClr val="FF0000"/>
                </a:solidFill>
                <a:cs typeface="PT Bold Heading" pitchFamily="2" charset="-78"/>
              </a:rPr>
              <a:t>أهمية التفكير في حياتنا:</a:t>
            </a:r>
            <a:endParaRPr lang="en-US" sz="54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5400" b="1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5400" b="1" dirty="0">
                <a:solidFill>
                  <a:srgbClr val="FF0000"/>
                </a:solidFill>
                <a:cs typeface="PT Bold Heading" pitchFamily="2" charset="-78"/>
              </a:rPr>
              <a:t>3</a:t>
            </a:r>
            <a:r>
              <a:rPr lang="en-US" sz="5400" b="1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5400" b="1" dirty="0">
                <a:solidFill>
                  <a:srgbClr val="FF0000"/>
                </a:solidFill>
                <a:cs typeface="PT Bold Heading" pitchFamily="2" charset="-78"/>
              </a:rPr>
              <a:t>المعرفة (</a:t>
            </a:r>
            <a:r>
              <a:rPr lang="en-US" sz="5400" b="1" dirty="0">
                <a:solidFill>
                  <a:srgbClr val="FF0000"/>
                </a:solidFill>
                <a:cs typeface="PT Bold Heading" pitchFamily="2" charset="-78"/>
              </a:rPr>
              <a:t>Knowledge</a:t>
            </a:r>
            <a:r>
              <a:rPr lang="ar-SA" sz="5400" b="1" dirty="0">
                <a:solidFill>
                  <a:srgbClr val="FF0000"/>
                </a:solidFill>
                <a:cs typeface="PT Bold Heading" pitchFamily="2" charset="-78"/>
              </a:rPr>
              <a:t>):</a:t>
            </a:r>
            <a:endParaRPr lang="en-US" sz="54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التالي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396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33400" y="476672"/>
            <a:ext cx="8359080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cs typeface="PT Bold Heading" pitchFamily="2" charset="-78"/>
              </a:rPr>
              <a:t>الفرق بين </a:t>
            </a:r>
            <a:r>
              <a:rPr lang="ar-SA" sz="4000" b="1" u="sng" dirty="0">
                <a:cs typeface="PT Bold Heading" pitchFamily="2" charset="-78"/>
              </a:rPr>
              <a:t>المعرفة الفلسفية والعلمية</a:t>
            </a:r>
            <a:r>
              <a:rPr lang="ar-SA" sz="4000" b="1" dirty="0">
                <a:cs typeface="PT Bold Heading" pitchFamily="2" charset="-78"/>
              </a:rPr>
              <a:t> </a:t>
            </a:r>
            <a:endParaRPr lang="ar-SA" sz="4000" b="1" dirty="0" smtClean="0">
              <a:cs typeface="PT Bold Heading" pitchFamily="2" charset="-78"/>
            </a:endParaRPr>
          </a:p>
          <a:p>
            <a:pPr algn="ctr"/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5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البحث العلمي (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Scientific </a:t>
            </a:r>
            <a:r>
              <a:rPr lang="en-US" sz="4000" b="1" u="sng" dirty="0" smtClean="0">
                <a:solidFill>
                  <a:srgbClr val="FF0000"/>
                </a:solidFill>
                <a:cs typeface="PT Bold Heading" pitchFamily="2" charset="-78"/>
              </a:rPr>
              <a:t>Research </a:t>
            </a:r>
            <a:r>
              <a:rPr lang="ar-SA" sz="4000" b="1" u="sng" dirty="0" smtClean="0">
                <a:solidFill>
                  <a:srgbClr val="FF0000"/>
                </a:solidFill>
                <a:cs typeface="PT Bold Heading" pitchFamily="2" charset="-78"/>
              </a:rPr>
              <a:t>) </a:t>
            </a:r>
            <a:endParaRPr lang="en-US" sz="4000" u="sng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en-US" sz="4000" b="1" dirty="0" smtClean="0">
                <a:cs typeface="PT Bold Heading" pitchFamily="2" charset="-78"/>
              </a:rPr>
              <a:t>]</a:t>
            </a:r>
            <a:r>
              <a:rPr lang="ar-SA" sz="4000" b="1" dirty="0" smtClean="0">
                <a:cs typeface="PT Bold Heading" pitchFamily="2" charset="-78"/>
              </a:rPr>
              <a:t>5-1</a:t>
            </a:r>
            <a:r>
              <a:rPr lang="en-US" sz="4000" b="1" dirty="0" smtClean="0">
                <a:cs typeface="PT Bold Heading" pitchFamily="2" charset="-78"/>
              </a:rPr>
              <a:t> [</a:t>
            </a:r>
            <a:r>
              <a:rPr lang="ar-SA" sz="4000" b="1" dirty="0" smtClean="0">
                <a:cs typeface="PT Bold Heading" pitchFamily="2" charset="-78"/>
              </a:rPr>
              <a:t>مفهومه </a:t>
            </a:r>
            <a:endParaRPr lang="en-US" sz="4000" dirty="0" smtClean="0">
              <a:cs typeface="PT Bold Heading" pitchFamily="2" charset="-78"/>
            </a:endParaRPr>
          </a:p>
          <a:p>
            <a:r>
              <a:rPr lang="ar-SA" sz="4000" b="1" dirty="0" smtClean="0">
                <a:cs typeface="PT Bold Heading" pitchFamily="2" charset="-78"/>
              </a:rPr>
              <a:t>تعريف </a:t>
            </a:r>
            <a:r>
              <a:rPr lang="ar-SA" sz="4000" b="1" dirty="0">
                <a:cs typeface="PT Bold Heading" pitchFamily="2" charset="-78"/>
              </a:rPr>
              <a:t>البحث العلمي:</a:t>
            </a:r>
            <a:endParaRPr lang="en-US" sz="4000" dirty="0">
              <a:cs typeface="PT Bold Heading" pitchFamily="2" charset="-78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4000" b="1" dirty="0">
                <a:solidFill>
                  <a:srgbClr val="FF0000"/>
                </a:solidFill>
                <a:cs typeface="PT Bold Heading" pitchFamily="2" charset="-78"/>
              </a:rPr>
              <a:t>5-2</a:t>
            </a:r>
            <a:r>
              <a:rPr lang="en-US" sz="4000" b="1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أهدافه</a:t>
            </a:r>
            <a:r>
              <a:rPr lang="ar-SA" sz="4000" b="1" dirty="0">
                <a:solidFill>
                  <a:srgbClr val="FF0000"/>
                </a:solidFill>
                <a:cs typeface="PT Bold Heading" pitchFamily="2" charset="-78"/>
              </a:rPr>
              <a:t>:</a:t>
            </a:r>
            <a:endParaRPr lang="en-US" sz="4000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5-2-1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الفهم (</a:t>
            </a:r>
            <a:r>
              <a:rPr lang="en-US" sz="4000" b="1" dirty="0">
                <a:cs typeface="PT Bold Heading" pitchFamily="2" charset="-78"/>
              </a:rPr>
              <a:t>Understanding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5-2-2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التنبؤ (</a:t>
            </a:r>
            <a:r>
              <a:rPr lang="en-US" sz="4000" b="1" dirty="0">
                <a:cs typeface="PT Bold Heading" pitchFamily="2" charset="-78"/>
              </a:rPr>
              <a:t>Prediction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5-2-3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التحكم (</a:t>
            </a:r>
            <a:r>
              <a:rPr lang="en-US" sz="4000" b="1" dirty="0">
                <a:cs typeface="PT Bold Heading" pitchFamily="2" charset="-78"/>
              </a:rPr>
              <a:t>Control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5-3</a:t>
            </a:r>
            <a:r>
              <a:rPr lang="en-US" sz="40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000" b="1" u="sng" dirty="0">
                <a:solidFill>
                  <a:srgbClr val="FF0000"/>
                </a:solidFill>
                <a:cs typeface="PT Bold Heading" pitchFamily="2" charset="-78"/>
              </a:rPr>
              <a:t>أنواع البحث العلمي:</a:t>
            </a:r>
            <a:endParaRPr lang="en-US" sz="4000" u="sng" dirty="0">
              <a:solidFill>
                <a:srgbClr val="FF0000"/>
              </a:solidFill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5-3-1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البحوث التطبيقية (</a:t>
            </a:r>
            <a:r>
              <a:rPr lang="en-US" sz="4000" b="1" dirty="0">
                <a:cs typeface="PT Bold Heading" pitchFamily="2" charset="-78"/>
              </a:rPr>
              <a:t>Applied Research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5-3-2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البحوث النظرية (</a:t>
            </a:r>
            <a:r>
              <a:rPr lang="en-US" sz="4000" b="1" dirty="0">
                <a:cs typeface="PT Bold Heading" pitchFamily="2" charset="-78"/>
              </a:rPr>
              <a:t>Theoretical Research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5-3-3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البحوث الوثائقية (</a:t>
            </a:r>
            <a:r>
              <a:rPr lang="en-US" sz="4000" b="1" dirty="0">
                <a:cs typeface="PT Bold Heading" pitchFamily="2" charset="-78"/>
              </a:rPr>
              <a:t>Documentary Research</a:t>
            </a:r>
            <a:r>
              <a:rPr lang="ar-SA" sz="4000" b="1" dirty="0">
                <a:cs typeface="PT Bold Heading" pitchFamily="2" charset="-78"/>
              </a:rPr>
              <a:t>):</a:t>
            </a:r>
            <a:endParaRPr lang="en-US" sz="4000" dirty="0">
              <a:cs typeface="PT Bold Heading" pitchFamily="2" charset="-78"/>
            </a:endParaRPr>
          </a:p>
          <a:p>
            <a:r>
              <a:rPr lang="en-US" sz="4000" b="1" dirty="0">
                <a:cs typeface="PT Bold Heading" pitchFamily="2" charset="-78"/>
              </a:rPr>
              <a:t>]</a:t>
            </a:r>
            <a:r>
              <a:rPr lang="ar-SA" sz="4000" b="1" dirty="0">
                <a:cs typeface="PT Bold Heading" pitchFamily="2" charset="-78"/>
              </a:rPr>
              <a:t>5-3-4</a:t>
            </a:r>
            <a:r>
              <a:rPr lang="en-US" sz="4000" b="1" dirty="0">
                <a:cs typeface="PT Bold Heading" pitchFamily="2" charset="-78"/>
              </a:rPr>
              <a:t> [</a:t>
            </a:r>
            <a:r>
              <a:rPr lang="ar-SA" sz="4000" b="1" dirty="0">
                <a:cs typeface="PT Bold Heading" pitchFamily="2" charset="-78"/>
              </a:rPr>
              <a:t>البحوث التجريبية (</a:t>
            </a:r>
            <a:r>
              <a:rPr lang="en-US" sz="4000" b="1" dirty="0">
                <a:cs typeface="PT Bold Heading" pitchFamily="2" charset="-78"/>
              </a:rPr>
              <a:t>Empirical Research</a:t>
            </a:r>
            <a:r>
              <a:rPr lang="ar-SA" sz="3600" b="1" dirty="0" smtClean="0"/>
              <a:t>):</a:t>
            </a:r>
            <a:endParaRPr lang="en-US" sz="3600" dirty="0"/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99592" y="476672"/>
            <a:ext cx="7992888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cs typeface="PT Bold Heading" pitchFamily="2" charset="-78"/>
              </a:rPr>
              <a:t>]</a:t>
            </a:r>
            <a:r>
              <a:rPr lang="ar-SA" sz="4800" b="1" u="sng" dirty="0">
                <a:solidFill>
                  <a:srgbClr val="FF0000"/>
                </a:solidFill>
                <a:cs typeface="PT Bold Heading" pitchFamily="2" charset="-78"/>
              </a:rPr>
              <a:t>5-4</a:t>
            </a:r>
            <a:r>
              <a:rPr lang="en-US" sz="4800" b="1" u="sng" dirty="0">
                <a:solidFill>
                  <a:srgbClr val="FF0000"/>
                </a:solidFill>
                <a:cs typeface="PT Bold Heading" pitchFamily="2" charset="-78"/>
              </a:rPr>
              <a:t> [</a:t>
            </a:r>
            <a:r>
              <a:rPr lang="ar-SA" sz="4800" b="1" u="sng" dirty="0">
                <a:solidFill>
                  <a:srgbClr val="FF0000"/>
                </a:solidFill>
                <a:cs typeface="PT Bold Heading" pitchFamily="2" charset="-78"/>
              </a:rPr>
              <a:t>وظائف البحث العلمي:</a:t>
            </a:r>
            <a:endParaRPr lang="en-US" sz="4800" u="sng" dirty="0">
              <a:solidFill>
                <a:srgbClr val="FF0000"/>
              </a:solidFill>
              <a:cs typeface="PT Bold Heading" pitchFamily="2" charset="-78"/>
            </a:endParaRPr>
          </a:p>
          <a:p>
            <a:pPr lvl="0">
              <a:lnSpc>
                <a:spcPct val="150000"/>
              </a:lnSpc>
            </a:pPr>
            <a:r>
              <a:rPr lang="en-US" sz="4800" dirty="0">
                <a:cs typeface="PT Bold Heading" pitchFamily="2" charset="-78"/>
              </a:rPr>
              <a:t> </a:t>
            </a:r>
            <a:r>
              <a:rPr lang="ar-SA" sz="4800" b="1" dirty="0">
                <a:cs typeface="PT Bold Heading" pitchFamily="2" charset="-78"/>
              </a:rPr>
              <a:t>الوصف </a:t>
            </a:r>
            <a:r>
              <a:rPr lang="en-US" sz="4800" b="1" dirty="0">
                <a:cs typeface="PT Bold Heading" pitchFamily="2" charset="-78"/>
              </a:rPr>
              <a:t>Description</a:t>
            </a:r>
            <a:endParaRPr lang="en-US" sz="4800" dirty="0">
              <a:cs typeface="PT Bold Heading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SA" sz="4800" b="1" dirty="0">
                <a:cs typeface="PT Bold Heading" pitchFamily="2" charset="-78"/>
              </a:rPr>
              <a:t> التصنيف </a:t>
            </a:r>
            <a:r>
              <a:rPr lang="en-US" sz="4800" b="1" dirty="0">
                <a:cs typeface="PT Bold Heading" pitchFamily="2" charset="-78"/>
              </a:rPr>
              <a:t>Classification</a:t>
            </a:r>
            <a:endParaRPr lang="en-US" sz="4800" dirty="0">
              <a:cs typeface="PT Bold Heading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SA" sz="4800" b="1" dirty="0">
                <a:cs typeface="PT Bold Heading" pitchFamily="2" charset="-78"/>
              </a:rPr>
              <a:t>التفسير</a:t>
            </a:r>
            <a:r>
              <a:rPr lang="en-US" sz="4800" b="1" dirty="0">
                <a:cs typeface="PT Bold Heading" pitchFamily="2" charset="-78"/>
              </a:rPr>
              <a:t> Explanation</a:t>
            </a:r>
            <a:endParaRPr lang="en-US" sz="4800" dirty="0">
              <a:cs typeface="PT Bold Heading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SA" sz="4800" b="1" dirty="0">
                <a:cs typeface="PT Bold Heading" pitchFamily="2" charset="-78"/>
              </a:rPr>
              <a:t>التنبؤ </a:t>
            </a:r>
            <a:r>
              <a:rPr lang="en-US" sz="4800" b="1" dirty="0" smtClean="0">
                <a:cs typeface="PT Bold Heading" pitchFamily="2" charset="-78"/>
              </a:rPr>
              <a:t>Prediction</a:t>
            </a:r>
            <a:endParaRPr lang="en-US" sz="4800" dirty="0">
              <a:cs typeface="PT Bold Heading" pitchFamily="2" charset="-78"/>
            </a:endParaRPr>
          </a:p>
        </p:txBody>
      </p:sp>
      <p:pic>
        <p:nvPicPr>
          <p:cNvPr id="5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5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1295400" y="1524000"/>
            <a:ext cx="6934200" cy="38100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6000" dirty="0" smtClean="0">
                <a:solidFill>
                  <a:schemeClr val="tx1"/>
                </a:solidFill>
                <a:cs typeface="PT Bold Heading" pitchFamily="2" charset="-78"/>
              </a:rPr>
              <a:t>الموضوع التالي</a:t>
            </a:r>
            <a:endParaRPr lang="en-US" sz="6000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3" name="Picture 4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53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141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641</Words>
  <Application>Microsoft Office PowerPoint</Application>
  <PresentationFormat>عرض على الشاشة (3:4)‏</PresentationFormat>
  <Paragraphs>89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د محمد صبري</dc:creator>
  <cp:lastModifiedBy>د محمد صبري</cp:lastModifiedBy>
  <cp:revision>35</cp:revision>
  <dcterms:created xsi:type="dcterms:W3CDTF">2020-03-21T18:00:20Z</dcterms:created>
  <dcterms:modified xsi:type="dcterms:W3CDTF">2020-03-26T18:43:35Z</dcterms:modified>
</cp:coreProperties>
</file>