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7" r:id="rId2"/>
    <p:sldId id="257" r:id="rId3"/>
    <p:sldId id="259" r:id="rId4"/>
    <p:sldId id="263" r:id="rId5"/>
    <p:sldId id="264" r:id="rId6"/>
    <p:sldId id="267" r:id="rId7"/>
    <p:sldId id="269" r:id="rId8"/>
    <p:sldId id="271" r:id="rId9"/>
    <p:sldId id="273" r:id="rId10"/>
    <p:sldId id="274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401715-5229-4C5B-9324-D6A209AB6733}">
          <p14:sldIdLst>
            <p14:sldId id="277"/>
            <p14:sldId id="257"/>
            <p14:sldId id="259"/>
            <p14:sldId id="263"/>
            <p14:sldId id="264"/>
            <p14:sldId id="267"/>
            <p14:sldId id="269"/>
            <p14:sldId id="271"/>
            <p14:sldId id="273"/>
            <p14:sldId id="27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737" autoAdjust="0"/>
  </p:normalViewPr>
  <p:slideViewPr>
    <p:cSldViewPr>
      <p:cViewPr>
        <p:scale>
          <a:sx n="70" d="100"/>
          <a:sy n="70" d="100"/>
        </p:scale>
        <p:origin x="-116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-saber\Desktop\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55576" y="378904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2800" dirty="0" smtClean="0"/>
              <a:t>إسم المقرر : الجيومورفولوجيا ( ب ) </a:t>
            </a:r>
          </a:p>
          <a:p>
            <a:pPr algn="r"/>
            <a:r>
              <a:rPr lang="ar-EG" sz="2800" dirty="0" smtClean="0"/>
              <a:t>أستاذ المادة : د. إسلام صابر أمين</a:t>
            </a:r>
            <a:br>
              <a:rPr lang="ar-EG" sz="2800" dirty="0" smtClean="0"/>
            </a:br>
            <a:r>
              <a:rPr lang="ar-EG" sz="2800" dirty="0" smtClean="0"/>
              <a:t>الفرقة : الثالثة ( شعبة عامة ) </a:t>
            </a:r>
            <a:br>
              <a:rPr lang="ar-EG" sz="2800" dirty="0" smtClean="0"/>
            </a:br>
            <a:r>
              <a:rPr lang="ar-EG" sz="2800" dirty="0" smtClean="0"/>
              <a:t>قسم : الجغرافيا ونظم المعلومات الجغرافية 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3191024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332656"/>
            <a:ext cx="8316912" cy="2736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EG" sz="2800" b="1" dirty="0" smtClean="0">
                <a:solidFill>
                  <a:schemeClr val="bg1"/>
                </a:solidFill>
              </a:rPr>
              <a:t>3-الأقواس </a:t>
            </a:r>
            <a:r>
              <a:rPr lang="ar-EG" sz="2800" b="1" dirty="0">
                <a:solidFill>
                  <a:schemeClr val="bg1"/>
                </a:solidFill>
              </a:rPr>
              <a:t>البحرية: </a:t>
            </a:r>
            <a:r>
              <a:rPr lang="en-US" sz="2800" b="1" dirty="0">
                <a:solidFill>
                  <a:schemeClr val="bg1"/>
                </a:solidFill>
              </a:rPr>
              <a:t>Sea Arches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ar-EG" sz="2800" dirty="0" smtClean="0">
                <a:solidFill>
                  <a:schemeClr val="bg1"/>
                </a:solidFill>
              </a:rPr>
              <a:t>ترتبط </a:t>
            </a:r>
            <a:r>
              <a:rPr lang="ar-EG" sz="2800" dirty="0">
                <a:solidFill>
                  <a:schemeClr val="bg1"/>
                </a:solidFill>
              </a:rPr>
              <a:t>الأقواس البحرية بالألسنة الصخرية الممتدة فى </a:t>
            </a:r>
            <a:r>
              <a:rPr lang="ar-EG" sz="2800" dirty="0" smtClean="0">
                <a:solidFill>
                  <a:schemeClr val="bg1"/>
                </a:solidFill>
              </a:rPr>
              <a:t>البحر</a:t>
            </a:r>
            <a:r>
              <a:rPr lang="ar-EG" sz="28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ar-EG" sz="2800" b="1" dirty="0"/>
              <a:t>4-المسلات </a:t>
            </a:r>
            <a:r>
              <a:rPr lang="ar-EG" sz="2800" b="1" dirty="0" smtClean="0"/>
              <a:t>البحرية: </a:t>
            </a:r>
            <a:r>
              <a:rPr lang="en-US" sz="2800" b="1" dirty="0" smtClean="0"/>
              <a:t>Marine </a:t>
            </a:r>
            <a:r>
              <a:rPr lang="en-US" sz="2800" b="1" dirty="0"/>
              <a:t>Stacks </a:t>
            </a:r>
            <a:endParaRPr lang="en-US" sz="2800" dirty="0" smtClean="0"/>
          </a:p>
          <a:p>
            <a:pPr marL="0" indent="0" algn="just">
              <a:buNone/>
            </a:pPr>
            <a:r>
              <a:rPr lang="ar-EG" sz="2800" dirty="0" smtClean="0"/>
              <a:t>تتكون </a:t>
            </a:r>
            <a:r>
              <a:rPr lang="ar-EG" sz="2800" dirty="0"/>
              <a:t>المسلات البحرية بطريقتين هما: الأولى وهى انهيار الأجزاء العليا من الأقواس البحرية، والطريقة الثانية ترتبط بالاختلافات النوعية للصخور التي يتكون منها اللسان الصخري</a:t>
            </a:r>
            <a:r>
              <a:rPr lang="ar-EG" sz="2800" dirty="0" smtClean="0"/>
              <a:t>.</a:t>
            </a:r>
          </a:p>
          <a:p>
            <a:pPr marL="0" indent="0" algn="just">
              <a:buNone/>
            </a:pPr>
            <a:endParaRPr lang="ar-EG" sz="28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ar-EG" sz="2800" b="1" dirty="0"/>
              <a:t>-الفجوات البحرية: </a:t>
            </a:r>
            <a:r>
              <a:rPr lang="en-US" sz="2800" b="1" dirty="0"/>
              <a:t>Marine </a:t>
            </a:r>
            <a:r>
              <a:rPr lang="en-US" sz="2800" b="1" dirty="0" err="1"/>
              <a:t>Natches</a:t>
            </a:r>
            <a:r>
              <a:rPr lang="en-US" sz="2800" b="1" dirty="0"/>
              <a:t> </a:t>
            </a:r>
            <a:endParaRPr lang="en-US" sz="2800" dirty="0" smtClean="0"/>
          </a:p>
          <a:p>
            <a:pPr marL="0" indent="0" algn="just">
              <a:buNone/>
            </a:pPr>
            <a:r>
              <a:rPr lang="ar-EG" sz="2800" dirty="0" smtClean="0"/>
              <a:t>هى </a:t>
            </a:r>
            <a:r>
              <a:rPr lang="ar-EG" sz="2800" dirty="0"/>
              <a:t>عبارة عن فتحات تمتد امتدادًا عرضيًا عند قاعدة الجروف الصخرية التي تشرف على البحر مباشرة. 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9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2420888"/>
            <a:ext cx="8848493" cy="3456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EG" sz="1600" b="1" dirty="0" smtClean="0"/>
              <a:t>مصطلحات ومفاهيم : </a:t>
            </a:r>
          </a:p>
          <a:p>
            <a:r>
              <a:rPr lang="ar-EG" sz="1600" b="1" dirty="0" smtClean="0"/>
              <a:t>الساحل </a:t>
            </a:r>
            <a:r>
              <a:rPr lang="en-US" sz="1600" b="1" dirty="0"/>
              <a:t>Coast </a:t>
            </a:r>
            <a:endParaRPr lang="ar-EG" sz="1600" b="1" dirty="0" smtClean="0"/>
          </a:p>
          <a:p>
            <a:pPr marL="0" indent="0">
              <a:buNone/>
            </a:pPr>
            <a:r>
              <a:rPr lang="ar-EG" sz="1600" b="1" dirty="0" smtClean="0"/>
              <a:t>الساحل هو نطاقا </a:t>
            </a:r>
            <a:r>
              <a:rPr lang="ar-EG" sz="1600" b="1" dirty="0"/>
              <a:t>اتصال اليابس بالبحر، </a:t>
            </a:r>
            <a:endParaRPr lang="ar-EG" sz="1600" b="1" dirty="0" smtClean="0"/>
          </a:p>
          <a:p>
            <a:r>
              <a:rPr lang="en-US" sz="1600" b="1" dirty="0"/>
              <a:t>Shores </a:t>
            </a:r>
            <a:endParaRPr lang="ar-EG" sz="1600" b="1" dirty="0" smtClean="0"/>
          </a:p>
          <a:p>
            <a:pPr marL="0" indent="0" algn="just">
              <a:buNone/>
            </a:pPr>
            <a:r>
              <a:rPr lang="ar-EG" sz="1600" b="1" dirty="0"/>
              <a:t>فتعنى النطاقات الممتدة بإزاء البحر مباشرة وتنحصر بين أدنى منسوب لمياه المد وأقدام الجروف البحرية </a:t>
            </a:r>
            <a:r>
              <a:rPr lang="ar-EG" sz="1600" b="1" dirty="0" smtClean="0"/>
              <a:t>المرتفعة. </a:t>
            </a:r>
          </a:p>
          <a:p>
            <a:pPr algn="just"/>
            <a:r>
              <a:rPr lang="ar-EG" sz="1600" b="1" dirty="0" smtClean="0"/>
              <a:t>خط الساحل  </a:t>
            </a:r>
            <a:r>
              <a:rPr lang="en-US" sz="1600" b="1" dirty="0"/>
              <a:t>Coastline </a:t>
            </a:r>
            <a:endParaRPr lang="ar-EG" sz="1600" b="1" dirty="0" smtClean="0"/>
          </a:p>
          <a:p>
            <a:pPr marL="0" indent="0" algn="just">
              <a:buNone/>
            </a:pPr>
            <a:r>
              <a:rPr lang="ar-EG" sz="1600" b="1" dirty="0" smtClean="0"/>
              <a:t>هو </a:t>
            </a:r>
            <a:r>
              <a:rPr lang="ar-EG" sz="1600" b="1" dirty="0"/>
              <a:t>الخط الذي يمتد على طول الجروف البحرية المرتفعة أو المناطق التي تتأثر بمياه الأمواج </a:t>
            </a:r>
            <a:endParaRPr lang="ar-EG" sz="1600" b="1" dirty="0" smtClean="0"/>
          </a:p>
          <a:p>
            <a:pPr algn="just"/>
            <a:r>
              <a:rPr lang="ar-EG" sz="1600" b="1" dirty="0"/>
              <a:t>سيف البحر </a:t>
            </a:r>
            <a:r>
              <a:rPr lang="en-US" sz="1600" b="1" dirty="0"/>
              <a:t>Shoreline </a:t>
            </a:r>
            <a:endParaRPr lang="ar-EG" sz="1600" b="1" dirty="0" smtClean="0"/>
          </a:p>
          <a:p>
            <a:pPr marL="0" indent="0" algn="just">
              <a:buNone/>
            </a:pPr>
            <a:r>
              <a:rPr lang="ar-EG" sz="1600" b="1" dirty="0"/>
              <a:t>ذلك الخط الذي تلتقي عنده مياه البحر باليابس، </a:t>
            </a:r>
            <a:endParaRPr lang="ar-EG" sz="1600" b="1" dirty="0" smtClean="0"/>
          </a:p>
          <a:p>
            <a:pPr algn="just"/>
            <a:r>
              <a:rPr lang="ar-EG" sz="1600" b="1" dirty="0" smtClean="0"/>
              <a:t>الساحل الأمامي </a:t>
            </a:r>
            <a:r>
              <a:rPr lang="en-US" sz="1600" b="1" dirty="0" smtClean="0"/>
              <a:t>Foreshore</a:t>
            </a:r>
            <a:endParaRPr lang="ar-EG" sz="1600" b="1" dirty="0" smtClean="0"/>
          </a:p>
          <a:p>
            <a:pPr marL="0" indent="0" algn="just">
              <a:buNone/>
            </a:pPr>
            <a:r>
              <a:rPr lang="ar-EG" sz="1600" b="1" dirty="0" smtClean="0"/>
              <a:t>يمتد </a:t>
            </a:r>
            <a:r>
              <a:rPr lang="ar-EG" sz="1600" b="1" dirty="0"/>
              <a:t>بين أدنى وأعلى منسوب لمياه </a:t>
            </a:r>
            <a:r>
              <a:rPr lang="ar-EG" sz="1600" b="1" dirty="0" smtClean="0"/>
              <a:t>المد</a:t>
            </a:r>
          </a:p>
          <a:p>
            <a:pPr algn="just"/>
            <a:r>
              <a:rPr lang="ar-EG" sz="1600" b="1" dirty="0" smtClean="0"/>
              <a:t>الساحل الخلفي </a:t>
            </a:r>
            <a:r>
              <a:rPr lang="en-US" sz="1600" b="1" dirty="0"/>
              <a:t>Backshore </a:t>
            </a:r>
            <a:endParaRPr lang="ar-EG" sz="1600" b="1" dirty="0" smtClean="0"/>
          </a:p>
          <a:p>
            <a:pPr marL="0" indent="0" algn="just">
              <a:buNone/>
            </a:pPr>
            <a:r>
              <a:rPr lang="ar-EG" sz="1600" b="1" dirty="0"/>
              <a:t>يمتد بين أعلى منسوب لمياه المد وخط الساحل أو الجرف البحري </a:t>
            </a:r>
            <a:endParaRPr lang="ar-EG" sz="1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/>
              <a:t> </a:t>
            </a:r>
            <a:r>
              <a:rPr lang="ar-EG" b="1" dirty="0" err="1"/>
              <a:t>جيومورفولوجية</a:t>
            </a:r>
            <a:r>
              <a:rPr lang="ar-EG" b="1" dirty="0"/>
              <a:t> السواحل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679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dirty="0" smtClean="0"/>
              <a:t>تكتسب </a:t>
            </a:r>
            <a:r>
              <a:rPr lang="ar-EG" dirty="0"/>
              <a:t>السواحل أهميتها الجغرافية </a:t>
            </a:r>
            <a:r>
              <a:rPr lang="ar-EG" dirty="0" err="1"/>
              <a:t>والجيومورفولوجية</a:t>
            </a:r>
            <a:r>
              <a:rPr lang="ar-EG" dirty="0"/>
              <a:t> من خلال عدة نقاط يمكن تلخيصها فيما يلي:- </a:t>
            </a:r>
            <a:endParaRPr lang="ar-EG" dirty="0" smtClean="0"/>
          </a:p>
          <a:p>
            <a:pPr lvl="0" algn="just"/>
            <a:r>
              <a:rPr lang="ar-EG" dirty="0"/>
              <a:t>يعيش نحو ثلثي سكان العالم </a:t>
            </a:r>
            <a:r>
              <a:rPr lang="ar-EG" dirty="0" smtClean="0"/>
              <a:t>علي السواحل. </a:t>
            </a:r>
            <a:endParaRPr lang="en-US" dirty="0"/>
          </a:p>
          <a:p>
            <a:pPr lvl="0" algn="just"/>
            <a:r>
              <a:rPr lang="ar-EG" dirty="0"/>
              <a:t>تعكس </a:t>
            </a:r>
            <a:r>
              <a:rPr lang="ar-EG" dirty="0" err="1"/>
              <a:t>مورفولوجية</a:t>
            </a:r>
            <a:r>
              <a:rPr lang="ar-EG" dirty="0"/>
              <a:t> السواحل (الارتفاع – الاتساع – الانحدار) العوامل والعمليات الجيولوجية </a:t>
            </a:r>
            <a:r>
              <a:rPr lang="ar-EG" dirty="0" err="1"/>
              <a:t>والجيومورفولوجية</a:t>
            </a:r>
            <a:r>
              <a:rPr lang="ar-EG" dirty="0"/>
              <a:t> التي كونتها سواء </a:t>
            </a:r>
            <a:r>
              <a:rPr lang="ar-EG" dirty="0" err="1"/>
              <a:t>فى</a:t>
            </a:r>
            <a:r>
              <a:rPr lang="ar-EG" dirty="0"/>
              <a:t> الماضي أو </a:t>
            </a:r>
            <a:r>
              <a:rPr lang="ar-EG" dirty="0" err="1"/>
              <a:t>فى</a:t>
            </a:r>
            <a:r>
              <a:rPr lang="ar-EG" dirty="0"/>
              <a:t> الوقت </a:t>
            </a:r>
            <a:r>
              <a:rPr lang="ar-EG" dirty="0" smtClean="0"/>
              <a:t>الراهن. </a:t>
            </a:r>
            <a:endParaRPr lang="en-US" dirty="0"/>
          </a:p>
          <a:p>
            <a:pPr lvl="0" algn="just"/>
            <a:r>
              <a:rPr lang="ar-EG" dirty="0"/>
              <a:t>تضم السواحل طائفة متنوعة من أشكال السطح تتطلب </a:t>
            </a:r>
            <a:r>
              <a:rPr lang="ar-EG" dirty="0" smtClean="0"/>
              <a:t>دراسة </a:t>
            </a:r>
            <a:r>
              <a:rPr lang="ar-EG" dirty="0" err="1" smtClean="0"/>
              <a:t>جيومورفولوجية</a:t>
            </a:r>
            <a:r>
              <a:rPr lang="ar-EG" dirty="0" smtClean="0"/>
              <a:t> </a:t>
            </a:r>
            <a:r>
              <a:rPr lang="ar-EG" dirty="0"/>
              <a:t>تحليلية لتوضيح نشأتها ومراحل تطورها.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306896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ar-EG" b="1" dirty="0"/>
              <a:t>1</a:t>
            </a:r>
            <a:r>
              <a:rPr lang="ar-EG" b="1" dirty="0" smtClean="0"/>
              <a:t>-الجروف </a:t>
            </a:r>
            <a:r>
              <a:rPr lang="ar-EG" b="1" dirty="0"/>
              <a:t>البحرية: </a:t>
            </a:r>
            <a:r>
              <a:rPr lang="en-US" b="1" dirty="0"/>
              <a:t>Marine Cliffs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2400" b="1" dirty="0"/>
              <a:t>أشكال السطح المرتبطة بالسواحل: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ar-EG" sz="2400" dirty="0"/>
              <a:t> أولاً: أشكال السطح المرتبطة بالنحت البحري: </a:t>
            </a:r>
            <a:endParaRPr lang="en-US" sz="24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14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24128" y="2636912"/>
            <a:ext cx="3204345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EG" b="1" dirty="0"/>
              <a:t>أ- الجروف البحرية النشطة:  </a:t>
            </a:r>
            <a:r>
              <a:rPr lang="en-US" b="1" dirty="0"/>
              <a:t>Active Marine Cliffs </a:t>
            </a:r>
            <a:endParaRPr lang="en-US" dirty="0"/>
          </a:p>
          <a:p>
            <a:pPr marL="0" indent="0" algn="just">
              <a:buNone/>
            </a:pPr>
            <a:r>
              <a:rPr lang="ar-EG" dirty="0" smtClean="0"/>
              <a:t>هى </a:t>
            </a:r>
            <a:r>
              <a:rPr lang="ar-EG" dirty="0"/>
              <a:t>تلك الجروف التي تتأثر بفعل نحت الأمواج عن حضيضها </a:t>
            </a:r>
            <a:r>
              <a:rPr lang="ar-EG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99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40152" y="2708920"/>
            <a:ext cx="3096344" cy="36338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EG" b="1" dirty="0"/>
              <a:t>ب-  الجروف البحرية الساكنة: </a:t>
            </a:r>
            <a:r>
              <a:rPr lang="en-US" b="1" dirty="0"/>
              <a:t>Stable Marine Cliffs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2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548680"/>
            <a:ext cx="8676952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EG" b="1" dirty="0" smtClean="0">
                <a:solidFill>
                  <a:schemeClr val="bg1"/>
                </a:solidFill>
              </a:rPr>
              <a:t>يستمر </a:t>
            </a:r>
            <a:r>
              <a:rPr lang="ar-EG" b="1" dirty="0">
                <a:solidFill>
                  <a:schemeClr val="bg1"/>
                </a:solidFill>
              </a:rPr>
              <a:t>نمو الجرف البحري تدريجيًا بتراجعه صوب </a:t>
            </a:r>
            <a:r>
              <a:rPr lang="ar-EG" b="1" dirty="0" smtClean="0">
                <a:solidFill>
                  <a:schemeClr val="bg1"/>
                </a:solidFill>
              </a:rPr>
              <a:t>اليابس نتيجة نحت الأمواج حيث يتكون  </a:t>
            </a:r>
            <a:r>
              <a:rPr lang="ar-EG" b="1" dirty="0">
                <a:solidFill>
                  <a:schemeClr val="bg1"/>
                </a:solidFill>
              </a:rPr>
              <a:t>الرصيف البحري المنحوت </a:t>
            </a:r>
            <a:r>
              <a:rPr lang="en-US" b="1" dirty="0">
                <a:solidFill>
                  <a:schemeClr val="bg1"/>
                </a:solidFill>
              </a:rPr>
              <a:t>Cut Marine Bench </a:t>
            </a:r>
            <a:r>
              <a:rPr lang="ar-EG" b="1" dirty="0">
                <a:solidFill>
                  <a:schemeClr val="bg1"/>
                </a:solidFill>
              </a:rPr>
              <a:t> والرصيف البحري المرسب </a:t>
            </a:r>
            <a:r>
              <a:rPr lang="en-US" b="1" dirty="0">
                <a:solidFill>
                  <a:schemeClr val="bg1"/>
                </a:solidFill>
              </a:rPr>
              <a:t>Build Marine Bench</a:t>
            </a:r>
          </a:p>
        </p:txBody>
      </p:sp>
    </p:spTree>
    <p:extLst>
      <p:ext uri="{BB962C8B-B14F-4D97-AF65-F5344CB8AC3E}">
        <p14:creationId xmlns:p14="http://schemas.microsoft.com/office/powerpoint/2010/main" val="335872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9568" y="2780928"/>
            <a:ext cx="7884864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b="1" dirty="0" smtClean="0"/>
              <a:t>2- </a:t>
            </a:r>
            <a:r>
              <a:rPr lang="ar-EG" b="1" dirty="0"/>
              <a:t>الكهوف البحرية: </a:t>
            </a:r>
            <a:r>
              <a:rPr lang="en-US" b="1" dirty="0"/>
              <a:t>Marine Caves </a:t>
            </a:r>
            <a:endParaRPr lang="en-US" dirty="0"/>
          </a:p>
          <a:p>
            <a:pPr marL="0" indent="0">
              <a:buNone/>
            </a:pPr>
            <a:r>
              <a:rPr lang="ar-EG" dirty="0" smtClean="0"/>
              <a:t>تعد </a:t>
            </a:r>
            <a:r>
              <a:rPr lang="ar-EG" dirty="0"/>
              <a:t>الكهوف البحرية من الأشكال الدقيقة المرتبطة يتراجع الجروف البحرية، </a:t>
            </a:r>
            <a:r>
              <a:rPr lang="ar-EG" dirty="0" smtClean="0"/>
              <a:t>حيث تتكون عند </a:t>
            </a:r>
            <a:r>
              <a:rPr lang="ar-EG" dirty="0"/>
              <a:t>أقدام الجروف البحرية </a:t>
            </a:r>
            <a:r>
              <a:rPr lang="ar-EG" dirty="0" smtClean="0"/>
              <a:t>مرتبطة في الأغلب بمناطق </a:t>
            </a:r>
            <a:r>
              <a:rPr lang="ar-EG" dirty="0"/>
              <a:t>الضعف الجيولوجي </a:t>
            </a:r>
            <a:r>
              <a:rPr lang="ar-EG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0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780929"/>
            <a:ext cx="8528124" cy="2664296"/>
          </a:xfrm>
        </p:spPr>
        <p:txBody>
          <a:bodyPr>
            <a:normAutofit/>
          </a:bodyPr>
          <a:lstStyle/>
          <a:p>
            <a:r>
              <a:rPr lang="ar-EG" dirty="0"/>
              <a:t>	وقد يتكون منفس </a:t>
            </a:r>
            <a:r>
              <a:rPr lang="en-US" dirty="0"/>
              <a:t>Blow Hole </a:t>
            </a:r>
            <a:r>
              <a:rPr lang="ar-EG" dirty="0"/>
              <a:t> فى الجزء الضعيف من سقف الكهف بفعل الضغط الهيدروليكي الذي تمارسه الأمواج عند دخولها الكهف،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07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</TotalTime>
  <Words>326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PowerPoint Presentation</vt:lpstr>
      <vt:lpstr> جيومورفولوجية السواحل</vt:lpstr>
      <vt:lpstr>PowerPoint Presentation</vt:lpstr>
      <vt:lpstr>أشكال السطح المرتبطة بالسواحل:   أولاً: أشكال السطح المرتبطة بالنحت البحري: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الجيومورفولوجيا  تعريفها ، وأهميتها </dc:title>
  <dc:creator>islam</dc:creator>
  <cp:lastModifiedBy>Dr-saber</cp:lastModifiedBy>
  <cp:revision>198</cp:revision>
  <dcterms:created xsi:type="dcterms:W3CDTF">2017-09-14T17:44:47Z</dcterms:created>
  <dcterms:modified xsi:type="dcterms:W3CDTF">2020-04-01T08:47:46Z</dcterms:modified>
</cp:coreProperties>
</file>