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6" r:id="rId2"/>
    <p:sldId id="257" r:id="rId3"/>
    <p:sldId id="258" r:id="rId4"/>
    <p:sldId id="262" r:id="rId5"/>
    <p:sldId id="263" r:id="rId6"/>
    <p:sldId id="264" r:id="rId7"/>
    <p:sldId id="266" r:id="rId8"/>
    <p:sldId id="267" r:id="rId9"/>
    <p:sldId id="269" r:id="rId10"/>
    <p:sldId id="271" r:id="rId11"/>
    <p:sldId id="272" r:id="rId12"/>
    <p:sldId id="273" r:id="rId13"/>
    <p:sldId id="274" r:id="rId14"/>
    <p:sldId id="275"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401715-5229-4C5B-9324-D6A209AB6733}">
          <p14:sldIdLst>
            <p14:sldId id="276"/>
            <p14:sldId id="257"/>
            <p14:sldId id="258"/>
            <p14:sldId id="262"/>
            <p14:sldId id="263"/>
            <p14:sldId id="264"/>
            <p14:sldId id="266"/>
            <p14:sldId id="267"/>
            <p14:sldId id="269"/>
            <p14:sldId id="271"/>
            <p14:sldId id="272"/>
            <p14:sldId id="273"/>
            <p14:sldId id="274"/>
            <p14:sldId id="27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37" autoAdjust="0"/>
  </p:normalViewPr>
  <p:slideViewPr>
    <p:cSldViewPr>
      <p:cViewPr varScale="1">
        <p:scale>
          <a:sx n="74" d="100"/>
          <a:sy n="74" d="100"/>
        </p:scale>
        <p:origin x="-10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6AE3300-0CFA-491E-B4A6-C153E750886C}"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E3300-0CFA-491E-B4A6-C153E750886C}"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E3300-0CFA-491E-B4A6-C153E750886C}"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6AE3300-0CFA-491E-B4A6-C153E750886C}"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6AE3300-0CFA-491E-B4A6-C153E750886C}"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3300-0CFA-491E-B4A6-C153E750886C}"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6AE3300-0CFA-491E-B4A6-C153E750886C}" type="datetimeFigureOut">
              <a:rPr lang="ar-EG" smtClean="0"/>
              <a:t>08/08/1441</a:t>
            </a:fld>
            <a:endParaRPr lang="ar-EG"/>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EG"/>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49C0049-6AEA-4395-9DC7-5DA6ED4314E1}" type="slidenum">
              <a:rPr lang="ar-EG" smtClean="0"/>
              <a:t>‹#›</a:t>
            </a:fld>
            <a:endParaRPr lang="ar-EG"/>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755576" y="3789040"/>
            <a:ext cx="8229600" cy="1828800"/>
          </a:xfrm>
          <a:prstGeom prst="rect">
            <a:avLst/>
          </a:prstGeom>
        </p:spPr>
        <p:txBody>
          <a:bodyPr vert="horz" lIns="91440" tIns="45720" rIns="91440" bIns="45720" rtlCol="0" anchor="ctr">
            <a:noAutofit/>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EG" sz="2800" dirty="0" smtClean="0"/>
              <a:t>إسم المقرر : الجيومورفولوجيا ( ب ) </a:t>
            </a:r>
          </a:p>
          <a:p>
            <a:pPr algn="r"/>
            <a:r>
              <a:rPr lang="ar-EG" sz="2800" dirty="0" smtClean="0"/>
              <a:t>أستاذ المادة : د. إسلام صابر أمين</a:t>
            </a:r>
            <a:br>
              <a:rPr lang="ar-EG" sz="2800" dirty="0" smtClean="0"/>
            </a:br>
            <a:r>
              <a:rPr lang="ar-EG" sz="2800" dirty="0" smtClean="0"/>
              <a:t>الفرقة : الثالثة ( شعبة عامة ) </a:t>
            </a:r>
            <a:br>
              <a:rPr lang="ar-EG" sz="2800" dirty="0" smtClean="0"/>
            </a:br>
            <a:r>
              <a:rPr lang="ar-EG" sz="2800" dirty="0" smtClean="0"/>
              <a:t>قسم : الجغرافيا ونظم المعلومات الجغرافية </a:t>
            </a:r>
            <a:endParaRPr lang="ar-EG" sz="2800" dirty="0"/>
          </a:p>
        </p:txBody>
      </p:sp>
    </p:spTree>
    <p:extLst>
      <p:ext uri="{BB962C8B-B14F-4D97-AF65-F5344CB8AC3E}">
        <p14:creationId xmlns:p14="http://schemas.microsoft.com/office/powerpoint/2010/main" val="319102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48064" y="2636912"/>
            <a:ext cx="3780408" cy="3450696"/>
          </a:xfrm>
        </p:spPr>
        <p:txBody>
          <a:bodyPr>
            <a:normAutofit/>
          </a:bodyPr>
          <a:lstStyle/>
          <a:p>
            <a:pPr marL="0" indent="0">
              <a:buNone/>
            </a:pPr>
            <a:r>
              <a:rPr lang="ar-EG" dirty="0"/>
              <a:t>ويرتبط بحواف الفوالق عدة ظاهرات </a:t>
            </a:r>
            <a:r>
              <a:rPr lang="ar-EG" dirty="0" err="1"/>
              <a:t>جيومورفولوجية</a:t>
            </a:r>
            <a:r>
              <a:rPr lang="ar-EG" dirty="0"/>
              <a:t>:</a:t>
            </a:r>
            <a:endParaRPr lang="en-US" dirty="0"/>
          </a:p>
          <a:p>
            <a:pPr lvl="0"/>
            <a:r>
              <a:rPr lang="ar-EG" dirty="0"/>
              <a:t>الجبهات </a:t>
            </a:r>
            <a:r>
              <a:rPr lang="ar-EG" dirty="0" smtClean="0"/>
              <a:t>المثلثة</a:t>
            </a:r>
            <a:endParaRPr lang="en-US" dirty="0"/>
          </a:p>
          <a:p>
            <a:pPr lvl="0"/>
            <a:r>
              <a:rPr lang="ar-EG" dirty="0"/>
              <a:t>تكون أودية على طول حافة الانكسار على شكل حرف </a:t>
            </a:r>
            <a:r>
              <a:rPr lang="en-US" dirty="0" smtClean="0"/>
              <a:t>V</a:t>
            </a:r>
            <a:r>
              <a:rPr lang="ar-EG" dirty="0" smtClean="0"/>
              <a:t>.</a:t>
            </a:r>
            <a:endParaRPr lang="en-US" dirty="0"/>
          </a:p>
          <a:p>
            <a:pPr lvl="0"/>
            <a:r>
              <a:rPr lang="ar-EG" dirty="0"/>
              <a:t>تكوين ظاهرة الأودية المعلقة </a:t>
            </a:r>
            <a:r>
              <a:rPr lang="en-US" dirty="0"/>
              <a:t>Hanging Valleys</a:t>
            </a:r>
            <a:r>
              <a:rPr lang="ar-EG" dirty="0"/>
              <a:t> على جبهات الحواف الانكسارية</a:t>
            </a:r>
            <a:r>
              <a:rPr lang="ar-EG" b="1" dirty="0"/>
              <a:t>. </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8040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73428" y="2636912"/>
            <a:ext cx="2484264" cy="3450696"/>
          </a:xfrm>
        </p:spPr>
        <p:txBody>
          <a:bodyPr/>
          <a:lstStyle/>
          <a:p>
            <a:pPr algn="just"/>
            <a:r>
              <a:rPr lang="ar-EG" dirty="0"/>
              <a:t>ومن أهم الظاهرات </a:t>
            </a:r>
            <a:r>
              <a:rPr lang="ar-EG" dirty="0" err="1"/>
              <a:t>الجيومورفولجية</a:t>
            </a:r>
            <a:r>
              <a:rPr lang="ar-EG" b="1" dirty="0"/>
              <a:t>: </a:t>
            </a:r>
            <a:r>
              <a:rPr lang="ar-EG" dirty="0"/>
              <a:t>التي تتكون على هذا النوع من البنيات الجيولوجية ظاهرة الانهار أو الأودية المنطبعة</a:t>
            </a:r>
            <a:r>
              <a:rPr lang="en-US" dirty="0" smtClean="0"/>
              <a:t>valleys </a:t>
            </a:r>
            <a:r>
              <a:rPr lang="en-US" dirty="0"/>
              <a:t>Superimposed </a:t>
            </a:r>
          </a:p>
        </p:txBody>
      </p:sp>
      <p:sp>
        <p:nvSpPr>
          <p:cNvPr id="3" name="Title 2"/>
          <p:cNvSpPr>
            <a:spLocks noGrp="1"/>
          </p:cNvSpPr>
          <p:nvPr>
            <p:ph type="title"/>
          </p:nvPr>
        </p:nvSpPr>
        <p:spPr>
          <a:xfrm>
            <a:off x="4860032" y="233982"/>
            <a:ext cx="3826768" cy="2514608"/>
          </a:xfrm>
        </p:spPr>
        <p:txBody>
          <a:bodyPr>
            <a:normAutofit/>
          </a:bodyPr>
          <a:lstStyle/>
          <a:p>
            <a:r>
              <a:rPr lang="ar-EG" b="1" dirty="0"/>
              <a:t>رابعًا: أشكال السطح المرتبطة ببنية عدم </a:t>
            </a:r>
            <a:r>
              <a:rPr lang="ar-EG" b="1" dirty="0" smtClean="0"/>
              <a:t>التوافق</a:t>
            </a:r>
            <a:endParaRPr lang="en-US" dirty="0"/>
          </a:p>
        </p:txBody>
      </p:sp>
    </p:spTree>
    <p:extLst>
      <p:ext uri="{BB962C8B-B14F-4D97-AF65-F5344CB8AC3E}">
        <p14:creationId xmlns:p14="http://schemas.microsoft.com/office/powerpoint/2010/main" val="611580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87268" y="2780928"/>
            <a:ext cx="3852416" cy="2769757"/>
          </a:xfrm>
        </p:spPr>
        <p:txBody>
          <a:bodyPr>
            <a:normAutofit fontScale="92500" lnSpcReduction="20000"/>
          </a:bodyPr>
          <a:lstStyle/>
          <a:p>
            <a:pPr algn="just"/>
            <a:r>
              <a:rPr lang="ar-EG" dirty="0"/>
              <a:t>وهناك العديد من الأنهار المنطبعة في العالم لعل أبرزها الأنهار التي تشق مجاريها في الصخور القديمة في بريطانيا ، وبعض الأنهار التي تخترق مجاريها اقليم جبال روكي بالولايات المتحدة الأمريكية .  ومن الأدلة التي يمكن التعرف بها على الأودية المنطبعة أن نمط التصريف النهري لا يتفق والبنية الجيولوجية التي يقطع فيها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5030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dirty="0"/>
              <a:t>وتختلف الأنهار المنطبعة عن الأنهار المناضلة </a:t>
            </a:r>
            <a:r>
              <a:rPr lang="en-US" dirty="0"/>
              <a:t>Antecedent Rivers</a:t>
            </a:r>
            <a:r>
              <a:rPr lang="ar-EG" dirty="0"/>
              <a:t> وهي تلك الأنهار التي تحافظ علي اتجاهها علي الرغم من تعرضها لحركات تكتونية </a:t>
            </a:r>
            <a:r>
              <a:rPr lang="ar-EG" dirty="0" smtClean="0"/>
              <a:t>بطيئة. </a:t>
            </a:r>
            <a:endParaRPr lang="en-US" dirty="0"/>
          </a:p>
          <a:p>
            <a:pPr algn="just"/>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3789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EG" b="1" dirty="0"/>
              <a:t>خامسًا: أشكال الأرض </a:t>
            </a:r>
            <a:r>
              <a:rPr lang="ar-EG" b="1" dirty="0" smtClean="0"/>
              <a:t>البركانية</a:t>
            </a:r>
            <a:endParaRPr lang="en-US" dirty="0"/>
          </a:p>
        </p:txBody>
      </p:sp>
    </p:spTree>
    <p:extLst>
      <p:ext uri="{BB962C8B-B14F-4D97-AF65-F5344CB8AC3E}">
        <p14:creationId xmlns:p14="http://schemas.microsoft.com/office/powerpoint/2010/main" val="5401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84168" y="2420888"/>
            <a:ext cx="2871829" cy="3450696"/>
          </a:xfrm>
        </p:spPr>
        <p:txBody>
          <a:bodyPr/>
          <a:lstStyle/>
          <a:p>
            <a:r>
              <a:rPr lang="ar-EG" dirty="0" smtClean="0"/>
              <a:t>ما هو الفرق بين السطوح البنيوية وسهول التعرية ؟ </a:t>
            </a:r>
          </a:p>
          <a:p>
            <a:r>
              <a:rPr lang="ar-EG" dirty="0" smtClean="0"/>
              <a:t>الموائد الصخرية والشواهد الصخرية </a:t>
            </a:r>
            <a:endParaRPr lang="en-US" dirty="0"/>
          </a:p>
        </p:txBody>
      </p:sp>
      <p:sp>
        <p:nvSpPr>
          <p:cNvPr id="3" name="Title 2"/>
          <p:cNvSpPr>
            <a:spLocks noGrp="1"/>
          </p:cNvSpPr>
          <p:nvPr>
            <p:ph type="title"/>
          </p:nvPr>
        </p:nvSpPr>
        <p:spPr/>
        <p:txBody>
          <a:bodyPr>
            <a:normAutofit fontScale="90000"/>
          </a:bodyPr>
          <a:lstStyle/>
          <a:p>
            <a:r>
              <a:rPr lang="ar-EG" b="1" dirty="0"/>
              <a:t>أولا: أشكال السطح المرتبطة بالبنيات المتجانسة الميل: </a:t>
            </a:r>
            <a:endParaRPr lang="en-US" dirty="0"/>
          </a:p>
        </p:txBody>
      </p:sp>
    </p:spTree>
    <p:extLst>
      <p:ext uri="{BB962C8B-B14F-4D97-AF65-F5344CB8AC3E}">
        <p14:creationId xmlns:p14="http://schemas.microsoft.com/office/powerpoint/2010/main" val="265679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980728"/>
            <a:ext cx="8229600" cy="4824536"/>
          </a:xfrm>
        </p:spPr>
        <p:txBody>
          <a:bodyPr>
            <a:noAutofit/>
          </a:bodyPr>
          <a:lstStyle/>
          <a:p>
            <a:pPr marL="0" lvl="0" indent="0"/>
            <a:r>
              <a:rPr lang="ar-EG" sz="2800" b="1" dirty="0"/>
              <a:t>ويرتبط بالبنيات الجيولوجية الافقية و المائلة ميلا لطيفًا إلى شديدًا ظاهرات بنيوية هى</a:t>
            </a:r>
            <a:r>
              <a:rPr lang="ar-EG" sz="2800" b="1" dirty="0" smtClean="0"/>
              <a:t>: </a:t>
            </a:r>
            <a:r>
              <a:rPr lang="ar-EG" sz="2800" b="1" dirty="0" smtClean="0"/>
              <a:t/>
            </a:r>
            <a:br>
              <a:rPr lang="ar-EG" sz="2800" b="1" dirty="0" smtClean="0"/>
            </a:br>
            <a:r>
              <a:rPr lang="ar-EG" sz="2800" b="1" dirty="0"/>
              <a:t/>
            </a:r>
            <a:br>
              <a:rPr lang="ar-EG" sz="2800" b="1" dirty="0"/>
            </a:br>
            <a:r>
              <a:rPr lang="en-US" sz="2800" b="1" dirty="0">
                <a:solidFill>
                  <a:schemeClr val="tx1"/>
                </a:solidFill>
              </a:rPr>
              <a:t/>
            </a:r>
            <a:br>
              <a:rPr lang="en-US" sz="2800" b="1" dirty="0">
                <a:solidFill>
                  <a:schemeClr val="tx1"/>
                </a:solidFill>
              </a:rPr>
            </a:br>
            <a:r>
              <a:rPr lang="ar-EG" sz="2800" b="1" dirty="0">
                <a:solidFill>
                  <a:schemeClr val="tx1"/>
                </a:solidFill>
              </a:rPr>
              <a:t>الكوستا: </a:t>
            </a:r>
            <a:r>
              <a:rPr lang="en-US" sz="2800" b="1" dirty="0">
                <a:solidFill>
                  <a:schemeClr val="tx1"/>
                </a:solidFill>
              </a:rPr>
              <a:t>Cuesta</a:t>
            </a:r>
            <a:r>
              <a:rPr lang="ar-EG" sz="2800" b="1" dirty="0">
                <a:solidFill>
                  <a:schemeClr val="tx1"/>
                </a:solidFill>
              </a:rPr>
              <a:t>                             </a:t>
            </a:r>
            <a:br>
              <a:rPr lang="ar-EG" sz="2800" b="1" dirty="0">
                <a:solidFill>
                  <a:schemeClr val="tx1"/>
                </a:solidFill>
              </a:rPr>
            </a:br>
            <a:r>
              <a:rPr lang="ar-EG" sz="2800" dirty="0">
                <a:solidFill>
                  <a:schemeClr val="tx1"/>
                </a:solidFill>
              </a:rPr>
              <a:t>تعريف الكويستا </a:t>
            </a:r>
            <a:br>
              <a:rPr lang="ar-EG" sz="2800" dirty="0">
                <a:solidFill>
                  <a:schemeClr val="tx1"/>
                </a:solidFill>
              </a:rPr>
            </a:br>
            <a:r>
              <a:rPr lang="ar-EG" sz="2800" dirty="0">
                <a:solidFill>
                  <a:schemeClr val="tx1"/>
                </a:solidFill>
              </a:rPr>
              <a:t>أنواع الاودية التي ترتبط بالكويستات </a:t>
            </a:r>
            <a:br>
              <a:rPr lang="ar-EG" sz="2800" dirty="0">
                <a:solidFill>
                  <a:schemeClr val="tx1"/>
                </a:solidFill>
              </a:rPr>
            </a:br>
            <a:r>
              <a:rPr lang="ar-EG" sz="2800" dirty="0">
                <a:solidFill>
                  <a:schemeClr val="tx1"/>
                </a:solidFill>
              </a:rPr>
              <a:t>أهمية دراسة الكويستات </a:t>
            </a:r>
            <a:br>
              <a:rPr lang="ar-EG" sz="2800" dirty="0">
                <a:solidFill>
                  <a:schemeClr val="tx1"/>
                </a:solidFill>
              </a:rPr>
            </a:br>
            <a:r>
              <a:rPr lang="ar-EG" sz="2800" dirty="0">
                <a:solidFill>
                  <a:schemeClr val="tx1"/>
                </a:solidFill>
              </a:rPr>
              <a:t>وتأتي أهمية دراسة الكوستات فى التعرف على نظام بنية الطبقات الصخرية. فوجود الكوستات فى منطقة ما من سطح الأرض يشير إلى أنها تعرضت لضغوط بسيطة أدت إلى وجود تحدبات وتقعرات فى سطح المنطقة.</a:t>
            </a:r>
            <a:r>
              <a:rPr lang="en-US" sz="2800" dirty="0">
                <a:solidFill>
                  <a:schemeClr val="tx1"/>
                </a:solidFill>
              </a:rPr>
              <a:t/>
            </a:r>
            <a:br>
              <a:rPr lang="en-US" sz="2800" dirty="0">
                <a:solidFill>
                  <a:schemeClr val="tx1"/>
                </a:solidFill>
              </a:rPr>
            </a:br>
            <a:endParaRPr lang="en-US" sz="2800" b="1" dirty="0">
              <a:solidFill>
                <a:schemeClr val="tx1"/>
              </a:solidFill>
            </a:endParaRPr>
          </a:p>
        </p:txBody>
      </p:sp>
    </p:spTree>
    <p:extLst>
      <p:ext uri="{BB962C8B-B14F-4D97-AF65-F5344CB8AC3E}">
        <p14:creationId xmlns:p14="http://schemas.microsoft.com/office/powerpoint/2010/main" val="79662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6896" y="980728"/>
            <a:ext cx="8229600" cy="1252728"/>
          </a:xfrm>
        </p:spPr>
        <p:txBody>
          <a:bodyPr>
            <a:noAutofit/>
          </a:bodyPr>
          <a:lstStyle/>
          <a:p>
            <a:pPr marL="571500" indent="-571500" algn="r">
              <a:buFont typeface="Arial" panose="020B0604020202020204" pitchFamily="34" charset="0"/>
              <a:buChar char="•"/>
            </a:pPr>
            <a:r>
              <a:rPr lang="ar-EG" sz="2800" dirty="0"/>
              <a:t>العلاقة بين ارتفاع جبهات </a:t>
            </a:r>
            <a:r>
              <a:rPr lang="ar-EG" sz="2800" dirty="0" err="1"/>
              <a:t>الكويستات</a:t>
            </a:r>
            <a:r>
              <a:rPr lang="ar-EG" sz="2800" dirty="0"/>
              <a:t> وسمك الطبقات الصخرية الصلبة . </a:t>
            </a:r>
            <a:br>
              <a:rPr lang="ar-EG" sz="2800" dirty="0"/>
            </a:br>
            <a:r>
              <a:rPr lang="ar-EG" sz="2800" dirty="0"/>
              <a:t>العلاقة بين تساوي أو عدم تساوي المسافات بين جبهات </a:t>
            </a:r>
            <a:r>
              <a:rPr lang="ar-EG" sz="2800" dirty="0" err="1"/>
              <a:t>الكويستات</a:t>
            </a:r>
            <a:r>
              <a:rPr lang="ar-EG" sz="2800" dirty="0"/>
              <a:t> وسمك الطبقات الصخرية الصلبة والهشة . </a:t>
            </a:r>
            <a:br>
              <a:rPr lang="ar-EG" sz="2800" dirty="0"/>
            </a:br>
            <a:r>
              <a:rPr lang="ar-EG" sz="2400" dirty="0"/>
              <a:t>	</a:t>
            </a:r>
            <a:br>
              <a:rPr lang="ar-EG" sz="2400" dirty="0"/>
            </a:br>
            <a:endParaRPr lang="en-US" sz="2800" dirty="0"/>
          </a:p>
        </p:txBody>
      </p:sp>
    </p:spTree>
    <p:extLst>
      <p:ext uri="{BB962C8B-B14F-4D97-AF65-F5344CB8AC3E}">
        <p14:creationId xmlns:p14="http://schemas.microsoft.com/office/powerpoint/2010/main" val="300753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وتوجد </a:t>
            </a:r>
            <a:r>
              <a:rPr lang="ar-EG" dirty="0" err="1"/>
              <a:t>الكوستات</a:t>
            </a:r>
            <a:r>
              <a:rPr lang="ar-EG" dirty="0"/>
              <a:t> </a:t>
            </a:r>
            <a:r>
              <a:rPr lang="ar-EG" dirty="0" err="1"/>
              <a:t>فى</a:t>
            </a:r>
            <a:r>
              <a:rPr lang="ar-EG" dirty="0"/>
              <a:t> مناطق عديدة مثل ولاية الميسيسبي </a:t>
            </a:r>
            <a:r>
              <a:rPr lang="ar-EG" dirty="0" err="1"/>
              <a:t>فى</a:t>
            </a:r>
            <a:r>
              <a:rPr lang="ar-EG" dirty="0"/>
              <a:t> الولايات المتحدة الأمريكية، وحول حوض باريس </a:t>
            </a:r>
            <a:r>
              <a:rPr lang="ar-EG" dirty="0" err="1"/>
              <a:t>فى</a:t>
            </a:r>
            <a:r>
              <a:rPr lang="ar-EG" dirty="0"/>
              <a:t> فرنسا، وفى جنوب وشمال سيناء، والحافات المحيطة بالمنخفضات الكبرى </a:t>
            </a:r>
            <a:r>
              <a:rPr lang="ar-EG" dirty="0" err="1"/>
              <a:t>فى</a:t>
            </a:r>
            <a:r>
              <a:rPr lang="ar-EG" dirty="0"/>
              <a:t> الصحراء الغربية بمصر.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6214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2564904"/>
            <a:ext cx="7596832" cy="3561259"/>
          </a:xfrm>
        </p:spPr>
        <p:txBody>
          <a:bodyPr>
            <a:normAutofit/>
          </a:bodyPr>
          <a:lstStyle/>
          <a:p>
            <a:pPr marL="0" indent="0">
              <a:buNone/>
            </a:pPr>
            <a:r>
              <a:rPr lang="ar-EG" b="1" dirty="0"/>
              <a:t>2</a:t>
            </a:r>
            <a:r>
              <a:rPr lang="ar-EG" b="1" dirty="0" smtClean="0"/>
              <a:t>-الحافات </a:t>
            </a:r>
            <a:r>
              <a:rPr lang="ar-EG" b="1" dirty="0"/>
              <a:t>الصخرية الوحيدة الميل: </a:t>
            </a:r>
            <a:r>
              <a:rPr lang="en-US" b="1" dirty="0" err="1"/>
              <a:t>Homoclincal</a:t>
            </a:r>
            <a:r>
              <a:rPr lang="en-US" b="1" dirty="0"/>
              <a:t> </a:t>
            </a:r>
            <a:r>
              <a:rPr lang="en-US" b="1" dirty="0" smtClean="0"/>
              <a:t>Ridges</a:t>
            </a:r>
            <a:endParaRPr lang="ar-EG" b="1" dirty="0" smtClean="0"/>
          </a:p>
          <a:p>
            <a:r>
              <a:rPr lang="ar-EG" dirty="0" smtClean="0"/>
              <a:t>ترتبط </a:t>
            </a:r>
            <a:r>
              <a:rPr lang="ar-EG" dirty="0"/>
              <a:t>هذه الظاهرة بالطبقات الصخرية المتوسطة إلى شديدة الميل (6- 45 درجة) </a:t>
            </a:r>
            <a:r>
              <a:rPr lang="ar-EG" dirty="0" smtClean="0"/>
              <a:t> .</a:t>
            </a:r>
            <a:endParaRPr lang="en-US" dirty="0"/>
          </a:p>
          <a:p>
            <a:endParaRPr lang="en-US" dirty="0"/>
          </a:p>
        </p:txBody>
      </p:sp>
    </p:spTree>
    <p:extLst>
      <p:ext uri="{BB962C8B-B14F-4D97-AF65-F5344CB8AC3E}">
        <p14:creationId xmlns:p14="http://schemas.microsoft.com/office/powerpoint/2010/main" val="464199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344437" cy="3450696"/>
          </a:xfrm>
        </p:spPr>
        <p:txBody>
          <a:bodyPr>
            <a:normAutofit/>
          </a:bodyPr>
          <a:lstStyle/>
          <a:p>
            <a:pPr marL="0" indent="0">
              <a:buNone/>
            </a:pPr>
            <a:r>
              <a:rPr lang="ar-EG" sz="2800" b="1" dirty="0">
                <a:solidFill>
                  <a:schemeClr val="bg1"/>
                </a:solidFill>
              </a:rPr>
              <a:t>3- ظاهرة ظهر الحلوف أو سنم الجمل: </a:t>
            </a:r>
            <a:r>
              <a:rPr lang="en-US" sz="2800" b="1" dirty="0">
                <a:solidFill>
                  <a:schemeClr val="bg1"/>
                </a:solidFill>
              </a:rPr>
              <a:t>Hogback </a:t>
            </a:r>
            <a:r>
              <a:rPr lang="ar-EG" sz="2800" b="1" dirty="0">
                <a:solidFill>
                  <a:schemeClr val="bg1"/>
                </a:solidFill>
              </a:rPr>
              <a:t>  </a:t>
            </a:r>
            <a:endParaRPr lang="en-US" sz="2800" b="1" dirty="0">
              <a:solidFill>
                <a:schemeClr val="bg1"/>
              </a:solidFill>
            </a:endParaRPr>
          </a:p>
          <a:p>
            <a:r>
              <a:rPr lang="ar-EG" sz="2800" b="1" dirty="0" smtClean="0">
                <a:solidFill>
                  <a:schemeClr val="bg1"/>
                </a:solidFill>
              </a:rPr>
              <a:t>ترتبط </a:t>
            </a:r>
            <a:r>
              <a:rPr lang="ar-EG" sz="2800" b="1" dirty="0">
                <a:solidFill>
                  <a:schemeClr val="bg1"/>
                </a:solidFill>
              </a:rPr>
              <a:t>هذه الظاهرة بالطبقات الصخرية الشديدة الميل (أكثر من 45 درجة) (شكل -38). </a:t>
            </a:r>
            <a:endParaRPr lang="en-US" sz="2800" b="1" dirty="0">
              <a:solidFill>
                <a:schemeClr val="bg1"/>
              </a:solidFill>
            </a:endParaRPr>
          </a:p>
        </p:txBody>
      </p:sp>
    </p:spTree>
    <p:extLst>
      <p:ext uri="{BB962C8B-B14F-4D97-AF65-F5344CB8AC3E}">
        <p14:creationId xmlns:p14="http://schemas.microsoft.com/office/powerpoint/2010/main" val="222996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ar-EG" dirty="0"/>
              <a:t>أودية الطيات المحدبة .</a:t>
            </a:r>
            <a:r>
              <a:rPr lang="en-US" dirty="0"/>
              <a:t>Anticlinal V</a:t>
            </a:r>
            <a:r>
              <a:rPr lang="ar-EG" dirty="0"/>
              <a:t> والتي تتبع محاور الطيات المحدبة. </a:t>
            </a:r>
            <a:endParaRPr lang="en-US" dirty="0"/>
          </a:p>
          <a:p>
            <a:pPr marL="0" indent="0">
              <a:buNone/>
            </a:pPr>
            <a:r>
              <a:rPr lang="ar-EG" dirty="0"/>
              <a:t> </a:t>
            </a:r>
            <a:endParaRPr lang="en-US" dirty="0"/>
          </a:p>
          <a:p>
            <a:pPr lvl="0"/>
            <a:r>
              <a:rPr lang="ar-EG" dirty="0"/>
              <a:t>أودية الطيات المقعرة </a:t>
            </a:r>
            <a:r>
              <a:rPr lang="en-US" dirty="0"/>
              <a:t>Synclinal V.</a:t>
            </a:r>
            <a:r>
              <a:rPr lang="ar-EG" dirty="0"/>
              <a:t> وهى التي تتبع محور الطيات المقعرة. </a:t>
            </a:r>
            <a:endParaRPr lang="en-US" dirty="0"/>
          </a:p>
          <a:p>
            <a:pPr marL="0" indent="0">
              <a:buNone/>
            </a:pPr>
            <a:r>
              <a:rPr lang="ar-EG" dirty="0"/>
              <a:t> </a:t>
            </a:r>
            <a:endParaRPr lang="en-US" dirty="0"/>
          </a:p>
          <a:p>
            <a:pPr lvl="0"/>
            <a:r>
              <a:rPr lang="ar-EG" dirty="0"/>
              <a:t>حواف الطيات المحدبة </a:t>
            </a:r>
            <a:r>
              <a:rPr lang="en-US" dirty="0"/>
              <a:t>Anticlinal Ridges</a:t>
            </a:r>
            <a:r>
              <a:rPr lang="ar-EG" dirty="0"/>
              <a:t> وهى التي تنشأ على طول الطبقات الصلبة </a:t>
            </a:r>
            <a:r>
              <a:rPr lang="ar-EG" dirty="0" err="1"/>
              <a:t>فى</a:t>
            </a:r>
            <a:r>
              <a:rPr lang="ar-EG" dirty="0"/>
              <a:t> منطقة أعلى الطيات المحدبة. </a:t>
            </a:r>
            <a:endParaRPr lang="en-US" dirty="0"/>
          </a:p>
          <a:p>
            <a:pPr marL="0" indent="0">
              <a:buNone/>
            </a:pPr>
            <a:r>
              <a:rPr lang="ar-EG" dirty="0"/>
              <a:t> </a:t>
            </a:r>
            <a:endParaRPr lang="en-US" dirty="0"/>
          </a:p>
          <a:p>
            <a:pPr lvl="0"/>
            <a:r>
              <a:rPr lang="ar-EG" dirty="0"/>
              <a:t>حواف الطيات المقعرة .</a:t>
            </a:r>
            <a:r>
              <a:rPr lang="en-US" dirty="0"/>
              <a:t>Synclinal R</a:t>
            </a:r>
            <a:r>
              <a:rPr lang="ar-EG" dirty="0"/>
              <a:t> ترتبط بالطبقات المقعرة </a:t>
            </a:r>
            <a:r>
              <a:rPr lang="ar-EG" dirty="0" smtClean="0"/>
              <a:t>.</a:t>
            </a:r>
            <a:endParaRPr lang="en-US" dirty="0"/>
          </a:p>
          <a:p>
            <a:endParaRPr lang="en-US" dirty="0"/>
          </a:p>
        </p:txBody>
      </p:sp>
      <p:sp>
        <p:nvSpPr>
          <p:cNvPr id="3" name="Title 2"/>
          <p:cNvSpPr>
            <a:spLocks noGrp="1"/>
          </p:cNvSpPr>
          <p:nvPr>
            <p:ph type="title"/>
          </p:nvPr>
        </p:nvSpPr>
        <p:spPr/>
        <p:txBody>
          <a:bodyPr>
            <a:normAutofit fontScale="90000"/>
          </a:bodyPr>
          <a:lstStyle/>
          <a:p>
            <a:r>
              <a:rPr lang="ar-EG" b="1" dirty="0"/>
              <a:t>ثانيًا: الأشكال المرتبطة بالتواء الطبقات </a:t>
            </a:r>
            <a:r>
              <a:rPr lang="ar-EG" b="1" dirty="0" smtClean="0"/>
              <a:t>الصخرية</a:t>
            </a:r>
            <a:endParaRPr lang="en-US" dirty="0"/>
          </a:p>
        </p:txBody>
      </p:sp>
    </p:spTree>
    <p:extLst>
      <p:ext uri="{BB962C8B-B14F-4D97-AF65-F5344CB8AC3E}">
        <p14:creationId xmlns:p14="http://schemas.microsoft.com/office/powerpoint/2010/main" val="1848623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ar-EG" dirty="0" smtClean="0"/>
              <a:t>الصدع </a:t>
            </a:r>
            <a:r>
              <a:rPr lang="ar-EG" dirty="0"/>
              <a:t>(الفالق) العادي من شأنه أن ينتج عنه أربعة أشكال أساسية </a:t>
            </a:r>
            <a:r>
              <a:rPr lang="ar-EG" dirty="0" err="1"/>
              <a:t>هى</a:t>
            </a:r>
            <a:r>
              <a:rPr lang="ar-EG" dirty="0"/>
              <a:t>: </a:t>
            </a:r>
            <a:endParaRPr lang="en-US" dirty="0"/>
          </a:p>
          <a:p>
            <a:r>
              <a:rPr lang="ar-EG" dirty="0"/>
              <a:t>إيجاد حافة تعرف باسم الحافة الانكسارية </a:t>
            </a:r>
            <a:r>
              <a:rPr lang="en-US" dirty="0"/>
              <a:t>Fault </a:t>
            </a:r>
            <a:r>
              <a:rPr lang="en-US" dirty="0" smtClean="0"/>
              <a:t>Scarp</a:t>
            </a:r>
            <a:endParaRPr lang="ar-EG" dirty="0" smtClean="0"/>
          </a:p>
          <a:p>
            <a:r>
              <a:rPr lang="ar-EG" dirty="0"/>
              <a:t>وضع الطبقات المختلفة والمتباينة </a:t>
            </a:r>
            <a:r>
              <a:rPr lang="ar-EG" dirty="0" err="1"/>
              <a:t>فى</a:t>
            </a:r>
            <a:r>
              <a:rPr lang="ar-EG" dirty="0"/>
              <a:t> درجة مقاومتها لعوامل التشكيل جنبًا إلى جنب.</a:t>
            </a:r>
            <a:endParaRPr lang="en-US" dirty="0"/>
          </a:p>
          <a:p>
            <a:r>
              <a:rPr lang="ar-EG" dirty="0"/>
              <a:t>الضهر القافز </a:t>
            </a:r>
            <a:r>
              <a:rPr lang="en-US" dirty="0"/>
              <a:t>Horst </a:t>
            </a:r>
            <a:endParaRPr lang="ar-EG" dirty="0" smtClean="0"/>
          </a:p>
          <a:p>
            <a:r>
              <a:rPr lang="ar-EG" dirty="0"/>
              <a:t>الأخدود </a:t>
            </a:r>
            <a:r>
              <a:rPr lang="en-US" dirty="0" smtClean="0"/>
              <a:t>Graben</a:t>
            </a:r>
            <a:r>
              <a:rPr lang="ar-EG" dirty="0"/>
              <a:t> </a:t>
            </a:r>
            <a:r>
              <a:rPr lang="ar-EG" dirty="0" smtClean="0"/>
              <a:t>. </a:t>
            </a:r>
            <a:endParaRPr lang="en-US" dirty="0"/>
          </a:p>
        </p:txBody>
      </p:sp>
      <p:sp>
        <p:nvSpPr>
          <p:cNvPr id="3" name="Title 2"/>
          <p:cNvSpPr>
            <a:spLocks noGrp="1"/>
          </p:cNvSpPr>
          <p:nvPr>
            <p:ph type="title"/>
          </p:nvPr>
        </p:nvSpPr>
        <p:spPr/>
        <p:txBody>
          <a:bodyPr>
            <a:normAutofit fontScale="90000"/>
          </a:bodyPr>
          <a:lstStyle/>
          <a:p>
            <a:r>
              <a:rPr lang="ar-EG" b="1" dirty="0"/>
              <a:t>ثالثًا: الأشكال المرتبطة بتصدع الطبقات </a:t>
            </a:r>
            <a:r>
              <a:rPr lang="ar-EG" b="1" dirty="0" smtClean="0"/>
              <a:t>الصخرية</a:t>
            </a:r>
            <a:endParaRPr lang="en-US" dirty="0"/>
          </a:p>
        </p:txBody>
      </p:sp>
    </p:spTree>
    <p:extLst>
      <p:ext uri="{BB962C8B-B14F-4D97-AF65-F5344CB8AC3E}">
        <p14:creationId xmlns:p14="http://schemas.microsoft.com/office/powerpoint/2010/main" val="3358729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404</TotalTime>
  <Words>349</Words>
  <Application>Microsoft Office PowerPoint</Application>
  <PresentationFormat>On-screen Show (4:3)</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PowerPoint Presentation</vt:lpstr>
      <vt:lpstr>أولا: أشكال السطح المرتبطة بالبنيات المتجانسة الميل: </vt:lpstr>
      <vt:lpstr>ويرتبط بالبنيات الجيولوجية الافقية و المائلة ميلا لطيفًا إلى شديدًا ظاهرات بنيوية هى:    الكوستا: Cuesta                              تعريف الكويستا  أنواع الاودية التي ترتبط بالكويستات  أهمية دراسة الكويستات  وتأتي أهمية دراسة الكوستات فى التعرف على نظام بنية الطبقات الصخرية. فوجود الكوستات فى منطقة ما من سطح الأرض يشير إلى أنها تعرضت لضغوط بسيطة أدت إلى وجود تحدبات وتقعرات فى سطح المنطقة. </vt:lpstr>
      <vt:lpstr>العلاقة بين ارتفاع جبهات الكويستات وسمك الطبقات الصخرية الصلبة .  العلاقة بين تساوي أو عدم تساوي المسافات بين جبهات الكويستات وسمك الطبقات الصخرية الصلبة والهشة .    </vt:lpstr>
      <vt:lpstr>PowerPoint Presentation</vt:lpstr>
      <vt:lpstr>PowerPoint Presentation</vt:lpstr>
      <vt:lpstr>PowerPoint Presentation</vt:lpstr>
      <vt:lpstr>ثانيًا: الأشكال المرتبطة بالتواء الطبقات الصخرية</vt:lpstr>
      <vt:lpstr>ثالثًا: الأشكال المرتبطة بتصدع الطبقات الصخرية</vt:lpstr>
      <vt:lpstr>PowerPoint Presentation</vt:lpstr>
      <vt:lpstr>رابعًا: أشكال السطح المرتبطة ببنية عدم التوافق</vt:lpstr>
      <vt:lpstr>PowerPoint Presentation</vt:lpstr>
      <vt:lpstr>PowerPoint Presentation</vt:lpstr>
      <vt:lpstr>خامسًا: أشكال الأرض البركانية</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الجيومورفولوجيا  تعريفها ، وأهميتها </dc:title>
  <dc:creator>islam</dc:creator>
  <cp:lastModifiedBy>Dr-saber</cp:lastModifiedBy>
  <cp:revision>192</cp:revision>
  <dcterms:created xsi:type="dcterms:W3CDTF">2017-09-14T17:44:47Z</dcterms:created>
  <dcterms:modified xsi:type="dcterms:W3CDTF">2020-04-01T08:49:41Z</dcterms:modified>
</cp:coreProperties>
</file>