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5" r:id="rId2"/>
    <p:sldId id="257" r:id="rId3"/>
    <p:sldId id="258" r:id="rId4"/>
    <p:sldId id="259" r:id="rId5"/>
    <p:sldId id="261" r:id="rId6"/>
    <p:sldId id="262" r:id="rId7"/>
    <p:sldId id="263" r:id="rId8"/>
    <p:sldId id="264"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401715-5229-4C5B-9324-D6A209AB6733}">
          <p14:sldIdLst>
            <p14:sldId id="265"/>
            <p14:sldId id="257"/>
            <p14:sldId id="258"/>
            <p14:sldId id="259"/>
            <p14:sldId id="261"/>
            <p14:sldId id="262"/>
            <p14:sldId id="263"/>
            <p14:sldId id="26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737" autoAdjust="0"/>
  </p:normalViewPr>
  <p:slideViewPr>
    <p:cSldViewPr>
      <p:cViewPr varScale="1">
        <p:scale>
          <a:sx n="74" d="100"/>
          <a:sy n="74" d="100"/>
        </p:scale>
        <p:origin x="-10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E3300-0CFA-491E-B4A6-C153E750886C}"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6AE3300-0CFA-491E-B4A6-C153E750886C}"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AE3300-0CFA-491E-B4A6-C153E750886C}"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E3300-0CFA-491E-B4A6-C153E750886C}"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6AE3300-0CFA-491E-B4A6-C153E750886C}"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6AE3300-0CFA-491E-B4A6-C153E750886C}"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E3300-0CFA-491E-B4A6-C153E750886C}"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6AE3300-0CFA-491E-B4A6-C153E750886C}" type="datetimeFigureOut">
              <a:rPr lang="ar-EG" smtClean="0"/>
              <a:t>08/08/1441</a:t>
            </a:fld>
            <a:endParaRPr lang="ar-EG"/>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EG"/>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49C0049-6AEA-4395-9DC7-5DA6ED4314E1}" type="slidenum">
              <a:rPr lang="ar-EG" smtClean="0"/>
              <a:t>‹#›</a:t>
            </a:fld>
            <a:endParaRPr lang="ar-EG"/>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755576" y="3789040"/>
            <a:ext cx="8229600" cy="1828800"/>
          </a:xfrm>
          <a:prstGeom prst="rect">
            <a:avLst/>
          </a:prstGeom>
        </p:spPr>
        <p:txBody>
          <a:bodyPr vert="horz" lIns="91440" tIns="45720" rIns="91440" bIns="45720" rtlCol="0" anchor="ctr">
            <a:noAutofit/>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EG" sz="2800" dirty="0" smtClean="0"/>
              <a:t>إسم المقرر : الجيومورفولوجيا ( ب ) </a:t>
            </a:r>
          </a:p>
          <a:p>
            <a:pPr algn="r"/>
            <a:r>
              <a:rPr lang="ar-EG" sz="2800" dirty="0" smtClean="0"/>
              <a:t>أستاذ المادة : د. إسلام صابر أمين</a:t>
            </a:r>
            <a:br>
              <a:rPr lang="ar-EG" sz="2800" dirty="0" smtClean="0"/>
            </a:br>
            <a:r>
              <a:rPr lang="ar-EG" sz="2800" dirty="0" smtClean="0"/>
              <a:t>الفرقة : الثالثة ( شعبة عامة ) </a:t>
            </a:r>
            <a:br>
              <a:rPr lang="ar-EG" sz="2800" dirty="0" smtClean="0"/>
            </a:br>
            <a:r>
              <a:rPr lang="ar-EG" sz="2800" dirty="0" smtClean="0"/>
              <a:t>قسم : الجغرافيا ونظم المعلومات الجغرافية </a:t>
            </a:r>
            <a:endParaRPr lang="ar-EG" sz="2800" dirty="0"/>
          </a:p>
        </p:txBody>
      </p:sp>
    </p:spTree>
    <p:extLst>
      <p:ext uri="{BB962C8B-B14F-4D97-AF65-F5344CB8AC3E}">
        <p14:creationId xmlns:p14="http://schemas.microsoft.com/office/powerpoint/2010/main" val="173475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smtClean="0"/>
              <a:t>بدراسة </a:t>
            </a:r>
            <a:r>
              <a:rPr lang="ar-EG" dirty="0"/>
              <a:t>المراوح الفيضية على الجانب الشرقي لوادي النيل بين الصف </a:t>
            </a:r>
            <a:r>
              <a:rPr lang="ar-EG" dirty="0" smtClean="0"/>
              <a:t>وحلوان اتضح </a:t>
            </a:r>
            <a:r>
              <a:rPr lang="ar-EG" dirty="0"/>
              <a:t>أنها تكون نطاقا يكاد يكون متصلا على هيئة بهادة يتراوح عرضه بين 3.5كم و9كم، ويبلغ أقصى اتساع لهذا النطاق فى المواضع التي يضيق فيها السهل الفيضي ولاسيما عند غمازة الصغرى والتبين. </a:t>
            </a:r>
            <a:endParaRPr lang="en-US" dirty="0"/>
          </a:p>
          <a:p>
            <a:endParaRPr lang="en-US" dirty="0"/>
          </a:p>
        </p:txBody>
      </p:sp>
    </p:spTree>
    <p:extLst>
      <p:ext uri="{BB962C8B-B14F-4D97-AF65-F5344CB8AC3E}">
        <p14:creationId xmlns:p14="http://schemas.microsoft.com/office/powerpoint/2010/main" val="2656790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dirty="0"/>
              <a:t>وتتباين المراوح الفيضية فى </a:t>
            </a:r>
            <a:r>
              <a:rPr lang="ar-EG" dirty="0" smtClean="0"/>
              <a:t>أبعادها. </a:t>
            </a:r>
          </a:p>
          <a:p>
            <a:pPr algn="just"/>
            <a:r>
              <a:rPr lang="ar-EG" dirty="0" smtClean="0"/>
              <a:t> </a:t>
            </a:r>
            <a:r>
              <a:rPr lang="ar-EG" dirty="0"/>
              <a:t>وتتراوح أطوالها </a:t>
            </a:r>
            <a:r>
              <a:rPr lang="ar-EG" dirty="0" smtClean="0"/>
              <a:t>بين  </a:t>
            </a:r>
            <a:r>
              <a:rPr lang="ar-EG" dirty="0"/>
              <a:t>3.2 و 7.5كم . </a:t>
            </a:r>
            <a:endParaRPr lang="ar-EG" dirty="0" smtClean="0"/>
          </a:p>
          <a:p>
            <a:pPr algn="just"/>
            <a:r>
              <a:rPr lang="ar-EG" dirty="0" smtClean="0"/>
              <a:t>أما </a:t>
            </a:r>
            <a:r>
              <a:rPr lang="ar-EG" dirty="0"/>
              <a:t>عرض المراوح </a:t>
            </a:r>
            <a:r>
              <a:rPr lang="ar-EG" dirty="0" smtClean="0"/>
              <a:t>فيتراوح </a:t>
            </a:r>
            <a:r>
              <a:rPr lang="ar-EG" dirty="0"/>
              <a:t>بين 1.5 و4.5كم، </a:t>
            </a:r>
            <a:endParaRPr lang="ar-EG" dirty="0" smtClean="0"/>
          </a:p>
          <a:p>
            <a:pPr algn="just"/>
            <a:r>
              <a:rPr lang="ar-EG" dirty="0" smtClean="0"/>
              <a:t>تتراوح </a:t>
            </a:r>
            <a:r>
              <a:rPr lang="ar-EG" dirty="0"/>
              <a:t>مساحات المراوح بين 2.8 و16.5كم2 </a:t>
            </a:r>
            <a:r>
              <a:rPr lang="ar-EG" dirty="0" smtClean="0"/>
              <a:t>. </a:t>
            </a:r>
          </a:p>
          <a:p>
            <a:pPr algn="just"/>
            <a:r>
              <a:rPr lang="ar-EG" dirty="0" smtClean="0"/>
              <a:t>ولما </a:t>
            </a:r>
            <a:r>
              <a:rPr lang="ar-EG" dirty="0"/>
              <a:t>كانت الخصائص الجيولوجية، والأحوال المناخية متشابهة فى منطقة الدراسة، فإن التفاوت فى السمات المورفومترية للمراوح الفيضية، يرجع فى المقام الأول إلى التباين فى مساحات أحواض </a:t>
            </a:r>
            <a:r>
              <a:rPr lang="ar-EG" dirty="0" smtClean="0"/>
              <a:t>التصريف . </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9662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a:t>	ويبلغ سمك رواسب المراوح </a:t>
            </a:r>
            <a:r>
              <a:rPr lang="ar-EG" dirty="0" err="1"/>
              <a:t>الفيضية</a:t>
            </a:r>
            <a:r>
              <a:rPr lang="ar-EG" dirty="0"/>
              <a:t> أكثر من 20م، وتتألف هذه الرواسب من جلاميد من الحجر </a:t>
            </a:r>
            <a:r>
              <a:rPr lang="ar-EG" dirty="0" err="1"/>
              <a:t>الجيرى</a:t>
            </a:r>
            <a:r>
              <a:rPr lang="ar-EG" dirty="0"/>
              <a:t> مستديرة وشبه مستديرة وشبه حادة، وتتراوح أقطارها بين 10و 30سم، بالإضافة إلى الحصى والمواد الناعمة كالرمال والطمي والصلصال. </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866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ar-EG" dirty="0" smtClean="0"/>
              <a:t>		</a:t>
            </a:r>
            <a:r>
              <a:rPr lang="ar-EG" sz="3600" dirty="0" smtClean="0"/>
              <a:t>البنية الداخلية للمراوح </a:t>
            </a:r>
            <a:r>
              <a:rPr lang="ar-EG" dirty="0"/>
              <a:t>	</a:t>
            </a:r>
            <a:endParaRPr lang="ar-EG" dirty="0" smtClean="0"/>
          </a:p>
          <a:p>
            <a:r>
              <a:rPr lang="ar-EG" dirty="0" smtClean="0"/>
              <a:t>واتضح </a:t>
            </a:r>
            <a:r>
              <a:rPr lang="ar-EG" dirty="0"/>
              <a:t>من فحص رواسب المراوح على جوانب بعض الحفر الصناعية، أنها تتالف من تتابع الطبقات الخشنة والناعمة، وهذا يشير إلى عدم انتظام التصريف المائي فى </a:t>
            </a:r>
            <a:r>
              <a:rPr lang="ar-EG" dirty="0" smtClean="0"/>
              <a:t>الأودية</a:t>
            </a:r>
            <a:r>
              <a:rPr lang="ar-EG" dirty="0"/>
              <a:t> </a:t>
            </a:r>
            <a:r>
              <a:rPr lang="ar-EG" dirty="0" smtClean="0"/>
              <a:t>.</a:t>
            </a:r>
            <a:endParaRPr lang="en-US" dirty="0"/>
          </a:p>
        </p:txBody>
      </p:sp>
    </p:spTree>
    <p:extLst>
      <p:ext uri="{BB962C8B-B14F-4D97-AF65-F5344CB8AC3E}">
        <p14:creationId xmlns:p14="http://schemas.microsoft.com/office/powerpoint/2010/main" val="262964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buNone/>
            </a:pPr>
            <a:r>
              <a:rPr lang="ar-EG" sz="1200" dirty="0" smtClean="0"/>
              <a:t>		</a:t>
            </a:r>
            <a:r>
              <a:rPr lang="ar-EG" sz="3200" dirty="0" smtClean="0"/>
              <a:t>انحدارات </a:t>
            </a:r>
            <a:r>
              <a:rPr lang="ar-EG" sz="3200" dirty="0"/>
              <a:t>س</a:t>
            </a:r>
            <a:r>
              <a:rPr lang="ar-EG" sz="3200" dirty="0" smtClean="0"/>
              <a:t>طوح المراوح</a:t>
            </a:r>
            <a:r>
              <a:rPr lang="ar-EG" dirty="0"/>
              <a:t>	</a:t>
            </a:r>
            <a:endParaRPr lang="ar-EG" dirty="0" smtClean="0"/>
          </a:p>
          <a:p>
            <a:pPr algn="just"/>
            <a:r>
              <a:rPr lang="ar-EG" dirty="0" smtClean="0"/>
              <a:t>وتتميز </a:t>
            </a:r>
            <a:r>
              <a:rPr lang="ar-EG" dirty="0"/>
              <a:t>سطوح المراوح </a:t>
            </a:r>
            <a:r>
              <a:rPr lang="ar-EG" dirty="0" err="1"/>
              <a:t>الفيضية</a:t>
            </a:r>
            <a:r>
              <a:rPr lang="ar-EG" dirty="0"/>
              <a:t> بالاستواء النسبي وقلة الانحدار، حيث تتراوح زوايا انحدارها بين صفر</a:t>
            </a:r>
            <a:r>
              <a:rPr lang="en-US" dirty="0">
                <a:sym typeface="Symbol" panose="05050102010706020507" pitchFamily="18" charset="2"/>
              </a:rPr>
              <a:t></a:t>
            </a:r>
            <a:r>
              <a:rPr lang="ar-EG" dirty="0"/>
              <a:t> و15</a:t>
            </a:r>
            <a:r>
              <a:rPr lang="en-US" dirty="0">
                <a:sym typeface="Symbol" panose="05050102010706020507" pitchFamily="18" charset="2"/>
              </a:rPr>
              <a:t></a:t>
            </a:r>
            <a:r>
              <a:rPr lang="ar-EG" dirty="0"/>
              <a:t> وتشكل </a:t>
            </a:r>
            <a:r>
              <a:rPr lang="ar-EG" dirty="0" smtClean="0"/>
              <a:t>الانحدارات </a:t>
            </a:r>
            <a:r>
              <a:rPr lang="ar-EG" dirty="0"/>
              <a:t>اللطيفة (صفر</a:t>
            </a:r>
            <a:r>
              <a:rPr lang="en-US" dirty="0">
                <a:sym typeface="Symbol" panose="05050102010706020507" pitchFamily="18" charset="2"/>
              </a:rPr>
              <a:t></a:t>
            </a:r>
            <a:r>
              <a:rPr lang="ar-EG" dirty="0"/>
              <a:t> – 9</a:t>
            </a:r>
            <a:r>
              <a:rPr lang="en-US" dirty="0">
                <a:sym typeface="Symbol" panose="05050102010706020507" pitchFamily="18" charset="2"/>
              </a:rPr>
              <a:t></a:t>
            </a:r>
            <a:r>
              <a:rPr lang="ar-EG" dirty="0"/>
              <a:t> ) 85% من جملة الأطوال، أما الانحدارات المتوسطة (10</a:t>
            </a:r>
            <a:r>
              <a:rPr lang="en-US" dirty="0">
                <a:sym typeface="Symbol" panose="05050102010706020507" pitchFamily="18" charset="2"/>
              </a:rPr>
              <a:t></a:t>
            </a:r>
            <a:r>
              <a:rPr lang="ar-EG" dirty="0"/>
              <a:t>فأكثر) </a:t>
            </a:r>
            <a:r>
              <a:rPr lang="ar-EG" dirty="0" smtClean="0"/>
              <a:t>فتشكل </a:t>
            </a:r>
            <a:r>
              <a:rPr lang="ar-EG" dirty="0"/>
              <a:t>15% من جملة </a:t>
            </a:r>
            <a:r>
              <a:rPr lang="ar-EG" dirty="0" smtClean="0"/>
              <a:t>الأطوال.</a:t>
            </a:r>
          </a:p>
          <a:p>
            <a:pPr marL="0" indent="0" algn="just">
              <a:buNone/>
            </a:pPr>
            <a:r>
              <a:rPr lang="ar-EG" sz="1050" dirty="0" smtClean="0"/>
              <a:t>		</a:t>
            </a:r>
            <a:r>
              <a:rPr lang="ar-EG" sz="3200" dirty="0"/>
              <a:t>طريقة تكوين المراوح </a:t>
            </a:r>
            <a:r>
              <a:rPr lang="ar-EG" sz="3200" dirty="0" err="1"/>
              <a:t>الفيضية</a:t>
            </a:r>
            <a:r>
              <a:rPr lang="ar-EG" sz="3200" dirty="0"/>
              <a:t> </a:t>
            </a:r>
            <a:r>
              <a:rPr lang="ar-EG" dirty="0" smtClean="0"/>
              <a:t>	</a:t>
            </a:r>
            <a:endParaRPr lang="ar-EG" dirty="0"/>
          </a:p>
          <a:p>
            <a:pPr marL="0" indent="0" algn="just">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0753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dirty="0"/>
              <a:t> وللمراوح </a:t>
            </a:r>
            <a:r>
              <a:rPr lang="ar-EG" dirty="0" err="1"/>
              <a:t>الفيضية</a:t>
            </a:r>
            <a:r>
              <a:rPr lang="ar-EG" dirty="0"/>
              <a:t> </a:t>
            </a:r>
            <a:r>
              <a:rPr lang="ar-EG" dirty="0" err="1"/>
              <a:t>فى</a:t>
            </a:r>
            <a:r>
              <a:rPr lang="ar-EG" dirty="0"/>
              <a:t> منطقة الدراسة أهمية اقتصادية كبيرة، حيث أنها تتميز بسيادة الانحدارات اللطيفة، والتدرج </a:t>
            </a:r>
            <a:r>
              <a:rPr lang="ar-EG" dirty="0" err="1"/>
              <a:t>فى</a:t>
            </a:r>
            <a:r>
              <a:rPr lang="ar-EG" dirty="0"/>
              <a:t> حجم الرواسب </a:t>
            </a:r>
            <a:r>
              <a:rPr lang="ar-EG" dirty="0" err="1"/>
              <a:t>فى</a:t>
            </a:r>
            <a:r>
              <a:rPr lang="ar-EG" dirty="0"/>
              <a:t> اتجاه هوامشها، وقدرتها على الاحتفاظ بالمياه المنحدرة إليها من أحواض </a:t>
            </a:r>
            <a:r>
              <a:rPr lang="ar-EG"/>
              <a:t>التصرف</a:t>
            </a:r>
            <a:r>
              <a:rPr lang="ar-EG" smtClean="0"/>
              <a: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6214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2564904"/>
            <a:ext cx="7596832" cy="3561259"/>
          </a:xfrm>
        </p:spPr>
        <p:txBody>
          <a:bodyPr>
            <a:normAutofit/>
          </a:bodyPr>
          <a:lstStyle/>
          <a:p>
            <a:pPr algn="just"/>
            <a:r>
              <a:rPr lang="ar-EG" dirty="0"/>
              <a:t>	وتعد السيول من أكثر الأخطار الطبيعية التي تهدد المحلات العمرانية، والطرق البرية، </a:t>
            </a:r>
            <a:r>
              <a:rPr lang="ar-EG" dirty="0" err="1"/>
              <a:t>والأرضى</a:t>
            </a:r>
            <a:r>
              <a:rPr lang="ar-EG" dirty="0"/>
              <a:t> الزراعية </a:t>
            </a:r>
            <a:r>
              <a:rPr lang="ar-EG" dirty="0" err="1"/>
              <a:t>فى</a:t>
            </a:r>
            <a:r>
              <a:rPr lang="ar-EG" dirty="0"/>
              <a:t> المراوح </a:t>
            </a:r>
            <a:r>
              <a:rPr lang="ar-EG" dirty="0" err="1"/>
              <a:t>الفيضية</a:t>
            </a:r>
            <a:r>
              <a:rPr lang="ar-EG" dirty="0"/>
              <a:t>، ومصدر هذا الخطر هو: الحدوث الفجائي للسيول، وحملها لكميات وفيرة من الرواسب، مما يترتب عليه إزالة كل ما </a:t>
            </a:r>
            <a:r>
              <a:rPr lang="ar-EG"/>
              <a:t>يعترض </a:t>
            </a:r>
            <a:r>
              <a:rPr lang="ar-EG" smtClean="0"/>
              <a:t>طريقها</a:t>
            </a:r>
            <a:r>
              <a:rPr lang="ar-EG"/>
              <a:t> </a:t>
            </a:r>
            <a:r>
              <a:rPr lang="ar-EG" smtClean="0"/>
              <a: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64199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361</TotalTime>
  <Words>155</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الجيومورفولوجيا  تعريفها ، وأهميتها </dc:title>
  <dc:creator>islam</dc:creator>
  <cp:lastModifiedBy>Dr-saber</cp:lastModifiedBy>
  <cp:revision>179</cp:revision>
  <dcterms:created xsi:type="dcterms:W3CDTF">2017-09-14T17:44:47Z</dcterms:created>
  <dcterms:modified xsi:type="dcterms:W3CDTF">2020-04-01T08:51:34Z</dcterms:modified>
</cp:coreProperties>
</file>