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75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7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0401715-5229-4C5B-9324-D6A209AB6733}">
          <p14:sldIdLst>
            <p14:sldId id="275"/>
            <p14:sldId id="256"/>
            <p14:sldId id="257"/>
            <p14:sldId id="258"/>
            <p14:sldId id="259"/>
            <p14:sldId id="261"/>
            <p14:sldId id="262"/>
            <p14:sldId id="263"/>
            <p14:sldId id="264"/>
            <p14:sldId id="265"/>
            <p14:sldId id="267"/>
            <p14:sldId id="270"/>
            <p14:sldId id="271"/>
            <p14:sldId id="272"/>
            <p14:sldId id="27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 autoAdjust="0"/>
    <p:restoredTop sz="94737" autoAdjust="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r-saber\Desktop\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55576" y="3789040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EG" sz="2800" dirty="0" smtClean="0"/>
              <a:t>إسم المقرر : الجيومورفولوجيا ( ب ) </a:t>
            </a:r>
          </a:p>
          <a:p>
            <a:pPr algn="r"/>
            <a:r>
              <a:rPr lang="ar-EG" sz="2800" dirty="0" smtClean="0"/>
              <a:t>أستاذ المادة : د. إسلام صابر أمين</a:t>
            </a:r>
            <a:br>
              <a:rPr lang="ar-EG" sz="2800" dirty="0" smtClean="0"/>
            </a:br>
            <a:r>
              <a:rPr lang="ar-EG" sz="2800" dirty="0" smtClean="0"/>
              <a:t>الفرقة : الثالثة ( شعبة عامة ) </a:t>
            </a:r>
            <a:br>
              <a:rPr lang="ar-EG" sz="2800" dirty="0" smtClean="0"/>
            </a:br>
            <a:r>
              <a:rPr lang="ar-EG" sz="2800" dirty="0" smtClean="0"/>
              <a:t>قسم : الجغرافيا ونظم المعلومات الجغرافية </a:t>
            </a:r>
            <a:endParaRPr lang="ar-EG" sz="2800" dirty="0"/>
          </a:p>
        </p:txBody>
      </p:sp>
    </p:spTree>
    <p:extLst>
      <p:ext uri="{BB962C8B-B14F-4D97-AF65-F5344CB8AC3E}">
        <p14:creationId xmlns:p14="http://schemas.microsoft.com/office/powerpoint/2010/main" val="2815843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ar-EG" sz="2800" dirty="0"/>
              <a:t>	</a:t>
            </a:r>
            <a:r>
              <a:rPr lang="ar-EG" sz="2800" dirty="0" smtClean="0"/>
              <a:t>تظهر </a:t>
            </a:r>
            <a:r>
              <a:rPr lang="ar-EG" sz="2800" dirty="0"/>
              <a:t>الكثبان الرملية العرضية على هيئة موجات رملية ممتدة ومتتالية. ومن ثم جاءت تسميتها باسم الكثبان </a:t>
            </a:r>
            <a:r>
              <a:rPr lang="ar-EG" sz="2800" dirty="0" smtClean="0"/>
              <a:t>العرضية 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769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EG" dirty="0" smtClean="0"/>
              <a:t>1- التوزيع الجغرافية : .</a:t>
            </a:r>
          </a:p>
          <a:p>
            <a:r>
              <a:rPr lang="ar-EG" dirty="0" smtClean="0"/>
              <a:t>يرتبط </a:t>
            </a:r>
            <a:r>
              <a:rPr lang="ar-EG" dirty="0"/>
              <a:t>هذا النوع من الكثبان بنظام رياح تهب في مناوبات من عدة اتجاهات </a:t>
            </a:r>
            <a:endParaRPr lang="ar-EG" dirty="0" smtClean="0"/>
          </a:p>
          <a:p>
            <a:r>
              <a:rPr lang="ar-EG" dirty="0" smtClean="0"/>
              <a:t>يتراوح </a:t>
            </a:r>
            <a:r>
              <a:rPr lang="ar-EG" dirty="0"/>
              <a:t>ارتفاع الكثبان النجمية بين 50 و 300 متراً فوق مستوي السطح المحلي .</a:t>
            </a:r>
            <a:endParaRPr lang="ar-EG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dirty="0"/>
              <a:t>4-</a:t>
            </a:r>
            <a:r>
              <a:rPr lang="ar-SA" dirty="0"/>
              <a:t> </a:t>
            </a:r>
            <a:r>
              <a:rPr lang="ar-EG" dirty="0"/>
              <a:t>الكثبان النجمية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956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11960" y="2675467"/>
            <a:ext cx="4068440" cy="3450696"/>
          </a:xfrm>
        </p:spPr>
        <p:txBody>
          <a:bodyPr/>
          <a:lstStyle/>
          <a:p>
            <a:r>
              <a:rPr lang="ar-EG" dirty="0"/>
              <a:t>وهناك اتفاق بين الباحثين علي أن الكثبان النجمية تتطور عن الكثبان المستعرضة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219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sz="3200" dirty="0" smtClean="0"/>
              <a:t>تعريفه : </a:t>
            </a:r>
          </a:p>
          <a:p>
            <a:pPr marL="0" indent="0" algn="just">
              <a:buNone/>
            </a:pPr>
            <a:r>
              <a:rPr lang="ar-EG" sz="3200" dirty="0" smtClean="0"/>
              <a:t>تعد </a:t>
            </a:r>
            <a:r>
              <a:rPr lang="ar-EG" sz="3200" dirty="0"/>
              <a:t>النباك أحد الأشكال الرملية البارزة على السهول الساحلية مثل الساحل الغربي للبحر الأحمر حيث تشكل النباك 34% من إجمالي طول الساحل </a:t>
            </a:r>
            <a:r>
              <a:rPr lang="ar-EG" sz="3200" dirty="0" smtClean="0"/>
              <a:t>وقد </a:t>
            </a:r>
            <a:r>
              <a:rPr lang="ar-EG" sz="3200" dirty="0"/>
              <a:t>تلتحم النباك مع بعضها مكونة ما يعرف باسم القصائم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b="1" dirty="0"/>
              <a:t>5- النباك: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620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/>
              <a:t>الخصائص المورفولوجية </a:t>
            </a:r>
            <a:r>
              <a:rPr lang="ar-EG" dirty="0" smtClean="0"/>
              <a:t>للنباك</a:t>
            </a:r>
          </a:p>
          <a:p>
            <a:pPr marL="0" indent="0">
              <a:buNone/>
            </a:pPr>
            <a:r>
              <a:rPr lang="ar-EG" dirty="0" smtClean="0"/>
              <a:t>1- الأبعاد ( الطول بين 2م و 44 م ) – العرض بين ( 2م و 18 م ) </a:t>
            </a:r>
          </a:p>
          <a:p>
            <a:pPr>
              <a:buFontTx/>
              <a:buChar char="-"/>
            </a:pPr>
            <a:r>
              <a:rPr lang="ar-EG" dirty="0" smtClean="0"/>
              <a:t>الارتفاع ( بين 20 سم و 4 م ) 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061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ar-EG" sz="2800" dirty="0"/>
              <a:t>	وتمر النباك بمراحل مختلفة مثلها فى ذلك مثل أشكال السطح الأخرى، إلا أن تطورها يرتبط ارتباطًا وثيقًا بدورة حياة النبات الذي تكونت </a:t>
            </a:r>
            <a:r>
              <a:rPr lang="ar-EG" sz="2800" dirty="0" smtClean="0"/>
              <a:t>حوله . 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2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772400" cy="1780108"/>
          </a:xfrm>
        </p:spPr>
        <p:txBody>
          <a:bodyPr>
            <a:noAutofit/>
          </a:bodyPr>
          <a:lstStyle/>
          <a:p>
            <a:r>
              <a:rPr lang="ar-EG" sz="6000" b="1" dirty="0"/>
              <a:t>جيومورفولوجية الأراضي الجافة </a:t>
            </a:r>
            <a:endParaRPr lang="en-US" sz="6000" dirty="0"/>
          </a:p>
        </p:txBody>
      </p:sp>
      <p:sp>
        <p:nvSpPr>
          <p:cNvPr id="4" name="Rectangle 3"/>
          <p:cNvSpPr/>
          <p:nvPr/>
        </p:nvSpPr>
        <p:spPr>
          <a:xfrm>
            <a:off x="467544" y="3330858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ar-EG" sz="3600" b="1" dirty="0" smtClean="0">
              <a:solidFill>
                <a:srgbClr val="FFFFFF"/>
              </a:solidFill>
            </a:endParaRPr>
          </a:p>
          <a:p>
            <a:pPr algn="just"/>
            <a:endParaRPr lang="en-US" sz="36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37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EG" sz="2800" dirty="0" smtClean="0"/>
              <a:t>1- التوزيع الجغرافي : </a:t>
            </a:r>
          </a:p>
          <a:p>
            <a:pPr marL="0" indent="0" algn="just">
              <a:buNone/>
            </a:pPr>
            <a:r>
              <a:rPr lang="ar-EG" sz="2800" dirty="0" smtClean="0"/>
              <a:t>2- لمذا عرفت بهذا الاسم : </a:t>
            </a:r>
          </a:p>
          <a:p>
            <a:pPr marL="0" indent="0" algn="just">
              <a:buNone/>
            </a:pPr>
            <a:r>
              <a:rPr lang="ar-EG" sz="2800" dirty="0" smtClean="0"/>
              <a:t>3- نماطها : </a:t>
            </a:r>
          </a:p>
          <a:p>
            <a:pPr marL="0" indent="0" algn="just">
              <a:buNone/>
            </a:pPr>
            <a:r>
              <a:rPr lang="ar-EG" sz="2800" dirty="0" smtClean="0"/>
              <a:t>4- أبعادها : ( الطول بين 250 م و500 كم ) – العرض بين </a:t>
            </a:r>
            <a:br>
              <a:rPr lang="ar-EG" sz="2800" dirty="0" smtClean="0"/>
            </a:br>
            <a:r>
              <a:rPr lang="ar-EG" sz="2800" dirty="0" smtClean="0"/>
              <a:t>( 50 م وعدة كيلومترات ) الارتفاع ( 6م وأكثر من مائة متر .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b="1" dirty="0"/>
              <a:t>2-الكثبان الطولية </a:t>
            </a:r>
            <a:r>
              <a:rPr lang="en-US" b="1" dirty="0"/>
              <a:t>Longitudinal Dunes</a:t>
            </a:r>
            <a:r>
              <a:rPr lang="ar-EG" b="1" dirty="0"/>
              <a:t>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240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dirty="0" smtClean="0"/>
              <a:t>تتميز الكثبان الطولية  </a:t>
            </a:r>
            <a:r>
              <a:rPr lang="ar-EG" dirty="0"/>
              <a:t>بالخصائص التالية: 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ar-EG" dirty="0"/>
              <a:t>أنها عبارة عن حافات رملية متوازية بعضها للبعض </a:t>
            </a:r>
            <a:r>
              <a:rPr lang="ar-EG" dirty="0" smtClean="0"/>
              <a:t>الآخر . 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ar-EG" dirty="0"/>
              <a:t>الشكل العام للقطاعات العرضية لهذا النوع من الكثبان يكون أقرب ما يكون من المثلث المتساوي الساقين. 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ar-EG" dirty="0"/>
              <a:t>يلتقي جانبي كل كثيب فى قمة حادة </a:t>
            </a:r>
            <a:r>
              <a:rPr lang="ar-EG" dirty="0" smtClean="0"/>
              <a:t>كالسيف.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11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64088" y="4509120"/>
            <a:ext cx="35611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2800" dirty="0"/>
              <a:t>الكثبان الطولية – نموذج لقطاعتها العرضية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96703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أسباب نشأتها :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ar-EG" dirty="0" smtClean="0"/>
              <a:t>أنها </a:t>
            </a:r>
            <a:r>
              <a:rPr lang="ar-EG" dirty="0"/>
              <a:t>تنشأ فى ظل هبوب رياح من اتجاه </a:t>
            </a:r>
            <a:r>
              <a:rPr lang="ar-EG" dirty="0" smtClean="0"/>
              <a:t>سائد.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ar-EG" dirty="0"/>
              <a:t>أن الكثبان الرملية الطولية قد تكون ناتجة عن حدوث تيارات هوائية لولبية تقترن بالرياح القوية التي تهب بصورة دائمة </a:t>
            </a:r>
            <a:r>
              <a:rPr lang="ar-EG" dirty="0" smtClean="0"/>
              <a:t>من اتجاه </a:t>
            </a:r>
            <a:r>
              <a:rPr lang="ar-EG" dirty="0"/>
              <a:t>محدد وتمتد محاورها فى موازاة هذه الرياح. </a:t>
            </a:r>
            <a:endParaRPr lang="en-US" dirty="0"/>
          </a:p>
          <a:p>
            <a:pPr marL="457200" indent="-457200" algn="just">
              <a:buFont typeface="+mj-lt"/>
              <a:buAutoNum type="arabicPeriod"/>
            </a:pPr>
            <a:endParaRPr lang="ar-EG" dirty="0" smtClean="0"/>
          </a:p>
          <a:p>
            <a:pPr marL="457200" indent="-457200" algn="just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89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شروط تكوينها : </a:t>
            </a:r>
          </a:p>
          <a:p>
            <a:pPr marL="457200" lvl="0" indent="-457200">
              <a:buFont typeface="+mj-lt"/>
              <a:buAutoNum type="arabicPeriod"/>
            </a:pPr>
            <a:r>
              <a:rPr lang="ar-EG" dirty="0"/>
              <a:t>توافر كميات كبيرة من الرمال. 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ar-EG" dirty="0"/>
              <a:t>سيادة طابع الاستواء على السطح. 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ar-EG" dirty="0"/>
              <a:t>جـ-هبوب الرياح من اتجاهات سائدة تتفق والامتداد الطولي </a:t>
            </a:r>
            <a:r>
              <a:rPr lang="ar-EG" dirty="0" smtClean="0"/>
              <a:t>للكثبان .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28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EG" dirty="0" smtClean="0"/>
              <a:t>1- توزيعها الجغرافي : سيناء – قطر </a:t>
            </a:r>
          </a:p>
          <a:p>
            <a:pPr marL="0" indent="0">
              <a:buNone/>
            </a:pPr>
            <a:r>
              <a:rPr lang="ar-EG" dirty="0" smtClean="0"/>
              <a:t>2- خصائصها : </a:t>
            </a:r>
          </a:p>
          <a:p>
            <a:pPr lvl="0"/>
            <a:r>
              <a:rPr lang="ar-EG" dirty="0"/>
              <a:t>تتراوح أطوال موجاتها بين 65م و 95م، أما ارتفاعها فيتراوح بين 4م و </a:t>
            </a:r>
            <a:r>
              <a:rPr lang="ar-EG" dirty="0" smtClean="0"/>
              <a:t>7م. </a:t>
            </a:r>
            <a:endParaRPr lang="en-US" dirty="0"/>
          </a:p>
          <a:p>
            <a:pPr lvl="0"/>
            <a:r>
              <a:rPr lang="ar-EG" dirty="0"/>
              <a:t>أنها تتكون من جانبين ينحدران فى اتجاهين متضادين </a:t>
            </a:r>
            <a:r>
              <a:rPr lang="ar-EG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b="1" dirty="0"/>
              <a:t>3-الكثبان العرضية</a:t>
            </a:r>
            <a:r>
              <a:rPr lang="ar-EG" b="1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465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/>
              <a:t> تتحرك هذه الكثبان فى اتجاه متصرف </a:t>
            </a:r>
            <a:r>
              <a:rPr lang="ar-EG" dirty="0" smtClean="0"/>
              <a:t>الرياح . </a:t>
            </a:r>
            <a:endParaRPr lang="en-US" dirty="0"/>
          </a:p>
          <a:p>
            <a:r>
              <a:rPr lang="ar-EG" dirty="0"/>
              <a:t> تتميز واجهات الانزلاق على قمم الكثبان العرضية بأنها ليست ثابتة فى اتجاه واحد طول العام وإنما تتغير هذه الواجهات مع تغير الرياح خلال فصول السنة المختلفة.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548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327</TotalTime>
  <Words>357</Words>
  <Application>Microsoft Office PowerPoint</Application>
  <PresentationFormat>On-screen Show (4:3)</PresentationFormat>
  <Paragraphs>40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Waveform</vt:lpstr>
      <vt:lpstr>PowerPoint Presentation</vt:lpstr>
      <vt:lpstr>جيومورفولوجية الأراضي الجافة </vt:lpstr>
      <vt:lpstr>2-الكثبان الطولية Longitudinal Dunes: </vt:lpstr>
      <vt:lpstr>PowerPoint Presentation</vt:lpstr>
      <vt:lpstr>PowerPoint Presentation</vt:lpstr>
      <vt:lpstr>PowerPoint Presentation</vt:lpstr>
      <vt:lpstr>PowerPoint Presentation</vt:lpstr>
      <vt:lpstr>3-الكثبان العرضية:</vt:lpstr>
      <vt:lpstr>PowerPoint Presentation</vt:lpstr>
      <vt:lpstr>PowerPoint Presentation</vt:lpstr>
      <vt:lpstr>4- الكثبان النجمية </vt:lpstr>
      <vt:lpstr>PowerPoint Presentation</vt:lpstr>
      <vt:lpstr>5- النباك: </vt:lpstr>
      <vt:lpstr>PowerPoint Presentation</vt:lpstr>
      <vt:lpstr>PowerPoint Presentation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الجيومورفولوجيا  تعريفها ، وأهميتها </dc:title>
  <dc:creator>islam</dc:creator>
  <cp:lastModifiedBy>Dr-saber</cp:lastModifiedBy>
  <cp:revision>165</cp:revision>
  <dcterms:created xsi:type="dcterms:W3CDTF">2017-09-14T17:44:47Z</dcterms:created>
  <dcterms:modified xsi:type="dcterms:W3CDTF">2020-04-01T08:51:11Z</dcterms:modified>
</cp:coreProperties>
</file>