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85" r:id="rId2"/>
    <p:sldId id="256" r:id="rId3"/>
    <p:sldId id="257" r:id="rId4"/>
    <p:sldId id="263" r:id="rId5"/>
    <p:sldId id="266" r:id="rId6"/>
    <p:sldId id="267" r:id="rId7"/>
    <p:sldId id="269" r:id="rId8"/>
    <p:sldId id="270" r:id="rId9"/>
    <p:sldId id="271" r:id="rId10"/>
    <p:sldId id="276" r:id="rId11"/>
    <p:sldId id="281" r:id="rId12"/>
    <p:sldId id="284" r:id="rId1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401715-5229-4C5B-9324-D6A209AB6733}">
          <p14:sldIdLst>
            <p14:sldId id="285"/>
            <p14:sldId id="256"/>
            <p14:sldId id="257"/>
            <p14:sldId id="263"/>
            <p14:sldId id="266"/>
            <p14:sldId id="267"/>
            <p14:sldId id="269"/>
            <p14:sldId id="270"/>
            <p14:sldId id="271"/>
            <p14:sldId id="276"/>
            <p14:sldId id="281"/>
            <p14:sldId id="28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4737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AE3300-0CFA-491E-B4A6-C153E750886C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9C0049-6AEA-4395-9DC7-5DA6ED4314E1}" type="slidenum">
              <a:rPr lang="ar-EG" smtClean="0"/>
              <a:t>‹#›</a:t>
            </a:fld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-saber\Desktop\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55576" y="378904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2800" dirty="0" smtClean="0"/>
              <a:t>إسم المقرر : الجيومورفولوجيا ( ب ) </a:t>
            </a:r>
          </a:p>
          <a:p>
            <a:pPr algn="r"/>
            <a:r>
              <a:rPr lang="ar-EG" sz="2800" dirty="0" smtClean="0"/>
              <a:t>أستاذ المادة : د. إسلام صابر أمين</a:t>
            </a:r>
            <a:br>
              <a:rPr lang="ar-EG" sz="2800" dirty="0" smtClean="0"/>
            </a:br>
            <a:r>
              <a:rPr lang="ar-EG" sz="2800" dirty="0" smtClean="0"/>
              <a:t>الفرقة : الثالثة ( شعبة عامة ) </a:t>
            </a:r>
            <a:br>
              <a:rPr lang="ar-EG" sz="2800" dirty="0" smtClean="0"/>
            </a:br>
            <a:r>
              <a:rPr lang="ar-EG" sz="2800" dirty="0" smtClean="0"/>
              <a:t>قسم : الجغرافيا ونظم المعلومات الجغرافية 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390845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3200" dirty="0"/>
              <a:t>تقاس حركة هذه الكثبان بطريقتين هما: </a:t>
            </a:r>
            <a:endParaRPr lang="en-US" sz="3200" dirty="0"/>
          </a:p>
          <a:p>
            <a:r>
              <a:rPr lang="ar-EG" sz="3200" b="1" dirty="0"/>
              <a:t>الطريقة الأولى:</a:t>
            </a:r>
            <a:r>
              <a:rPr lang="ar-EG" sz="3200" dirty="0"/>
              <a:t> القيام بقياسات حقلية دورية كل ثلاثة </a:t>
            </a:r>
            <a:r>
              <a:rPr lang="ar-EG" sz="3200" dirty="0" smtClean="0"/>
              <a:t>شهور.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3723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EG" sz="3200" b="1" dirty="0"/>
              <a:t>الطريقة الثانية:</a:t>
            </a:r>
            <a:r>
              <a:rPr lang="ar-EG" sz="3200" dirty="0"/>
              <a:t> تعتمد على استخدام صور </a:t>
            </a:r>
            <a:r>
              <a:rPr lang="ar-EG" sz="3200" dirty="0" smtClean="0"/>
              <a:t>جوية أو مرئيات فضائية  </a:t>
            </a:r>
            <a:r>
              <a:rPr lang="ar-EG" sz="3200" dirty="0"/>
              <a:t>فى </a:t>
            </a:r>
            <a:r>
              <a:rPr lang="ar-EG" sz="3200" dirty="0" smtClean="0"/>
              <a:t>تواريخ مختلفة.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511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ar-EG" sz="3200" dirty="0"/>
              <a:t>ولكي تتكون الكثبان الهلالية لابد من توفر عدة عوامل أهمها: </a:t>
            </a:r>
            <a:endParaRPr lang="en-US" sz="3200" dirty="0"/>
          </a:p>
          <a:p>
            <a:pPr marL="514350" indent="-514350" algn="just">
              <a:buFont typeface="+mj-cs"/>
              <a:buAutoNum type="arabic2Minus"/>
            </a:pPr>
            <a:r>
              <a:rPr lang="ar-EG" sz="3200" dirty="0" smtClean="0"/>
              <a:t>هبوب </a:t>
            </a:r>
            <a:r>
              <a:rPr lang="ar-EG" sz="3200" dirty="0"/>
              <a:t>رياح سائدة فى معظم أيام السنة من اتجاه محدد. </a:t>
            </a:r>
            <a:endParaRPr lang="en-US" sz="3200" dirty="0"/>
          </a:p>
          <a:p>
            <a:pPr marL="514350" indent="-514350" algn="just">
              <a:buFont typeface="+mj-cs"/>
              <a:buAutoNum type="arabic2Minus"/>
            </a:pPr>
            <a:r>
              <a:rPr lang="ar-EG" sz="3200" dirty="0" smtClean="0"/>
              <a:t>ألا </a:t>
            </a:r>
            <a:r>
              <a:rPr lang="ar-EG" sz="3200" dirty="0"/>
              <a:t>تقل سرعة الرياح عن </a:t>
            </a:r>
            <a:r>
              <a:rPr lang="ar-EG" sz="3200" dirty="0" smtClean="0"/>
              <a:t>11 عقدة . </a:t>
            </a:r>
            <a:endParaRPr lang="en-US" sz="3200" dirty="0"/>
          </a:p>
          <a:p>
            <a:pPr marL="514350" indent="-514350" algn="just">
              <a:buFont typeface="+mj-cs"/>
              <a:buAutoNum type="arabic2Minus"/>
            </a:pPr>
            <a:r>
              <a:rPr lang="ar-EG" sz="3200" dirty="0" smtClean="0"/>
              <a:t>سيادة </a:t>
            </a:r>
            <a:r>
              <a:rPr lang="ar-EG" sz="3200" dirty="0"/>
              <a:t>الانحدارات </a:t>
            </a:r>
            <a:r>
              <a:rPr lang="ar-EG" sz="3200" dirty="0" smtClean="0"/>
              <a:t>اللطيفة. </a:t>
            </a:r>
            <a:endParaRPr lang="en-US" sz="3200" dirty="0"/>
          </a:p>
          <a:p>
            <a:pPr marL="514350" indent="-514350" algn="just">
              <a:buFont typeface="+mj-cs"/>
              <a:buAutoNum type="arabic2Minus"/>
            </a:pPr>
            <a:r>
              <a:rPr lang="ar-EG" sz="3200" dirty="0" smtClean="0"/>
              <a:t>وجود </a:t>
            </a:r>
            <a:r>
              <a:rPr lang="ar-EG" sz="3200" dirty="0"/>
              <a:t>كميات مناسبة من الرمال. 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0109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780108"/>
          </a:xfrm>
        </p:spPr>
        <p:txBody>
          <a:bodyPr>
            <a:noAutofit/>
          </a:bodyPr>
          <a:lstStyle/>
          <a:p>
            <a:r>
              <a:rPr lang="ar-EG" sz="6000" b="1" dirty="0"/>
              <a:t>جيومورفولوجية الأراضي الجافة 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467544" y="333085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ar-EG" sz="3600" b="1" dirty="0" smtClean="0">
              <a:solidFill>
                <a:srgbClr val="FFFFFF"/>
              </a:solidFill>
            </a:endParaRPr>
          </a:p>
          <a:p>
            <a:pPr algn="just"/>
            <a:endParaRPr lang="en-US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7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564904"/>
            <a:ext cx="8128413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200" dirty="0"/>
              <a:t>نقصد بالأراضي الجافة المناطق الشديدة الجفاف، والمناطق الجافة والمناطق شبه </a:t>
            </a:r>
            <a:r>
              <a:rPr lang="ar-EG" sz="3200" dirty="0" smtClean="0"/>
              <a:t>الجافة . </a:t>
            </a:r>
          </a:p>
          <a:p>
            <a:pPr marL="0" indent="0">
              <a:buNone/>
            </a:pPr>
            <a:endParaRPr lang="ar-E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5749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1" y="2636912"/>
            <a:ext cx="8568952" cy="3960440"/>
          </a:xfrm>
        </p:spPr>
        <p:txBody>
          <a:bodyPr>
            <a:normAutofit lnSpcReduction="10000"/>
          </a:bodyPr>
          <a:lstStyle/>
          <a:p>
            <a:r>
              <a:rPr lang="ar-EG" sz="3200" dirty="0" smtClean="0"/>
              <a:t>توزيع الأراضي الجافة علي مستوي القارات </a:t>
            </a:r>
          </a:p>
          <a:p>
            <a:pPr marL="0" indent="0">
              <a:buNone/>
            </a:pPr>
            <a:r>
              <a:rPr lang="ar-EG" sz="3200" dirty="0" smtClean="0"/>
              <a:t>49% من مساحة استراليا </a:t>
            </a:r>
          </a:p>
          <a:p>
            <a:pPr marL="0" indent="0">
              <a:buNone/>
            </a:pPr>
            <a:r>
              <a:rPr lang="ar-EG" sz="3200" dirty="0" smtClean="0"/>
              <a:t>40 % من مساحة افريقيا </a:t>
            </a:r>
          </a:p>
          <a:p>
            <a:pPr marL="0" indent="0">
              <a:buNone/>
            </a:pPr>
            <a:r>
              <a:rPr lang="ar-EG" sz="3200" dirty="0" smtClean="0"/>
              <a:t>23 % من مساحة أسيا </a:t>
            </a:r>
          </a:p>
          <a:p>
            <a:pPr marL="0" indent="0">
              <a:buNone/>
            </a:pPr>
            <a:r>
              <a:rPr lang="ar-EG" sz="3200" dirty="0" smtClean="0"/>
              <a:t>10 % من مساحة أمريكا الشمالية </a:t>
            </a:r>
          </a:p>
          <a:p>
            <a:pPr marL="0" indent="0">
              <a:buNone/>
            </a:pPr>
            <a:r>
              <a:rPr lang="ar-EG" sz="3200" dirty="0" smtClean="0"/>
              <a:t>8% من مساحة أمريكا الجنوبية </a:t>
            </a:r>
          </a:p>
          <a:p>
            <a:pPr marL="0" indent="0">
              <a:buNone/>
            </a:pPr>
            <a:r>
              <a:rPr lang="ar-EG" sz="3200" dirty="0" smtClean="0"/>
              <a:t>1% من مساحة اوربا 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905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564904"/>
            <a:ext cx="8136904" cy="3450696"/>
          </a:xfrm>
        </p:spPr>
        <p:txBody>
          <a:bodyPr>
            <a:normAutofit fontScale="92500" lnSpcReduction="10000"/>
          </a:bodyPr>
          <a:lstStyle/>
          <a:p>
            <a:r>
              <a:rPr lang="ar-EG" sz="3600" dirty="0"/>
              <a:t>توزيع الأراضي الجافة علي مستوي </a:t>
            </a:r>
            <a:r>
              <a:rPr lang="ar-EG" sz="3600" dirty="0" smtClean="0"/>
              <a:t>الدول</a:t>
            </a:r>
            <a:endParaRPr lang="ar-EG" sz="3600" dirty="0"/>
          </a:p>
          <a:p>
            <a:pPr marL="0" indent="0">
              <a:buNone/>
            </a:pPr>
            <a:r>
              <a:rPr lang="ar-EG" sz="3600" dirty="0" smtClean="0"/>
              <a:t>98% </a:t>
            </a:r>
            <a:r>
              <a:rPr lang="ar-EG" sz="3600" dirty="0"/>
              <a:t>من مساحة </a:t>
            </a:r>
            <a:r>
              <a:rPr lang="ar-EG" sz="3600" dirty="0" smtClean="0"/>
              <a:t>ليبيا</a:t>
            </a:r>
            <a:endParaRPr lang="ar-EG" sz="3600" dirty="0"/>
          </a:p>
          <a:p>
            <a:pPr marL="0" indent="0">
              <a:buNone/>
            </a:pPr>
            <a:r>
              <a:rPr lang="ar-EG" sz="3600" dirty="0" smtClean="0"/>
              <a:t>97% </a:t>
            </a:r>
            <a:r>
              <a:rPr lang="ar-EG" sz="3600" dirty="0"/>
              <a:t>من مساحة </a:t>
            </a:r>
            <a:r>
              <a:rPr lang="ar-EG" sz="3600" dirty="0" smtClean="0"/>
              <a:t>مصر</a:t>
            </a:r>
            <a:endParaRPr lang="ar-EG" sz="3600" dirty="0"/>
          </a:p>
          <a:p>
            <a:pPr marL="0" indent="0">
              <a:buNone/>
            </a:pPr>
            <a:r>
              <a:rPr lang="ar-EG" sz="3600" dirty="0" smtClean="0"/>
              <a:t>95% </a:t>
            </a:r>
            <a:r>
              <a:rPr lang="ar-EG" sz="3600" dirty="0"/>
              <a:t>من مساحة </a:t>
            </a:r>
            <a:r>
              <a:rPr lang="ar-EG" sz="3600" dirty="0" smtClean="0"/>
              <a:t>شبه الجزيرة العربية</a:t>
            </a:r>
            <a:endParaRPr lang="ar-EG" sz="3600" dirty="0"/>
          </a:p>
          <a:p>
            <a:pPr marL="0" indent="0">
              <a:buNone/>
            </a:pPr>
            <a:r>
              <a:rPr lang="ar-EG" sz="3600" dirty="0" smtClean="0"/>
              <a:t>88% </a:t>
            </a:r>
            <a:r>
              <a:rPr lang="ar-EG" sz="3600" dirty="0"/>
              <a:t>من مساحة </a:t>
            </a:r>
            <a:r>
              <a:rPr lang="ar-EG" sz="3600" dirty="0" smtClean="0"/>
              <a:t>باكستان</a:t>
            </a:r>
            <a:endParaRPr lang="ar-EG" sz="3600" dirty="0"/>
          </a:p>
          <a:p>
            <a:pPr marL="0" indent="0">
              <a:buNone/>
            </a:pPr>
            <a:r>
              <a:rPr lang="ar-EG" sz="3600" dirty="0" smtClean="0"/>
              <a:t>11% </a:t>
            </a:r>
            <a:r>
              <a:rPr lang="ar-EG" sz="3600" dirty="0"/>
              <a:t>من مساحة </a:t>
            </a:r>
            <a:r>
              <a:rPr lang="ar-EG" sz="3600" dirty="0" smtClean="0"/>
              <a:t>الهند</a:t>
            </a:r>
            <a:endParaRPr lang="ar-EG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/>
              <a:t>أولاً: الأشكال الرملية:</a:t>
            </a:r>
            <a:endParaRPr lang="en-US" dirty="0"/>
          </a:p>
          <a:p>
            <a:pPr marL="0" indent="0">
              <a:buNone/>
            </a:pPr>
            <a:r>
              <a:rPr lang="ar-EG" dirty="0" smtClean="0"/>
              <a:t>تختلف </a:t>
            </a:r>
            <a:r>
              <a:rPr lang="ar-EG" dirty="0"/>
              <a:t>الأشكال الرملية فيما بينها اختلافا كبيرًا ومن أبرز جوانب هذا </a:t>
            </a:r>
            <a:r>
              <a:rPr lang="ar-EG" dirty="0" smtClean="0"/>
              <a:t>الاختلاف .</a:t>
            </a:r>
          </a:p>
          <a:p>
            <a:pPr marL="0" indent="0">
              <a:buNone/>
            </a:pPr>
            <a:r>
              <a:rPr lang="ar-EG" dirty="0" smtClean="0"/>
              <a:t>1- الانحدارات </a:t>
            </a:r>
            <a:r>
              <a:rPr lang="ar-EG" dirty="0"/>
              <a:t>من حيث التغير </a:t>
            </a:r>
            <a:r>
              <a:rPr lang="ar-EG" dirty="0" smtClean="0"/>
              <a:t>والاتجاه </a:t>
            </a:r>
          </a:p>
          <a:p>
            <a:pPr marL="0" indent="0">
              <a:buNone/>
            </a:pPr>
            <a:r>
              <a:rPr lang="ar-EG" dirty="0" smtClean="0"/>
              <a:t>2- طريقة تكوينها . </a:t>
            </a:r>
          </a:p>
          <a:p>
            <a:pPr marL="0" indent="0">
              <a:buNone/>
            </a:pPr>
            <a:r>
              <a:rPr lang="ar-EG" dirty="0" smtClean="0"/>
              <a:t>3- أبعادها 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/>
              <a:t>وسوف نتناول جيومورفولوجية المناطق الجافة من خلال الموضوعات التالية: </a:t>
            </a:r>
          </a:p>
        </p:txBody>
      </p:sp>
    </p:spTree>
    <p:extLst>
      <p:ext uri="{BB962C8B-B14F-4D97-AF65-F5344CB8AC3E}">
        <p14:creationId xmlns:p14="http://schemas.microsoft.com/office/powerpoint/2010/main" val="172619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2420888"/>
            <a:ext cx="8676952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EG" sz="3200" b="1" dirty="0"/>
              <a:t>1-الكثبان الهلالية </a:t>
            </a:r>
            <a:r>
              <a:rPr lang="en-US" sz="3200" b="1" dirty="0"/>
              <a:t>Barchans</a:t>
            </a:r>
            <a:r>
              <a:rPr lang="ar-EG" sz="3200" b="1" dirty="0"/>
              <a:t>: </a:t>
            </a:r>
            <a:endParaRPr lang="ar-EG" sz="3200" b="1" dirty="0" smtClean="0"/>
          </a:p>
          <a:p>
            <a:pPr marL="0" indent="0">
              <a:buNone/>
            </a:pPr>
            <a:r>
              <a:rPr lang="ar-EG" sz="3600" dirty="0"/>
              <a:t>توزيعها الجغرافي</a:t>
            </a:r>
          </a:p>
          <a:p>
            <a:pPr marL="0" indent="0">
              <a:buNone/>
            </a:pPr>
            <a:r>
              <a:rPr lang="ar-EG" sz="3600" dirty="0"/>
              <a:t>خصائصها </a:t>
            </a:r>
            <a:endParaRPr lang="ar-EG" sz="3600" dirty="0" smtClean="0"/>
          </a:p>
          <a:p>
            <a:pPr marL="0" lvl="0" indent="0">
              <a:buNone/>
            </a:pPr>
            <a:r>
              <a:rPr lang="ar-EG" sz="2800" dirty="0" smtClean="0"/>
              <a:t>أ- يتكون </a:t>
            </a:r>
            <a:r>
              <a:rPr lang="ar-EG" sz="2800" dirty="0"/>
              <a:t>جسم الكثبان الهلالي من جانبين ينحدران فى اتجاهين متضادين الجانب المواجه للرياح </a:t>
            </a:r>
            <a:r>
              <a:rPr lang="ar-EG" sz="2800" dirty="0" smtClean="0"/>
              <a:t>وهو هين االانحدار ويأخذ الشكل المحدب المقعر والجانب المقابل للرياح وهو </a:t>
            </a:r>
            <a:r>
              <a:rPr lang="ar-EG" sz="2800" dirty="0"/>
              <a:t>شديد الانحدار </a:t>
            </a:r>
            <a:r>
              <a:rPr lang="ar-EG" sz="2800" dirty="0" smtClean="0"/>
              <a:t>نسبيًا . </a:t>
            </a:r>
            <a:endParaRPr lang="en-US" sz="28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92902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714608"/>
            <a:ext cx="7408333" cy="402676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ar-EG" sz="3600" dirty="0" smtClean="0"/>
              <a:t>ب- ينحصر </a:t>
            </a:r>
            <a:r>
              <a:rPr lang="ar-EG" sz="3600" dirty="0"/>
              <a:t>الجانب المظاهر للرياح بين قرنين أو جناحين يشيران إلى اتجاه منصرف الرياح، وغالبًا ما يزيد طول احدهما عن الآخر. 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208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2800" dirty="0" smtClean="0"/>
              <a:t>جـ -</a:t>
            </a:r>
            <a:r>
              <a:rPr lang="ar-EG" sz="2800" dirty="0"/>
              <a:t>يلتقى جانبى الكثيب الهلالي على طول حافة حادة هى قمة </a:t>
            </a:r>
            <a:r>
              <a:rPr lang="ar-EG" sz="2800" dirty="0" smtClean="0"/>
              <a:t>الكثيب . </a:t>
            </a:r>
          </a:p>
          <a:p>
            <a:pPr marL="0" indent="0">
              <a:buNone/>
            </a:pPr>
            <a:r>
              <a:rPr lang="ar-EG" sz="2800" dirty="0" smtClean="0"/>
              <a:t>د -أن </a:t>
            </a:r>
            <a:r>
              <a:rPr lang="ar-EG" sz="2800" dirty="0"/>
              <a:t>الكثبان الهلالية ليست ثابتة وإنما هى متحركة فى اتجاه منصرف </a:t>
            </a:r>
            <a:r>
              <a:rPr lang="ar-EG" sz="2800" dirty="0" smtClean="0"/>
              <a:t>الرياح.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18952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278</TotalTime>
  <Words>305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PowerPoint Presentation</vt:lpstr>
      <vt:lpstr>جيومورفولوجية الأراضي الجافة </vt:lpstr>
      <vt:lpstr>PowerPoint Presentation</vt:lpstr>
      <vt:lpstr>PowerPoint Presentation</vt:lpstr>
      <vt:lpstr>PowerPoint Presentation</vt:lpstr>
      <vt:lpstr>وسوف نتناول جيومورفولوجية المناطق الجافة من خلال الموضوعات التالية: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الجيومورفولوجيا  تعريفها ، وأهميتها </dc:title>
  <dc:creator>islam</dc:creator>
  <cp:lastModifiedBy>Dr-saber</cp:lastModifiedBy>
  <cp:revision>144</cp:revision>
  <dcterms:created xsi:type="dcterms:W3CDTF">2017-09-14T17:44:47Z</dcterms:created>
  <dcterms:modified xsi:type="dcterms:W3CDTF">2020-04-01T08:48:07Z</dcterms:modified>
</cp:coreProperties>
</file>