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2800" dirty="0" smtClean="0"/>
              <a:t>إسم المقرر : خرائط </a:t>
            </a:r>
            <a:br>
              <a:rPr lang="ar-EG" sz="2800" dirty="0" smtClean="0"/>
            </a:br>
            <a:r>
              <a:rPr lang="ar-EG" sz="2800" dirty="0" smtClean="0"/>
              <a:t>أستاذ المادة : د. إسلام صابر أمين</a:t>
            </a:r>
            <a:br>
              <a:rPr lang="ar-EG" sz="2800" dirty="0" smtClean="0"/>
            </a:br>
            <a:r>
              <a:rPr lang="ar-EG" sz="2800" dirty="0" smtClean="0"/>
              <a:t>الفرقة : الأولي – تاريخ عام </a:t>
            </a:r>
            <a:br>
              <a:rPr lang="ar-EG" sz="2800" dirty="0" smtClean="0"/>
            </a:br>
            <a:endParaRPr lang="ar-EG" sz="2800" dirty="0"/>
          </a:p>
        </p:txBody>
      </p:sp>
    </p:spTree>
    <p:extLst>
      <p:ext uri="{BB962C8B-B14F-4D97-AF65-F5344CB8AC3E}">
        <p14:creationId xmlns:p14="http://schemas.microsoft.com/office/powerpoint/2010/main" val="162149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en-US" sz="6000" dirty="0">
                <a:effectLst/>
              </a:rPr>
              <a:t> </a:t>
            </a:r>
            <a:r>
              <a:rPr lang="ar-EG" sz="6000" dirty="0">
                <a:effectLst/>
              </a:rPr>
              <a:t>مقياس</a:t>
            </a:r>
            <a:r>
              <a:rPr lang="en-US" sz="6000" dirty="0">
                <a:effectLst/>
              </a:rPr>
              <a:t> </a:t>
            </a:r>
            <a:r>
              <a:rPr lang="en-US" sz="6000" dirty="0" smtClean="0">
                <a:effectLst/>
              </a:rPr>
              <a:t> </a:t>
            </a:r>
            <a:r>
              <a:rPr lang="ar-EG" sz="6000" dirty="0" smtClean="0">
                <a:effectLst/>
              </a:rPr>
              <a:t>الخريطة الطبوغرافية</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a:t>ترســم </a:t>
            </a:r>
            <a:r>
              <a:rPr lang="ar-EG" dirty="0" smtClean="0"/>
              <a:t>الخــرائط</a:t>
            </a:r>
            <a:r>
              <a:rPr lang="ar-EG" dirty="0"/>
              <a:t> </a:t>
            </a:r>
            <a:r>
              <a:rPr lang="ar-EG" dirty="0" smtClean="0"/>
              <a:t>الطوبوغرافية بمقاييس </a:t>
            </a:r>
            <a:r>
              <a:rPr lang="ar-EG" dirty="0"/>
              <a:t>مختلفة ولكن كبيرة نســـبيا، تتراوح عــادة من 1000:1 حتى 250000:1. ويعتمد اختيـار المقياس على </a:t>
            </a:r>
            <a:r>
              <a:rPr lang="ar-EG" dirty="0" smtClean="0"/>
              <a:t>أهمية</a:t>
            </a:r>
            <a:r>
              <a:rPr lang="en-US" dirty="0" smtClean="0"/>
              <a:t> </a:t>
            </a:r>
            <a:r>
              <a:rPr lang="en-US" dirty="0"/>
              <a:t> </a:t>
            </a:r>
            <a:r>
              <a:rPr lang="ar-EG" dirty="0" smtClean="0"/>
              <a:t>الخريطة والمنطقة </a:t>
            </a:r>
            <a:r>
              <a:rPr lang="ar-EG" dirty="0"/>
              <a:t>التي تمثلها ودرجة ازدحامها.</a:t>
            </a:r>
          </a:p>
        </p:txBody>
      </p:sp>
    </p:spTree>
    <p:extLst>
      <p:ext uri="{BB962C8B-B14F-4D97-AF65-F5344CB8AC3E}">
        <p14:creationId xmlns:p14="http://schemas.microsoft.com/office/powerpoint/2010/main" val="355289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تغطي </a:t>
            </a:r>
            <a:r>
              <a:rPr lang="ar-EG" dirty="0" smtClean="0"/>
              <a:t>الخرائط</a:t>
            </a:r>
            <a:r>
              <a:rPr lang="en-US" dirty="0" smtClean="0"/>
              <a:t> </a:t>
            </a:r>
            <a:r>
              <a:rPr lang="en-US" dirty="0"/>
              <a:t> </a:t>
            </a:r>
            <a:r>
              <a:rPr lang="ar-EG" dirty="0" smtClean="0"/>
              <a:t>الطوبوغرافية الأساسية </a:t>
            </a:r>
            <a:r>
              <a:rPr lang="ar-EG" dirty="0"/>
              <a:t>ذات المقياس 25000:1 في العادة منطقة محصورة داخل مستطيل طوله 15 دقيقة وعرضه 7.5، دقيقة أو داخل مربع ضلعه 7.5 دقيقة</a:t>
            </a:r>
          </a:p>
        </p:txBody>
      </p:sp>
    </p:spTree>
    <p:extLst>
      <p:ext uri="{BB962C8B-B14F-4D97-AF65-F5344CB8AC3E}">
        <p14:creationId xmlns:p14="http://schemas.microsoft.com/office/powerpoint/2010/main" val="31046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a:t>ويمكن تصنيف الخــــرائط الطبوغرافيــة حسب مقاييسها إلى أربعة أقسام كما يلي</a:t>
            </a:r>
            <a:r>
              <a:rPr lang="en-US" dirty="0"/>
              <a:t>:</a:t>
            </a:r>
          </a:p>
          <a:p>
            <a:pPr lvl="0"/>
            <a:r>
              <a:rPr lang="ar-EG" dirty="0"/>
              <a:t>خرائط ذات المقاييس الكبيرة، من 1000:1 حتى 10,000:1</a:t>
            </a:r>
            <a:r>
              <a:rPr lang="en-US" dirty="0"/>
              <a:t>.</a:t>
            </a:r>
          </a:p>
          <a:p>
            <a:pPr lvl="0"/>
            <a:r>
              <a:rPr lang="ar-EG" dirty="0"/>
              <a:t>خرائــــط ذات المقاييس المتوسـطة، من 10,000:1 حتى 100000:1</a:t>
            </a:r>
            <a:r>
              <a:rPr lang="en-US" dirty="0"/>
              <a:t>.</a:t>
            </a:r>
          </a:p>
          <a:p>
            <a:pPr lvl="0"/>
            <a:r>
              <a:rPr lang="ar-EG" dirty="0"/>
              <a:t>خرائط ذات المقاييس الصغيرة، وهي أصغر من100,000:1</a:t>
            </a:r>
            <a:r>
              <a:rPr lang="en-US" dirty="0"/>
              <a:t>.</a:t>
            </a:r>
          </a:p>
          <a:p>
            <a:pPr lvl="0"/>
            <a:r>
              <a:rPr lang="en-US" dirty="0"/>
              <a:t> </a:t>
            </a:r>
            <a:r>
              <a:rPr lang="ar-EG" dirty="0"/>
              <a:t>خرائط استطلاعية، وهي عادة بمقاييس أصغر من 400.000:1</a:t>
            </a:r>
            <a:r>
              <a:rPr lang="en-US" dirty="0"/>
              <a:t>.</a:t>
            </a:r>
          </a:p>
        </p:txBody>
      </p:sp>
    </p:spTree>
    <p:extLst>
      <p:ext uri="{BB962C8B-B14F-4D97-AF65-F5344CB8AC3E}">
        <p14:creationId xmlns:p14="http://schemas.microsoft.com/office/powerpoint/2010/main" val="38306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effectLst/>
              </a:rPr>
              <a:t>تعميم الخرائط الطبوغرافية</a:t>
            </a:r>
            <a:endParaRPr lang="ar-EG" dirty="0"/>
          </a:p>
        </p:txBody>
      </p:sp>
      <p:sp>
        <p:nvSpPr>
          <p:cNvPr id="3" name="Content Placeholder 2"/>
          <p:cNvSpPr>
            <a:spLocks noGrp="1"/>
          </p:cNvSpPr>
          <p:nvPr>
            <p:ph idx="1"/>
          </p:nvPr>
        </p:nvSpPr>
        <p:spPr/>
        <p:txBody>
          <a:bodyPr>
            <a:normAutofit/>
          </a:bodyPr>
          <a:lstStyle/>
          <a:p>
            <a:r>
              <a:rPr lang="ar-EG" dirty="0" smtClean="0"/>
              <a:t>هو </a:t>
            </a:r>
            <a:r>
              <a:rPr lang="ar-EG" dirty="0"/>
              <a:t>عمل لابد من إجرائه عند اشتقاق خريطة ذات مقياس صغير من خريطة ذات مقياس أكبر، أو عند نقل معلومات من ســطح الأرض أو جزء منه إلى الخريطة. فالتصغير بالوسائل التصويرية لا يصلح في هذه الحالات، </a:t>
            </a:r>
            <a:r>
              <a:rPr lang="ar-EG" dirty="0" smtClean="0"/>
              <a:t>لذلك </a:t>
            </a:r>
            <a:r>
              <a:rPr lang="ar-EG" dirty="0"/>
              <a:t>يتم اللجوء إلى الاختصار، والحذف، والتبسيط، والمبالغة، والإزاحة من أجل تسهيل قراءة الخريطة. </a:t>
            </a:r>
            <a:endParaRPr lang="en-US" dirty="0"/>
          </a:p>
          <a:p>
            <a:pPr lvl="0"/>
            <a:endParaRPr lang="en-US" dirty="0"/>
          </a:p>
        </p:txBody>
      </p:sp>
    </p:spTree>
    <p:extLst>
      <p:ext uri="{BB962C8B-B14F-4D97-AF65-F5344CB8AC3E}">
        <p14:creationId xmlns:p14="http://schemas.microsoft.com/office/powerpoint/2010/main" val="90958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effectLst/>
              </a:rPr>
              <a:t>تعميم خطوط الكنتور</a:t>
            </a:r>
            <a:endParaRPr lang="ar-EG" dirty="0"/>
          </a:p>
        </p:txBody>
      </p:sp>
      <p:sp>
        <p:nvSpPr>
          <p:cNvPr id="3" name="Content Placeholder 2"/>
          <p:cNvSpPr>
            <a:spLocks noGrp="1"/>
          </p:cNvSpPr>
          <p:nvPr>
            <p:ph idx="1"/>
          </p:nvPr>
        </p:nvSpPr>
        <p:spPr/>
        <p:txBody>
          <a:bodyPr>
            <a:normAutofit/>
          </a:bodyPr>
          <a:lstStyle/>
          <a:p>
            <a:r>
              <a:rPr lang="ar-EG" dirty="0" smtClean="0"/>
              <a:t>يجب </a:t>
            </a:r>
            <a:r>
              <a:rPr lang="ar-EG" dirty="0"/>
              <a:t>تعميمها بكل دقة </a:t>
            </a:r>
            <a:r>
              <a:rPr lang="ar-EG" dirty="0" smtClean="0"/>
              <a:t>وعناية. </a:t>
            </a:r>
            <a:r>
              <a:rPr lang="ar-EG" dirty="0"/>
              <a:t>وهنــاك عـــدة نظريات وطرق لتعميم خطوط </a:t>
            </a:r>
            <a:r>
              <a:rPr lang="ar-EG" dirty="0" smtClean="0"/>
              <a:t>الكنتور.</a:t>
            </a:r>
            <a:r>
              <a:rPr lang="ar-EG" dirty="0"/>
              <a:t> </a:t>
            </a:r>
            <a:r>
              <a:rPr lang="ar-EG" dirty="0" smtClean="0"/>
              <a:t>منها التعميم </a:t>
            </a:r>
            <a:r>
              <a:rPr lang="ar-EG" dirty="0"/>
              <a:t>في </a:t>
            </a:r>
            <a:r>
              <a:rPr lang="ar-EG" dirty="0" smtClean="0"/>
              <a:t>الحاســـوبي</a:t>
            </a:r>
            <a:r>
              <a:rPr lang="ar-EG" dirty="0"/>
              <a:t>، </a:t>
            </a:r>
            <a:r>
              <a:rPr lang="ar-EG" dirty="0" smtClean="0"/>
              <a:t>وتعميم </a:t>
            </a:r>
            <a:r>
              <a:rPr lang="ar-EG" dirty="0"/>
              <a:t>النماذج الرقمية للمناســيب</a:t>
            </a:r>
            <a:r>
              <a:rPr lang="en-US" dirty="0"/>
              <a:t> ( DEM) </a:t>
            </a:r>
            <a:r>
              <a:rPr lang="ar-EG" dirty="0"/>
              <a:t>حاســـوبيا. كما وضعت النظريات واســتنتجت المعـــادلات الرياضيـة والإحصائيـة ضمن مجال علم المورفولوجيا الرياضية</a:t>
            </a:r>
            <a:r>
              <a:rPr lang="en-US" dirty="0"/>
              <a:t> (Mathematical Morphology) </a:t>
            </a:r>
            <a:r>
              <a:rPr lang="ar-EG" dirty="0" smtClean="0"/>
              <a:t>.</a:t>
            </a:r>
            <a:endParaRPr lang="en-US" dirty="0"/>
          </a:p>
          <a:p>
            <a:pPr marL="137160" indent="0">
              <a:buNone/>
            </a:pPr>
            <a:r>
              <a:rPr lang="en-US" dirty="0"/>
              <a:t> </a:t>
            </a:r>
          </a:p>
        </p:txBody>
      </p:sp>
    </p:spTree>
    <p:extLst>
      <p:ext uri="{BB962C8B-B14F-4D97-AF65-F5344CB8AC3E}">
        <p14:creationId xmlns:p14="http://schemas.microsoft.com/office/powerpoint/2010/main" val="207970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 </a:t>
            </a:r>
            <a:r>
              <a:rPr lang="ar-EG" dirty="0">
                <a:effectLst/>
              </a:rPr>
              <a:t>ترتيب الخرائط</a:t>
            </a:r>
            <a:r>
              <a:rPr lang="en-US" dirty="0">
                <a:effectLst/>
              </a:rPr>
              <a:t> </a:t>
            </a:r>
            <a:r>
              <a:rPr lang="ar-EG" dirty="0">
                <a:effectLst/>
              </a:rPr>
              <a:t> </a:t>
            </a:r>
            <a:r>
              <a:rPr lang="ar-EG" dirty="0" smtClean="0">
                <a:effectLst/>
              </a:rPr>
              <a:t>الطوبوغرافية </a:t>
            </a:r>
            <a:endParaRPr lang="ar-EG" dirty="0"/>
          </a:p>
        </p:txBody>
      </p:sp>
      <p:sp>
        <p:nvSpPr>
          <p:cNvPr id="3" name="Content Placeholder 2"/>
          <p:cNvSpPr>
            <a:spLocks noGrp="1"/>
          </p:cNvSpPr>
          <p:nvPr>
            <p:ph idx="1"/>
          </p:nvPr>
        </p:nvSpPr>
        <p:spPr>
          <a:xfrm>
            <a:off x="107504" y="1600200"/>
            <a:ext cx="8856984" cy="4709160"/>
          </a:xfrm>
        </p:spPr>
        <p:txBody>
          <a:bodyPr>
            <a:normAutofit fontScale="77500" lnSpcReduction="20000"/>
          </a:bodyPr>
          <a:lstStyle/>
          <a:p>
            <a:r>
              <a:rPr lang="ar-EG" dirty="0"/>
              <a:t>ترتيب الخرائط الطبوغرافية المصرية </a:t>
            </a:r>
            <a:endParaRPr lang="ar-EG" dirty="0" smtClean="0"/>
          </a:p>
          <a:p>
            <a:pPr lvl="0"/>
            <a:r>
              <a:rPr lang="ar-EG" dirty="0"/>
              <a:t>تغطي الأراضي المصرية خريطة مليونية </a:t>
            </a:r>
            <a:r>
              <a:rPr lang="ar-EG" dirty="0" smtClean="0"/>
              <a:t>واحدة</a:t>
            </a:r>
            <a:r>
              <a:rPr lang="ar-EG" dirty="0"/>
              <a:t/>
            </a:r>
            <a:br>
              <a:rPr lang="ar-EG" dirty="0"/>
            </a:br>
            <a:r>
              <a:rPr lang="ar-EG" dirty="0"/>
              <a:t>1 : 1000.000 تأخذ الترقيم </a:t>
            </a:r>
            <a:r>
              <a:rPr lang="en-US" dirty="0"/>
              <a:t>NH36</a:t>
            </a:r>
            <a:r>
              <a:rPr lang="ar-EG" dirty="0"/>
              <a:t> . </a:t>
            </a:r>
            <a:endParaRPr lang="en-US" dirty="0"/>
          </a:p>
          <a:p>
            <a:pPr lvl="0"/>
            <a:r>
              <a:rPr lang="ar-EG" dirty="0"/>
              <a:t>قسمت الخريطة المليونية 1 : 1000.000 لمصر إلي 16 لوحة مقياس 1 : 250.000 ترتب بداية من حرف </a:t>
            </a:r>
            <a:r>
              <a:rPr lang="en-US" dirty="0"/>
              <a:t>A</a:t>
            </a:r>
            <a:r>
              <a:rPr lang="ar-EG" dirty="0"/>
              <a:t> وصولاً إلي حف </a:t>
            </a:r>
            <a:r>
              <a:rPr lang="en-US" dirty="0"/>
              <a:t>P </a:t>
            </a:r>
            <a:r>
              <a:rPr lang="ar-EG" dirty="0"/>
              <a:t> ، وعند تعريفها يضاف حرف الخريطة إلي رقم الخريطة المليونية فعلي سبيل المثال : </a:t>
            </a:r>
            <a:r>
              <a:rPr lang="en-US" dirty="0"/>
              <a:t>NH36-M</a:t>
            </a:r>
            <a:r>
              <a:rPr lang="ar-EG" dirty="0"/>
              <a:t> لتعريف اللوحة </a:t>
            </a:r>
            <a:r>
              <a:rPr lang="en-US" dirty="0"/>
              <a:t>M</a:t>
            </a:r>
            <a:r>
              <a:rPr lang="ar-EG" dirty="0"/>
              <a:t> . </a:t>
            </a:r>
            <a:endParaRPr lang="en-US" dirty="0"/>
          </a:p>
          <a:p>
            <a:pPr lvl="0"/>
            <a:r>
              <a:rPr lang="ar-EG" dirty="0"/>
              <a:t>قسمت الخريطة مقياس  1 : 250.000  إلي 6 خرائط مقياس 1 : 100.000 ترقم بالأرقام من </a:t>
            </a:r>
            <a:r>
              <a:rPr lang="en-US" dirty="0"/>
              <a:t>6:1</a:t>
            </a:r>
            <a:r>
              <a:rPr lang="ar-EG" dirty="0"/>
              <a:t> بحيث يضاف رقم الخريطة إلي ترتيب الخريطة ذات مقياس الرسم الأصغر عند تعريفها فيكون علي سبيل المثال </a:t>
            </a:r>
            <a:r>
              <a:rPr lang="en-US" dirty="0"/>
              <a:t>NH36-E1  </a:t>
            </a:r>
            <a:r>
              <a:rPr lang="ar-EG" dirty="0"/>
              <a:t> لتعريف الخريطة رقم </a:t>
            </a:r>
            <a:r>
              <a:rPr lang="en-US" dirty="0"/>
              <a:t>1</a:t>
            </a:r>
            <a:r>
              <a:rPr lang="ar-EG" dirty="0"/>
              <a:t> من الخريطة </a:t>
            </a:r>
            <a:r>
              <a:rPr lang="en-US" dirty="0"/>
              <a:t>E</a:t>
            </a:r>
            <a:r>
              <a:rPr lang="ar-EG" dirty="0"/>
              <a:t> . </a:t>
            </a:r>
            <a:endParaRPr lang="en-US" dirty="0"/>
          </a:p>
          <a:p>
            <a:pPr lvl="0"/>
            <a:r>
              <a:rPr lang="ar-EG" dirty="0"/>
              <a:t>قسمت الخريطة مقياس  1 : 100.000  إلي 4 خرائط مقياس 1 : 50.000 ترقم بالحروف من </a:t>
            </a:r>
            <a:r>
              <a:rPr lang="en-US" dirty="0"/>
              <a:t>a</a:t>
            </a:r>
            <a:r>
              <a:rPr lang="ar-EG" dirty="0"/>
              <a:t> إلي </a:t>
            </a:r>
            <a:r>
              <a:rPr lang="en-US" dirty="0"/>
              <a:t>d</a:t>
            </a:r>
            <a:r>
              <a:rPr lang="ar-EG" dirty="0"/>
              <a:t>  بحيث يضاف حرف الخريطة إلي ترتيب الخريطة ذات مقياس الرسم الأصغر فيكون علي سبيل </a:t>
            </a:r>
            <a:br>
              <a:rPr lang="ar-EG" dirty="0"/>
            </a:br>
            <a:r>
              <a:rPr lang="ar-EG" dirty="0"/>
              <a:t>المثال </a:t>
            </a:r>
            <a:r>
              <a:rPr lang="en-US" dirty="0"/>
              <a:t>NH36-E1c  </a:t>
            </a:r>
            <a:r>
              <a:rPr lang="ar-EG" dirty="0"/>
              <a:t> لتعريف الخريطة رقم</a:t>
            </a:r>
            <a:r>
              <a:rPr lang="en-US" dirty="0"/>
              <a:t> c </a:t>
            </a:r>
            <a:r>
              <a:rPr lang="ar-EG" dirty="0"/>
              <a:t>من الخريطة رقم </a:t>
            </a:r>
            <a:r>
              <a:rPr lang="en-US" dirty="0"/>
              <a:t>1</a:t>
            </a:r>
            <a:r>
              <a:rPr lang="ar-EG" dirty="0"/>
              <a:t> من الخريطة رقم </a:t>
            </a:r>
            <a:r>
              <a:rPr lang="en-US" dirty="0"/>
              <a:t>E</a:t>
            </a:r>
            <a:r>
              <a:rPr lang="ar-EG" dirty="0"/>
              <a:t> . </a:t>
            </a:r>
            <a:endParaRPr lang="en-US" dirty="0"/>
          </a:p>
          <a:p>
            <a:endParaRPr lang="en-US" dirty="0"/>
          </a:p>
        </p:txBody>
      </p:sp>
    </p:spTree>
    <p:extLst>
      <p:ext uri="{BB962C8B-B14F-4D97-AF65-F5344CB8AC3E}">
        <p14:creationId xmlns:p14="http://schemas.microsoft.com/office/powerpoint/2010/main" val="4090647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TotalTime>
  <Words>203</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إسم المقرر : خرائط  أستاذ المادة : د. إسلام صابر أمين الفرقة : الأولي – تاريخ عام  </vt:lpstr>
      <vt:lpstr> مقياس  الخريطة الطبوغرافية</vt:lpstr>
      <vt:lpstr>PowerPoint Presentation</vt:lpstr>
      <vt:lpstr>PowerPoint Presentation</vt:lpstr>
      <vt:lpstr>PowerPoint Presentation</vt:lpstr>
      <vt:lpstr>تعميم الخرائط الطبوغرافية</vt:lpstr>
      <vt:lpstr>تعميم خطوط الكنتور</vt:lpstr>
      <vt:lpstr> ترتيب الخرائط  الطوبوغرافية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Dr-saber</cp:lastModifiedBy>
  <cp:revision>20</cp:revision>
  <dcterms:created xsi:type="dcterms:W3CDTF">2020-03-18T10:06:57Z</dcterms:created>
  <dcterms:modified xsi:type="dcterms:W3CDTF">2020-04-01T10:02:30Z</dcterms:modified>
</cp:coreProperties>
</file>