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77" r:id="rId3"/>
    <p:sldId id="256" r:id="rId4"/>
    <p:sldId id="301" r:id="rId5"/>
    <p:sldId id="299" r:id="rId6"/>
    <p:sldId id="318" r:id="rId7"/>
    <p:sldId id="304" r:id="rId8"/>
    <p:sldId id="308"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DB291"/>
    <a:srgbClr val="FAE794"/>
    <a:srgbClr val="98F6D7"/>
    <a:srgbClr val="0099FF"/>
    <a:srgbClr val="66FF99"/>
    <a:srgbClr val="65F1C2"/>
    <a:srgbClr val="FFCCCC"/>
    <a:srgbClr val="C1EC22"/>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28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4</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8006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االعاشرة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7924800" cy="1295400"/>
          </a:xfrm>
          <a:gradFill>
            <a:gsLst>
              <a:gs pos="0">
                <a:srgbClr val="03D4A8"/>
              </a:gs>
              <a:gs pos="25000">
                <a:srgbClr val="21D6E0"/>
              </a:gs>
              <a:gs pos="75000">
                <a:srgbClr val="0087E6"/>
              </a:gs>
              <a:gs pos="100000">
                <a:srgbClr val="005CBF"/>
              </a:gs>
            </a:gsLst>
            <a:lin ang="16200000" scaled="0"/>
          </a:gradFill>
          <a:ln w="412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600" b="1" dirty="0" smtClean="0"/>
              <a:t/>
            </a:r>
            <a:br>
              <a:rPr lang="en-US" sz="6600" b="1" dirty="0" smtClean="0"/>
            </a:br>
            <a:r>
              <a:rPr lang="en-US" sz="6600" b="1" dirty="0" smtClean="0"/>
              <a:t/>
            </a:r>
            <a:br>
              <a:rPr lang="en-US" sz="6600" b="1" dirty="0" smtClean="0"/>
            </a:br>
            <a:r>
              <a:rPr lang="en-US" sz="6600" b="1" dirty="0" smtClean="0"/>
              <a:t>Chapter 3</a:t>
            </a:r>
            <a:r>
              <a:rPr lang="en-US" sz="6600" dirty="0" smtClean="0"/>
              <a:t/>
            </a:r>
            <a:br>
              <a:rPr lang="en-US" sz="6600" dirty="0" smtClean="0"/>
            </a:br>
            <a:r>
              <a:rPr lang="en-US" sz="6600" dirty="0" smtClean="0"/>
              <a:t/>
            </a:r>
            <a:br>
              <a:rPr lang="en-US" sz="6600" dirty="0" smtClean="0"/>
            </a:br>
            <a:endParaRPr lang="en-US" sz="6600" dirty="0">
              <a:solidFill>
                <a:srgbClr val="FF0000"/>
              </a:solidFill>
            </a:endParaRPr>
          </a:p>
        </p:txBody>
      </p:sp>
      <p:sp>
        <p:nvSpPr>
          <p:cNvPr id="16" name="Content Placeholder 15"/>
          <p:cNvSpPr>
            <a:spLocks noGrp="1"/>
          </p:cNvSpPr>
          <p:nvPr>
            <p:ph idx="1"/>
          </p:nvPr>
        </p:nvSpPr>
        <p:spPr>
          <a:xfrm>
            <a:off x="228600" y="3276600"/>
            <a:ext cx="8686800" cy="2057400"/>
          </a:xfrm>
          <a:gradFill flip="none" rotWithShape="1">
            <a:gsLst>
              <a:gs pos="0">
                <a:schemeClr val="accent3">
                  <a:lumMod val="20000"/>
                  <a:lumOff val="80000"/>
                </a:schemeClr>
              </a:gs>
              <a:gs pos="0">
                <a:schemeClr val="accent3">
                  <a:lumMod val="20000"/>
                  <a:lumOff val="80000"/>
                </a:schemeClr>
              </a:gs>
              <a:gs pos="0">
                <a:schemeClr val="accent3">
                  <a:lumMod val="20000"/>
                  <a:lumOff val="80000"/>
                </a:schemeClr>
              </a:gs>
              <a:gs pos="13000">
                <a:srgbClr val="F8B049"/>
              </a:gs>
              <a:gs pos="21001">
                <a:schemeClr val="accent5">
                  <a:lumMod val="20000"/>
                  <a:lumOff val="80000"/>
                </a:schemeClr>
              </a:gs>
              <a:gs pos="63000">
                <a:srgbClr val="FEE7F2"/>
              </a:gs>
              <a:gs pos="67000">
                <a:schemeClr val="accent2">
                  <a:lumMod val="20000"/>
                  <a:lumOff val="80000"/>
                </a:schemeClr>
              </a:gs>
              <a:gs pos="69000">
                <a:schemeClr val="accent1">
                  <a:lumMod val="40000"/>
                  <a:lumOff val="60000"/>
                </a:schemeClr>
              </a:gs>
              <a:gs pos="82001">
                <a:srgbClr val="B43E85"/>
              </a:gs>
              <a:gs pos="100000">
                <a:srgbClr val="F8B049"/>
              </a:gs>
            </a:gsLst>
            <a:lin ang="13500000" scaled="1"/>
            <a:tileRect/>
          </a:gradFill>
          <a:ln w="53975">
            <a:solidFill>
              <a:schemeClr val="tx1"/>
            </a:solidFill>
          </a:ln>
        </p:spPr>
        <p:style>
          <a:lnRef idx="1">
            <a:schemeClr val="accent3"/>
          </a:lnRef>
          <a:fillRef idx="2">
            <a:schemeClr val="accent3"/>
          </a:fillRef>
          <a:effectRef idx="1">
            <a:schemeClr val="accent3"/>
          </a:effectRef>
          <a:fontRef idx="minor">
            <a:schemeClr val="dk1"/>
          </a:fontRef>
        </p:style>
        <p:txBody>
          <a:bodyPr>
            <a:noAutofit/>
          </a:bodyPr>
          <a:lstStyle/>
          <a:p>
            <a:pPr marL="263525" indent="-77788" algn="ctr">
              <a:buNone/>
              <a:tabLst>
                <a:tab pos="263525" algn="l"/>
              </a:tabLst>
            </a:pPr>
            <a:endParaRPr lang="en-US" sz="2000" b="1" u="sng" dirty="0" smtClean="0">
              <a:solidFill>
                <a:srgbClr val="FF0000"/>
              </a:solidFill>
            </a:endParaRPr>
          </a:p>
          <a:p>
            <a:pPr algn="ctr">
              <a:buNone/>
            </a:pPr>
            <a:r>
              <a:rPr lang="en-US" sz="6300" b="1" dirty="0" smtClean="0"/>
              <a:t> Weathering and Erosion</a:t>
            </a:r>
            <a:endParaRPr lang="en-US" sz="6300" dirty="0"/>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04800" y="1066800"/>
            <a:ext cx="8610600" cy="838200"/>
          </a:xfrm>
          <a:ln/>
        </p:spPr>
        <p:style>
          <a:lnRef idx="3">
            <a:schemeClr val="lt1"/>
          </a:lnRef>
          <a:fillRef idx="1">
            <a:schemeClr val="accent2"/>
          </a:fillRef>
          <a:effectRef idx="1">
            <a:schemeClr val="accent2"/>
          </a:effectRef>
          <a:fontRef idx="minor">
            <a:schemeClr val="lt1"/>
          </a:fontRef>
        </p:style>
        <p:txBody>
          <a:bodyPr>
            <a:normAutofit/>
          </a:bodyPr>
          <a:lstStyle/>
          <a:p>
            <a:pPr algn="ctr" rtl="1"/>
            <a:r>
              <a:rPr lang="en-US" sz="4000" b="1" dirty="0" smtClean="0"/>
              <a:t>What is Chemical Weathering?</a:t>
            </a:r>
            <a:endParaRPr lang="en-US" sz="4000" dirty="0"/>
          </a:p>
        </p:txBody>
      </p:sp>
      <p:sp>
        <p:nvSpPr>
          <p:cNvPr id="3" name="Title 5"/>
          <p:cNvSpPr>
            <a:spLocks noGrp="1"/>
          </p:cNvSpPr>
          <p:nvPr>
            <p:ph type="title"/>
          </p:nvPr>
        </p:nvSpPr>
        <p:spPr>
          <a:xfrm>
            <a:off x="685800" y="76200"/>
            <a:ext cx="7696200" cy="1066800"/>
          </a:xfrm>
          <a:ln w="4127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0"/>
            <a:r>
              <a:rPr lang="en-US" b="1" dirty="0" smtClean="0"/>
              <a:t>1- Chemical Weathering</a:t>
            </a:r>
            <a:endParaRPr lang="en-US" sz="2000" dirty="0"/>
          </a:p>
        </p:txBody>
      </p:sp>
      <p:sp>
        <p:nvSpPr>
          <p:cNvPr id="4" name="Content Placeholder 15"/>
          <p:cNvSpPr txBox="1">
            <a:spLocks/>
          </p:cNvSpPr>
          <p:nvPr/>
        </p:nvSpPr>
        <p:spPr>
          <a:xfrm>
            <a:off x="304800" y="1828800"/>
            <a:ext cx="8534400" cy="4800600"/>
          </a:xfrm>
          <a:prstGeom prst="rect">
            <a:avLst/>
          </a:prstGeom>
          <a:gradFill flip="none" rotWithShape="1">
            <a:gsLst>
              <a:gs pos="0">
                <a:srgbClr val="03D4A8"/>
              </a:gs>
              <a:gs pos="25000">
                <a:srgbClr val="21D6E0"/>
              </a:gs>
              <a:gs pos="75000">
                <a:srgbClr val="0087E6"/>
              </a:gs>
              <a:gs pos="100000">
                <a:srgbClr val="005CBF"/>
              </a:gs>
            </a:gsLst>
            <a:lin ang="2700000" scaled="1"/>
            <a:tileRect/>
          </a:gradFill>
          <a:ln w="57150" cap="flat" cmpd="sng" algn="ctr">
            <a:solidFill>
              <a:schemeClr val="tx1"/>
            </a:solidFill>
            <a:prstDash val="solid"/>
          </a:ln>
        </p:spPr>
        <p:style>
          <a:lnRef idx="1">
            <a:schemeClr val="accent1"/>
          </a:lnRef>
          <a:fillRef idx="1003">
            <a:schemeClr val="dk2"/>
          </a:fillRef>
          <a:effectRef idx="2">
            <a:schemeClr val="accent1"/>
          </a:effectRef>
          <a:fontRef idx="minor">
            <a:schemeClr val="lt1"/>
          </a:fontRef>
        </p:style>
        <p:txBody>
          <a:bodyPr vert="horz" lIns="91440" tIns="45720" rIns="91440" bIns="45720" rtlCol="0">
            <a:noAutofit/>
          </a:bodyPr>
          <a:lstStyle/>
          <a:p>
            <a:pPr indent="620713" algn="just">
              <a:lnSpc>
                <a:spcPct val="200000"/>
              </a:lnSpc>
            </a:pPr>
            <a:r>
              <a:rPr lang="en-US" sz="3200" b="1" dirty="0" smtClean="0">
                <a:solidFill>
                  <a:srgbClr val="FF0000"/>
                </a:solidFill>
              </a:rPr>
              <a:t>The process</a:t>
            </a:r>
            <a:r>
              <a:rPr lang="en-US" sz="3200" b="1" dirty="0" smtClean="0">
                <a:solidFill>
                  <a:schemeClr val="tx1"/>
                </a:solidFill>
              </a:rPr>
              <a:t> by which chemical reactions alter the chemical makeup of rocks and minerals. </a:t>
            </a:r>
          </a:p>
          <a:p>
            <a:pPr indent="620713" algn="just">
              <a:lnSpc>
                <a:spcPct val="200000"/>
              </a:lnSpc>
            </a:pPr>
            <a:r>
              <a:rPr lang="en-US" sz="3200" b="1" dirty="0" smtClean="0">
                <a:solidFill>
                  <a:srgbClr val="FF0000"/>
                </a:solidFill>
              </a:rPr>
              <a:t>Chemical weathering </a:t>
            </a:r>
            <a:r>
              <a:rPr lang="en-US" sz="3200" b="1" dirty="0" smtClean="0">
                <a:solidFill>
                  <a:schemeClr val="tx1"/>
                </a:solidFill>
              </a:rPr>
              <a:t>pertains to the changes in rock structure under the action or influence of chemical reactions</a:t>
            </a:r>
          </a:p>
          <a:p>
            <a:pPr algn="just">
              <a:lnSpc>
                <a:spcPct val="200000"/>
              </a:lnSpc>
            </a:pPr>
            <a:endParaRPr lang="en-US" sz="32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228600"/>
            <a:ext cx="8534400" cy="6400800"/>
          </a:xfrm>
          <a:gradFill flip="none" rotWithShape="1">
            <a:gsLst>
              <a:gs pos="0">
                <a:srgbClr val="03D4A8"/>
              </a:gs>
              <a:gs pos="25000">
                <a:srgbClr val="21D6E0"/>
              </a:gs>
              <a:gs pos="75000">
                <a:srgbClr val="0087E6"/>
              </a:gs>
              <a:gs pos="100000">
                <a:srgbClr val="005CBF"/>
              </a:gs>
            </a:gsLst>
            <a:lin ang="2700000" scaled="1"/>
            <a:tileRect/>
          </a:gradFill>
          <a:ln w="44450">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algn="just">
              <a:lnSpc>
                <a:spcPct val="150000"/>
              </a:lnSpc>
              <a:buNone/>
            </a:pPr>
            <a:r>
              <a:rPr lang="en-US" b="1" dirty="0" smtClean="0">
                <a:solidFill>
                  <a:schemeClr val="tx1"/>
                </a:solidFill>
              </a:rPr>
              <a:t>        </a:t>
            </a:r>
            <a:r>
              <a:rPr lang="en-US" b="1" dirty="0" smtClean="0">
                <a:solidFill>
                  <a:srgbClr val="FF0000"/>
                </a:solidFill>
              </a:rPr>
              <a:t>There</a:t>
            </a:r>
            <a:r>
              <a:rPr lang="en-US" b="1" dirty="0" smtClean="0">
                <a:solidFill>
                  <a:schemeClr val="tx1"/>
                </a:solidFill>
              </a:rPr>
              <a:t> are hundreds of natural chemical processes and reactions within the rocks the change the composition and the structure of the rocks over time. Temperature and, especially, moisture are critical for chemical weathering. </a:t>
            </a:r>
          </a:p>
          <a:p>
            <a:pPr algn="just">
              <a:lnSpc>
                <a:spcPct val="150000"/>
              </a:lnSpc>
              <a:buNone/>
            </a:pPr>
            <a:r>
              <a:rPr lang="en-US" b="1" dirty="0" smtClean="0">
                <a:solidFill>
                  <a:srgbClr val="FF0000"/>
                </a:solidFill>
              </a:rPr>
              <a:t>         Chemical weathering</a:t>
            </a:r>
            <a:r>
              <a:rPr lang="en-US" b="1" dirty="0" smtClean="0">
                <a:solidFill>
                  <a:schemeClr val="tx1"/>
                </a:solidFill>
              </a:rPr>
              <a:t>, therefore, occurs more quickly in hot, humid climatic regions</a:t>
            </a:r>
            <a:r>
              <a:rPr lang="ar-SA" sz="3600" dirty="0" smtClean="0">
                <a:solidFill>
                  <a:schemeClr val="tx1"/>
                </a:solidFill>
              </a:rPr>
              <a:t>.</a:t>
            </a:r>
            <a:endParaRPr lang="en-US" sz="3600" dirty="0" smtClean="0">
              <a:solidFill>
                <a:schemeClr val="tx1"/>
              </a:solidFill>
            </a:endParaRPr>
          </a:p>
          <a:p>
            <a:pPr algn="just">
              <a:lnSpc>
                <a:spcPct val="150000"/>
              </a:lnSpc>
              <a:buNone/>
            </a:pPr>
            <a:endParaRPr lang="en-US" sz="3000" b="1" dirty="0" smtClean="0">
              <a:solidFill>
                <a:schemeClr val="tx1"/>
              </a:solidFill>
            </a:endParaRPr>
          </a:p>
        </p:txBody>
      </p:sp>
    </p:spTree>
  </p:cSld>
  <p:clrMapOvr>
    <a:masterClrMapping/>
  </p:clrMapOvr>
  <p:transition advClick="0" advTm="4000">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304800" y="228600"/>
            <a:ext cx="8534400" cy="6096000"/>
          </a:xfrm>
          <a:prstGeom prst="rect">
            <a:avLst/>
          </a:prstGeom>
          <a:ln w="4762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p>
            <a:pPr algn="just">
              <a:lnSpc>
                <a:spcPct val="200000"/>
              </a:lnSpc>
            </a:pPr>
            <a:r>
              <a:rPr lang="en-US" sz="3000" b="1" dirty="0" smtClean="0">
                <a:solidFill>
                  <a:srgbClr val="FF0000"/>
                </a:solidFill>
              </a:rPr>
              <a:t>     When rain falls</a:t>
            </a:r>
            <a:r>
              <a:rPr lang="en-US" sz="3000" b="1" dirty="0" smtClean="0">
                <a:solidFill>
                  <a:schemeClr val="tx1"/>
                </a:solidFill>
              </a:rPr>
              <a:t>, the water is slightly acidic because carbon dioxide from the air dissolves in it.</a:t>
            </a:r>
          </a:p>
          <a:p>
            <a:pPr algn="just">
              <a:lnSpc>
                <a:spcPct val="200000"/>
              </a:lnSpc>
            </a:pPr>
            <a:r>
              <a:rPr lang="en-US" sz="3000" b="1" dirty="0" smtClean="0">
                <a:solidFill>
                  <a:schemeClr val="tx2">
                    <a:lumMod val="50000"/>
                  </a:schemeClr>
                </a:solidFill>
              </a:rPr>
              <a:t>       </a:t>
            </a:r>
            <a:r>
              <a:rPr lang="en-US" sz="3000" b="1" dirty="0" smtClean="0">
                <a:solidFill>
                  <a:srgbClr val="FF0000"/>
                </a:solidFill>
              </a:rPr>
              <a:t>The rock </a:t>
            </a:r>
            <a:r>
              <a:rPr lang="en-US" sz="3000" b="1" dirty="0" smtClean="0">
                <a:solidFill>
                  <a:schemeClr val="tx2">
                    <a:lumMod val="50000"/>
                  </a:schemeClr>
                </a:solidFill>
              </a:rPr>
              <a:t>may become weathered because of the minerals present in it that may react with the rainwater to form new minerals (clays) and soluble salts. </a:t>
            </a:r>
          </a:p>
        </p:txBody>
      </p: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152400" y="381000"/>
            <a:ext cx="8686800" cy="6172200"/>
          </a:xfrm>
          <a:gradFill flip="none" rotWithShape="1">
            <a:gsLst>
              <a:gs pos="0">
                <a:srgbClr val="3399FF">
                  <a:tint val="66000"/>
                  <a:satMod val="160000"/>
                </a:srgbClr>
              </a:gs>
              <a:gs pos="50000">
                <a:srgbClr val="3399FF">
                  <a:tint val="44500"/>
                  <a:satMod val="160000"/>
                </a:srgbClr>
              </a:gs>
              <a:gs pos="100000">
                <a:srgbClr val="3399FF">
                  <a:tint val="23500"/>
                  <a:satMod val="160000"/>
                </a:srgbClr>
              </a:gs>
            </a:gsLst>
            <a:lin ang="5400000" scaled="1"/>
            <a:tileRect/>
          </a:gradFill>
          <a:ln w="5397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0" algn="just">
              <a:lnSpc>
                <a:spcPct val="200000"/>
              </a:lnSpc>
              <a:buNone/>
            </a:pPr>
            <a:r>
              <a:rPr lang="en-US" sz="3000" b="1" dirty="0" smtClean="0">
                <a:solidFill>
                  <a:schemeClr val="tx2">
                    <a:lumMod val="50000"/>
                  </a:schemeClr>
                </a:solidFill>
              </a:rPr>
              <a:t>      </a:t>
            </a:r>
            <a:r>
              <a:rPr lang="en-US" sz="3000" b="1" dirty="0" smtClean="0">
                <a:solidFill>
                  <a:srgbClr val="FF0000"/>
                </a:solidFill>
              </a:rPr>
              <a:t>Chemical weathering </a:t>
            </a:r>
            <a:r>
              <a:rPr lang="en-US" sz="3000" b="1" dirty="0" smtClean="0">
                <a:solidFill>
                  <a:schemeClr val="tx2">
                    <a:lumMod val="50000"/>
                  </a:schemeClr>
                </a:solidFill>
              </a:rPr>
              <a:t>changes the composition of rocks, often transforming them when water interacts with minerals to create various chemical reactions.      </a:t>
            </a:r>
          </a:p>
          <a:p>
            <a:pPr marL="0" indent="0" algn="just">
              <a:lnSpc>
                <a:spcPct val="200000"/>
              </a:lnSpc>
              <a:buNone/>
            </a:pPr>
            <a:r>
              <a:rPr lang="en-US" sz="3000" b="1" dirty="0" smtClean="0">
                <a:solidFill>
                  <a:srgbClr val="FF0000"/>
                </a:solidFill>
              </a:rPr>
              <a:t>        Chemical weathering </a:t>
            </a:r>
            <a:r>
              <a:rPr lang="en-US" sz="3000" b="1" dirty="0" smtClean="0">
                <a:solidFill>
                  <a:schemeClr val="tx2">
                    <a:lumMod val="50000"/>
                  </a:schemeClr>
                </a:solidFill>
              </a:rPr>
              <a:t>is a gradual and ongoing process as the mineralogy of the rock adjusts to      the near surface environment</a:t>
            </a:r>
            <a:r>
              <a:rPr lang="ar-SA" sz="3000" b="1" dirty="0" smtClean="0">
                <a:solidFill>
                  <a:schemeClr val="tx2">
                    <a:lumMod val="50000"/>
                  </a:schemeClr>
                </a:solidFill>
              </a:rPr>
              <a:t>. ”</a:t>
            </a:r>
            <a:endParaRPr lang="en-US" sz="3000" b="1" dirty="0" smtClean="0">
              <a:solidFill>
                <a:schemeClr val="tx2">
                  <a:lumMod val="50000"/>
                </a:schemeClr>
              </a:solidFill>
            </a:endParaRPr>
          </a:p>
        </p:txBody>
      </p:sp>
    </p:spTree>
  </p:cSld>
  <p:clrMapOvr>
    <a:masterClrMapping/>
  </p:clrMapOvr>
  <p:transition advClick="0" advTm="4000">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381000"/>
            <a:ext cx="8686800" cy="6096000"/>
          </a:xfrm>
          <a:prstGeom prst="rect">
            <a:avLst/>
          </a:prstGeom>
          <a:solidFill>
            <a:srgbClr val="3399FF"/>
          </a:solidFill>
          <a:ln w="53975">
            <a:solidFill>
              <a:schemeClr val="tx1"/>
            </a:solid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ormAutofit fontScale="92500" lnSpcReduction="20000"/>
          </a:bodyPr>
          <a:lstStyle/>
          <a:p>
            <a:pPr marL="93663" indent="-93663" algn="just">
              <a:lnSpc>
                <a:spcPct val="200000"/>
              </a:lnSpc>
            </a:pPr>
            <a:r>
              <a:rPr lang="en-US" sz="3200" b="1" dirty="0" smtClean="0">
                <a:solidFill>
                  <a:srgbClr val="FF0000"/>
                </a:solidFill>
              </a:rPr>
              <a:t>          Chemical weathering </a:t>
            </a:r>
            <a:r>
              <a:rPr lang="en-US" sz="3200" b="1" dirty="0" smtClean="0">
                <a:solidFill>
                  <a:schemeClr val="tx2">
                    <a:lumMod val="50000"/>
                  </a:schemeClr>
                </a:solidFill>
              </a:rPr>
              <a:t>happens because           the processes are gradual and ongoing, therefore changing the mineralogy of the rocks over time that makes them to wear away, dissolve, or disintegrate.</a:t>
            </a:r>
          </a:p>
          <a:p>
            <a:pPr algn="just">
              <a:lnSpc>
                <a:spcPct val="200000"/>
              </a:lnSpc>
            </a:pPr>
            <a:r>
              <a:rPr lang="en-US" sz="3200" b="1" dirty="0" smtClean="0">
                <a:solidFill>
                  <a:schemeClr val="tx2">
                    <a:lumMod val="50000"/>
                  </a:schemeClr>
                </a:solidFill>
              </a:rPr>
              <a:t>          </a:t>
            </a:r>
            <a:r>
              <a:rPr lang="en-US" sz="3200" b="1" dirty="0" smtClean="0">
                <a:solidFill>
                  <a:srgbClr val="FF0000"/>
                </a:solidFill>
              </a:rPr>
              <a:t>The rock’s chemical </a:t>
            </a:r>
            <a:r>
              <a:rPr lang="en-US" sz="3200" b="1" dirty="0" smtClean="0">
                <a:solidFill>
                  <a:schemeClr val="tx2">
                    <a:lumMod val="50000"/>
                  </a:schemeClr>
                </a:solidFill>
              </a:rPr>
              <a:t>transformations are highly influenced by the interaction of water and oxygen through processes such as hydrolysis and oxidation.</a:t>
            </a:r>
          </a:p>
          <a:p>
            <a:pPr lvl="0" indent="542925" algn="just">
              <a:lnSpc>
                <a:spcPct val="150000"/>
              </a:lnSpc>
              <a:spcBef>
                <a:spcPct val="20000"/>
              </a:spcBef>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advTm="4000">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8" name="Content Placeholder 15"/>
          <p:cNvSpPr txBox="1">
            <a:spLocks/>
          </p:cNvSpPr>
          <p:nvPr/>
        </p:nvSpPr>
        <p:spPr>
          <a:xfrm>
            <a:off x="762000" y="2819400"/>
            <a:ext cx="8077200" cy="25146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r>
              <a:rPr lang="en-US" sz="6000" b="1" dirty="0" smtClean="0">
                <a:solidFill>
                  <a:schemeClr val="dk1"/>
                </a:solidFill>
              </a:rPr>
              <a:t>I wish you happy times</a:t>
            </a: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marL="0" marR="0" lvl="0" indent="0" algn="ctr" fontAlgn="auto">
              <a:lnSpc>
                <a:spcPct val="100000"/>
              </a:lnSpc>
              <a:spcBef>
                <a:spcPct val="0"/>
              </a:spcBef>
              <a:spcAft>
                <a:spcPts val="0"/>
              </a:spcAft>
              <a:buClrTx/>
              <a:buSzTx/>
              <a:tabLst/>
              <a:defRPr/>
            </a:pPr>
            <a:endParaRPr lang="ar-EG" sz="4400" b="1" dirty="0">
              <a:solidFill>
                <a:schemeClr val="dk1"/>
              </a:solidFill>
            </a:endParaRPr>
          </a:p>
        </p:txBody>
      </p:sp>
    </p:spTree>
  </p:cSld>
  <p:clrMapOvr>
    <a:masterClrMapping/>
  </p:clrMapOvr>
  <p:transition advClick="0" advTm="4000">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1831</TotalTime>
  <Words>297</Words>
  <Application>Microsoft Office PowerPoint</Application>
  <PresentationFormat>On-screen Show (4:3)</PresentationFormat>
  <Paragraphs>44</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  Chapter 3  </vt:lpstr>
      <vt:lpstr>1- Chemical Weathering</vt:lpstr>
      <vt:lpstr>Slide 5</vt:lpstr>
      <vt:lpstr>Slide 6</vt:lpstr>
      <vt:lpstr>Slide 7</vt:lpstr>
      <vt:lpstr>Slide 8</vt:lpstr>
      <vt:lpstr>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جيولوجية مصر</dc:title>
  <dc:creator>mosalama</dc:creator>
  <cp:lastModifiedBy>mosalama</cp:lastModifiedBy>
  <cp:revision>152</cp:revision>
  <dcterms:created xsi:type="dcterms:W3CDTF">2006-08-16T00:00:00Z</dcterms:created>
  <dcterms:modified xsi:type="dcterms:W3CDTF">2021-01-03T11:02:46Z</dcterms:modified>
</cp:coreProperties>
</file>