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6" r:id="rId2"/>
    <p:sldId id="277" r:id="rId3"/>
    <p:sldId id="256" r:id="rId4"/>
    <p:sldId id="301" r:id="rId5"/>
    <p:sldId id="299" r:id="rId6"/>
    <p:sldId id="318" r:id="rId7"/>
    <p:sldId id="304" r:id="rId8"/>
    <p:sldId id="308" r:id="rId9"/>
    <p:sldId id="28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B291"/>
    <a:srgbClr val="FAE794"/>
    <a:srgbClr val="98F6D7"/>
    <a:srgbClr val="0099FF"/>
    <a:srgbClr val="66FF99"/>
    <a:srgbClr val="65F1C2"/>
    <a:srgbClr val="FFCCCC"/>
    <a:srgbClr val="C1EC22"/>
    <a:srgbClr val="FF99FF"/>
    <a:srgbClr val="00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89247" autoAdjust="0"/>
  </p:normalViewPr>
  <p:slideViewPr>
    <p:cSldViewPr>
      <p:cViewPr varScale="1">
        <p:scale>
          <a:sx n="61" d="100"/>
          <a:sy n="61" d="100"/>
        </p:scale>
        <p:origin x="-1572" y="-84"/>
      </p:cViewPr>
      <p:guideLst>
        <p:guide orient="horz" pos="2160"/>
        <p:guide pos="2880"/>
      </p:guideLst>
    </p:cSldViewPr>
  </p:slideViewPr>
  <p:outlineViewPr>
    <p:cViewPr>
      <p:scale>
        <a:sx n="33" d="100"/>
        <a:sy n="33" d="100"/>
      </p:scale>
      <p:origin x="0" y="282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8E38E7-6D99-4708-8E38-904A93DEDD50}" type="doc">
      <dgm:prSet loTypeId="urn:microsoft.com/office/officeart/2005/8/layout/vList2" loCatId="list" qsTypeId="urn:microsoft.com/office/officeart/2005/8/quickstyle/simple3" qsCatId="simple" csTypeId="urn:microsoft.com/office/officeart/2005/8/colors/accent1_2" csCatId="accent1" phldr="1"/>
      <dgm:spPr/>
      <dgm:t>
        <a:bodyPr/>
        <a:lstStyle/>
        <a:p>
          <a:pPr rtl="1"/>
          <a:endParaRPr lang="ar-EG"/>
        </a:p>
      </dgm:t>
    </dgm:pt>
    <dgm:pt modelId="{236F9DA8-5A1C-4F4F-B977-35948B37638A}">
      <dgm:prSet custT="1">
        <dgm:style>
          <a:lnRef idx="1">
            <a:schemeClr val="accent5"/>
          </a:lnRef>
          <a:fillRef idx="3">
            <a:schemeClr val="accent5"/>
          </a:fillRef>
          <a:effectRef idx="2">
            <a:schemeClr val="accent5"/>
          </a:effectRef>
          <a:fontRef idx="minor">
            <a:schemeClr val="lt1"/>
          </a:fontRef>
        </dgm:style>
      </dgm:prSet>
      <dgm:spPr>
        <a:gradFill rotWithShape="0">
          <a:gsLst>
            <a:gs pos="0">
              <a:srgbClr val="03D4A8"/>
            </a:gs>
            <a:gs pos="25000">
              <a:srgbClr val="21D6E0"/>
            </a:gs>
            <a:gs pos="75000">
              <a:srgbClr val="0087E6"/>
            </a:gs>
            <a:gs pos="100000">
              <a:srgbClr val="005CBF"/>
            </a:gs>
          </a:gsLst>
          <a:lin ang="16200000" scaled="0"/>
        </a:gradFill>
      </dgm:spPr>
      <dgm:t>
        <a:bodyPr/>
        <a:lstStyle/>
        <a:p>
          <a:pPr algn="ctr" rtl="0"/>
          <a:r>
            <a:rPr lang="en-US" sz="7200" dirty="0" smtClean="0">
              <a:solidFill>
                <a:schemeClr val="tx1"/>
              </a:solidFill>
            </a:rPr>
            <a:t>Geographical terms</a:t>
          </a:r>
          <a:endParaRPr lang="ar-EG" sz="7200" b="1" dirty="0">
            <a:solidFill>
              <a:schemeClr val="tx1"/>
            </a:solidFill>
          </a:endParaRPr>
        </a:p>
      </dgm:t>
    </dgm:pt>
    <dgm:pt modelId="{D29CD37C-0A95-47F4-B4E8-5C9C2B07C008}" type="parTrans" cxnId="{D75B5FDB-3D6A-42A3-9DC1-C3912D0113E3}">
      <dgm:prSet/>
      <dgm:spPr/>
      <dgm:t>
        <a:bodyPr/>
        <a:lstStyle/>
        <a:p>
          <a:pPr rtl="1"/>
          <a:endParaRPr lang="ar-EG"/>
        </a:p>
      </dgm:t>
    </dgm:pt>
    <dgm:pt modelId="{DB67A99C-7D34-47F3-A521-2478C76B4FBF}" type="sibTrans" cxnId="{D75B5FDB-3D6A-42A3-9DC1-C3912D0113E3}">
      <dgm:prSet/>
      <dgm:spPr/>
      <dgm:t>
        <a:bodyPr/>
        <a:lstStyle/>
        <a:p>
          <a:pPr rtl="1"/>
          <a:endParaRPr lang="ar-EG"/>
        </a:p>
      </dgm:t>
    </dgm:pt>
    <dgm:pt modelId="{B6A756C3-A41A-408E-84D9-67925D5FBBF5}">
      <dgm:prSet custT="1">
        <dgm:style>
          <a:lnRef idx="1">
            <a:schemeClr val="accent6"/>
          </a:lnRef>
          <a:fillRef idx="2">
            <a:schemeClr val="accent6"/>
          </a:fillRef>
          <a:effectRef idx="1">
            <a:schemeClr val="accent6"/>
          </a:effectRef>
          <a:fontRef idx="minor">
            <a:schemeClr val="dk1"/>
          </a:fontRef>
        </dgm:style>
      </dgm:prSet>
      <dgm:sp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1"/>
          <a:tileRect/>
        </a:gradFill>
      </dgm:spPr>
      <dgm:t>
        <a:bodyPr/>
        <a:lstStyle/>
        <a:p>
          <a:pPr algn="ctr" rtl="0"/>
          <a:endParaRPr lang="en-US" sz="5400" b="1" i="0" dirty="0" smtClean="0"/>
        </a:p>
        <a:p>
          <a:pPr algn="ctr" rtl="0"/>
          <a:r>
            <a:rPr lang="en-US" sz="6600" b="1" i="0" dirty="0" smtClean="0"/>
            <a:t>Dr. Islam Salama</a:t>
          </a:r>
        </a:p>
        <a:p>
          <a:pPr algn="ctr" rtl="0"/>
          <a:r>
            <a:rPr lang="en-US" sz="4700" dirty="0" smtClean="0"/>
            <a:t/>
          </a:r>
          <a:br>
            <a:rPr lang="en-US" sz="4700" dirty="0" smtClean="0"/>
          </a:br>
          <a:endParaRPr lang="ar-EG" sz="4700" b="1" dirty="0"/>
        </a:p>
      </dgm:t>
    </dgm:pt>
    <dgm:pt modelId="{8CEDFF8C-344D-45D7-8333-50DB5612A7DD}" type="parTrans" cxnId="{FA6E9FC6-EEA3-439B-AA40-E9BD8A4925C7}">
      <dgm:prSet/>
      <dgm:spPr/>
      <dgm:t>
        <a:bodyPr/>
        <a:lstStyle/>
        <a:p>
          <a:pPr rtl="1"/>
          <a:endParaRPr lang="ar-EG"/>
        </a:p>
      </dgm:t>
    </dgm:pt>
    <dgm:pt modelId="{583F6135-9053-4BF1-8F27-F6504D9DE6C7}" type="sibTrans" cxnId="{FA6E9FC6-EEA3-439B-AA40-E9BD8A4925C7}">
      <dgm:prSet/>
      <dgm:spPr/>
      <dgm:t>
        <a:bodyPr/>
        <a:lstStyle/>
        <a:p>
          <a:pPr rtl="1"/>
          <a:endParaRPr lang="ar-EG"/>
        </a:p>
      </dgm:t>
    </dgm:pt>
    <dgm:pt modelId="{1D5E6AE1-4693-405F-A9FA-DDFF120CEDF8}" type="pres">
      <dgm:prSet presAssocID="{0C8E38E7-6D99-4708-8E38-904A93DEDD50}" presName="linear" presStyleCnt="0">
        <dgm:presLayoutVars>
          <dgm:animLvl val="lvl"/>
          <dgm:resizeHandles val="exact"/>
        </dgm:presLayoutVars>
      </dgm:prSet>
      <dgm:spPr/>
      <dgm:t>
        <a:bodyPr/>
        <a:lstStyle/>
        <a:p>
          <a:pPr rtl="1"/>
          <a:endParaRPr lang="ar-EG"/>
        </a:p>
      </dgm:t>
    </dgm:pt>
    <dgm:pt modelId="{0FBE554C-2F05-4F20-BE7C-F698321D82F0}" type="pres">
      <dgm:prSet presAssocID="{236F9DA8-5A1C-4F4F-B977-35948B37638A}" presName="parentText" presStyleLbl="node1" presStyleIdx="0" presStyleCnt="2">
        <dgm:presLayoutVars>
          <dgm:chMax val="0"/>
          <dgm:bulletEnabled val="1"/>
        </dgm:presLayoutVars>
      </dgm:prSet>
      <dgm:spPr/>
      <dgm:t>
        <a:bodyPr/>
        <a:lstStyle/>
        <a:p>
          <a:pPr rtl="1"/>
          <a:endParaRPr lang="ar-EG"/>
        </a:p>
      </dgm:t>
    </dgm:pt>
    <dgm:pt modelId="{ACAC2E1E-F8A0-4C88-ABA5-3917F5B37E89}" type="pres">
      <dgm:prSet presAssocID="{DB67A99C-7D34-47F3-A521-2478C76B4FBF}" presName="spacer" presStyleCnt="0"/>
      <dgm:spPr/>
    </dgm:pt>
    <dgm:pt modelId="{A4D1AF72-E36F-4B72-9D71-205F8AF2C5B6}" type="pres">
      <dgm:prSet presAssocID="{B6A756C3-A41A-408E-84D9-67925D5FBBF5}" presName="parentText" presStyleLbl="node1" presStyleIdx="1" presStyleCnt="2">
        <dgm:presLayoutVars>
          <dgm:chMax val="0"/>
          <dgm:bulletEnabled val="1"/>
        </dgm:presLayoutVars>
      </dgm:prSet>
      <dgm:spPr/>
      <dgm:t>
        <a:bodyPr/>
        <a:lstStyle/>
        <a:p>
          <a:pPr rtl="1"/>
          <a:endParaRPr lang="ar-EG"/>
        </a:p>
      </dgm:t>
    </dgm:pt>
  </dgm:ptLst>
  <dgm:cxnLst>
    <dgm:cxn modelId="{238B5B8B-533F-4206-8F8A-E77F43EF522F}" type="presOf" srcId="{0C8E38E7-6D99-4708-8E38-904A93DEDD50}" destId="{1D5E6AE1-4693-405F-A9FA-DDFF120CEDF8}" srcOrd="0" destOrd="0" presId="urn:microsoft.com/office/officeart/2005/8/layout/vList2"/>
    <dgm:cxn modelId="{39AB2CCC-8E60-41A6-A04F-E1402B486F78}" type="presOf" srcId="{B6A756C3-A41A-408E-84D9-67925D5FBBF5}" destId="{A4D1AF72-E36F-4B72-9D71-205F8AF2C5B6}" srcOrd="0" destOrd="0" presId="urn:microsoft.com/office/officeart/2005/8/layout/vList2"/>
    <dgm:cxn modelId="{D9975AE9-E8B6-4BC1-9E02-16CBDC4B58D0}" type="presOf" srcId="{236F9DA8-5A1C-4F4F-B977-35948B37638A}" destId="{0FBE554C-2F05-4F20-BE7C-F698321D82F0}" srcOrd="0" destOrd="0" presId="urn:microsoft.com/office/officeart/2005/8/layout/vList2"/>
    <dgm:cxn modelId="{FA6E9FC6-EEA3-439B-AA40-E9BD8A4925C7}" srcId="{0C8E38E7-6D99-4708-8E38-904A93DEDD50}" destId="{B6A756C3-A41A-408E-84D9-67925D5FBBF5}" srcOrd="1" destOrd="0" parTransId="{8CEDFF8C-344D-45D7-8333-50DB5612A7DD}" sibTransId="{583F6135-9053-4BF1-8F27-F6504D9DE6C7}"/>
    <dgm:cxn modelId="{D75B5FDB-3D6A-42A3-9DC1-C3912D0113E3}" srcId="{0C8E38E7-6D99-4708-8E38-904A93DEDD50}" destId="{236F9DA8-5A1C-4F4F-B977-35948B37638A}" srcOrd="0" destOrd="0" parTransId="{D29CD37C-0A95-47F4-B4E8-5C9C2B07C008}" sibTransId="{DB67A99C-7D34-47F3-A521-2478C76B4FBF}"/>
    <dgm:cxn modelId="{B46688BA-9BB9-4A79-802A-A56B49E70254}" type="presParOf" srcId="{1D5E6AE1-4693-405F-A9FA-DDFF120CEDF8}" destId="{0FBE554C-2F05-4F20-BE7C-F698321D82F0}" srcOrd="0" destOrd="0" presId="urn:microsoft.com/office/officeart/2005/8/layout/vList2"/>
    <dgm:cxn modelId="{7995345B-5E17-4B10-BC4A-00B87B2800F7}" type="presParOf" srcId="{1D5E6AE1-4693-405F-A9FA-DDFF120CEDF8}" destId="{ACAC2E1E-F8A0-4C88-ABA5-3917F5B37E89}" srcOrd="1" destOrd="0" presId="urn:microsoft.com/office/officeart/2005/8/layout/vList2"/>
    <dgm:cxn modelId="{1111FBDC-706D-40DE-B34A-406BD98159AA}" type="presParOf" srcId="{1D5E6AE1-4693-405F-A9FA-DDFF120CEDF8}" destId="{A4D1AF72-E36F-4B72-9D71-205F8AF2C5B6}" srcOrd="2" destOrd="0" presId="urn:microsoft.com/office/officeart/2005/8/layout/vList2"/>
  </dgm:cxnLst>
  <dgm:bg>
    <a:solidFill>
      <a:schemeClr val="accent1"/>
    </a:solidFill>
  </dgm:bg>
  <dgm:whole>
    <a:ln w="6350"/>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FBE554C-2F05-4F20-BE7C-F698321D82F0}">
      <dsp:nvSpPr>
        <dsp:cNvPr id="0" name=""/>
        <dsp:cNvSpPr/>
      </dsp:nvSpPr>
      <dsp:spPr>
        <a:xfrm>
          <a:off x="0" y="3201"/>
          <a:ext cx="8381999" cy="2849784"/>
        </a:xfrm>
        <a:prstGeom prst="roundRect">
          <a:avLst/>
        </a:prstGeom>
        <a:gradFill rotWithShape="0">
          <a:gsLst>
            <a:gs pos="0">
              <a:srgbClr val="03D4A8"/>
            </a:gs>
            <a:gs pos="25000">
              <a:srgbClr val="21D6E0"/>
            </a:gs>
            <a:gs pos="75000">
              <a:srgbClr val="0087E6"/>
            </a:gs>
            <a:gs pos="100000">
              <a:srgbClr val="005CBF"/>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a:scene3d>
          <a:camera prst="orthographicFront"/>
          <a:lightRig rig="flat" dir="t"/>
        </a:scene3d>
        <a:sp3d/>
      </dsp:spPr>
      <dsp:style>
        <a:lnRef idx="1">
          <a:schemeClr val="accent5"/>
        </a:lnRef>
        <a:fillRef idx="3">
          <a:schemeClr val="accent5"/>
        </a:fillRef>
        <a:effectRef idx="2">
          <a:schemeClr val="accent5"/>
        </a:effectRef>
        <a:fontRef idx="minor">
          <a:schemeClr val="lt1"/>
        </a:fontRef>
      </dsp:style>
      <dsp:txBody>
        <a:bodyPr spcFirstLastPara="0" vert="horz" wrap="square" lIns="274320" tIns="274320" rIns="274320" bIns="274320" numCol="1" spcCol="1270" anchor="ctr" anchorCtr="0">
          <a:noAutofit/>
        </a:bodyPr>
        <a:lstStyle/>
        <a:p>
          <a:pPr lvl="0" algn="ctr" defTabSz="3200400" rtl="0">
            <a:lnSpc>
              <a:spcPct val="90000"/>
            </a:lnSpc>
            <a:spcBef>
              <a:spcPct val="0"/>
            </a:spcBef>
            <a:spcAft>
              <a:spcPct val="35000"/>
            </a:spcAft>
          </a:pPr>
          <a:r>
            <a:rPr lang="en-US" sz="7200" kern="1200" dirty="0" smtClean="0">
              <a:solidFill>
                <a:schemeClr val="tx1"/>
              </a:solidFill>
            </a:rPr>
            <a:t>Geographical terms</a:t>
          </a:r>
          <a:endParaRPr lang="ar-EG" sz="7200" b="1" kern="1200" dirty="0">
            <a:solidFill>
              <a:schemeClr val="tx1"/>
            </a:solidFill>
          </a:endParaRPr>
        </a:p>
      </dsp:txBody>
      <dsp:txXfrm>
        <a:off x="0" y="3201"/>
        <a:ext cx="8381999" cy="2849784"/>
      </dsp:txXfrm>
    </dsp:sp>
    <dsp:sp modelId="{A4D1AF72-E36F-4B72-9D71-205F8AF2C5B6}">
      <dsp:nvSpPr>
        <dsp:cNvPr id="0" name=""/>
        <dsp:cNvSpPr/>
      </dsp:nvSpPr>
      <dsp:spPr>
        <a:xfrm>
          <a:off x="0" y="2862014"/>
          <a:ext cx="8381999" cy="2849784"/>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1"/>
          <a:tileRect/>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205740" tIns="205740" rIns="205740" bIns="205740" numCol="1" spcCol="1270" anchor="ctr" anchorCtr="0">
          <a:noAutofit/>
        </a:bodyPr>
        <a:lstStyle/>
        <a:p>
          <a:pPr lvl="0" algn="ctr" defTabSz="2400300" rtl="0">
            <a:lnSpc>
              <a:spcPct val="90000"/>
            </a:lnSpc>
            <a:spcBef>
              <a:spcPct val="0"/>
            </a:spcBef>
            <a:spcAft>
              <a:spcPct val="35000"/>
            </a:spcAft>
          </a:pPr>
          <a:endParaRPr lang="en-US" sz="5400" b="1" i="0" kern="1200" dirty="0" smtClean="0"/>
        </a:p>
        <a:p>
          <a:pPr lvl="0" algn="ctr" defTabSz="2400300" rtl="0">
            <a:lnSpc>
              <a:spcPct val="90000"/>
            </a:lnSpc>
            <a:spcBef>
              <a:spcPct val="0"/>
            </a:spcBef>
            <a:spcAft>
              <a:spcPct val="35000"/>
            </a:spcAft>
          </a:pPr>
          <a:r>
            <a:rPr lang="en-US" sz="6600" b="1" i="0" kern="1200" dirty="0" smtClean="0"/>
            <a:t>Dr. Islam Salama</a:t>
          </a:r>
        </a:p>
        <a:p>
          <a:pPr lvl="0" algn="ctr" defTabSz="2400300" rtl="0">
            <a:lnSpc>
              <a:spcPct val="90000"/>
            </a:lnSpc>
            <a:spcBef>
              <a:spcPct val="0"/>
            </a:spcBef>
            <a:spcAft>
              <a:spcPct val="35000"/>
            </a:spcAft>
          </a:pPr>
          <a:r>
            <a:rPr lang="en-US" sz="4700" kern="1200" dirty="0" smtClean="0"/>
            <a:t/>
          </a:r>
          <a:br>
            <a:rPr lang="en-US" sz="4700" kern="1200" dirty="0" smtClean="0"/>
          </a:br>
          <a:endParaRPr lang="ar-EG" sz="4700" b="1" kern="1200" dirty="0"/>
        </a:p>
      </dsp:txBody>
      <dsp:txXfrm>
        <a:off x="0" y="2862014"/>
        <a:ext cx="8381999" cy="284978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83F4DD3-AAE7-481A-89E8-1A95F0E4D894}" type="datetimeFigureOut">
              <a:rPr lang="ar-EG" smtClean="0"/>
              <a:pPr/>
              <a:t>20/05/1442</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4FEAB2B-3A93-434C-8005-A5CDE6C1041E}" type="slidenum">
              <a:rPr lang="ar-EG" smtClean="0"/>
              <a:pPr/>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3</a:t>
            </a:fld>
            <a:endParaRPr lang="ar-E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4</a:t>
            </a:fld>
            <a:endParaRPr lang="ar-EG"/>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6</a:t>
            </a:fld>
            <a:endParaRPr lang="ar-EG"/>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8</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1"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4"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CC">
            <a:alpha val="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1"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1/3/2021</a:t>
            </a:fld>
            <a:endParaRPr lang="en-US"/>
          </a:p>
        </p:txBody>
      </p:sp>
      <p:sp>
        <p:nvSpPr>
          <p:cNvPr id="5" name="Footer Placeholder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4000">
    <p:pull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Users\mosalama\Desktop\2db8e288-82a2-47b6-a052-ef9452c59ff5.jpg"/>
          <p:cNvPicPr>
            <a:picLocks noChangeAspect="1" noChangeArrowheads="1"/>
          </p:cNvPicPr>
          <p:nvPr/>
        </p:nvPicPr>
        <p:blipFill>
          <a:blip r:embed="rId2" cstate="print"/>
          <a:srcRect/>
          <a:stretch>
            <a:fillRect/>
          </a:stretch>
        </p:blipFill>
        <p:spPr bwMode="auto">
          <a:xfrm>
            <a:off x="609600" y="304800"/>
            <a:ext cx="8229600" cy="6096000"/>
          </a:xfrm>
          <a:prstGeom prst="rect">
            <a:avLst/>
          </a:prstGeom>
          <a:noFill/>
          <a:ln w="25400">
            <a:solidFill>
              <a:schemeClr val="tx1"/>
            </a:solidFill>
          </a:ln>
        </p:spPr>
      </p:pic>
      <p:sp>
        <p:nvSpPr>
          <p:cNvPr id="5" name="Rectangle 4"/>
          <p:cNvSpPr/>
          <p:nvPr/>
        </p:nvSpPr>
        <p:spPr>
          <a:xfrm>
            <a:off x="762000" y="2971800"/>
            <a:ext cx="39624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2800" b="1" dirty="0" smtClean="0">
                <a:solidFill>
                  <a:schemeClr val="tx1"/>
                </a:solidFill>
              </a:rPr>
              <a:t>المصدر  </a:t>
            </a:r>
          </a:p>
          <a:p>
            <a:pPr algn="ctr"/>
            <a:r>
              <a:rPr lang="ar-EG" sz="2800" b="1" dirty="0" smtClean="0">
                <a:solidFill>
                  <a:schemeClr val="tx1"/>
                </a:solidFill>
              </a:rPr>
              <a:t>ا.د/ صابر امين دسوقى</a:t>
            </a:r>
          </a:p>
          <a:p>
            <a:pPr algn="ctr"/>
            <a:r>
              <a:rPr lang="ar-EG" sz="2800" b="1" dirty="0" smtClean="0">
                <a:solidFill>
                  <a:schemeClr val="tx1"/>
                </a:solidFill>
              </a:rPr>
              <a:t>د/ اسلام سلامه</a:t>
            </a:r>
          </a:p>
          <a:p>
            <a:pPr algn="ctr"/>
            <a:r>
              <a:rPr lang="ar-EG" sz="2800" b="1" dirty="0" smtClean="0">
                <a:solidFill>
                  <a:schemeClr val="tx1"/>
                </a:solidFill>
              </a:rPr>
              <a:t>كلية الاداب جامعة -بنها</a:t>
            </a:r>
            <a:endParaRPr lang="ar-EG" sz="2800" b="1" dirty="0">
              <a:solidFill>
                <a:schemeClr val="tx1"/>
              </a:solidFill>
            </a:endParaRPr>
          </a:p>
        </p:txBody>
      </p:sp>
      <p:sp>
        <p:nvSpPr>
          <p:cNvPr id="6" name="Rectangle 5"/>
          <p:cNvSpPr/>
          <p:nvPr/>
        </p:nvSpPr>
        <p:spPr>
          <a:xfrm>
            <a:off x="4800600" y="2971800"/>
            <a:ext cx="39624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smtClean="0">
                <a:solidFill>
                  <a:schemeClr val="bg1"/>
                </a:solidFill>
              </a:rPr>
              <a:t>د اسلام سلامه محمد</a:t>
            </a:r>
            <a:r>
              <a:rPr lang="en-US" sz="3200" b="1" dirty="0" smtClean="0">
                <a:solidFill>
                  <a:schemeClr val="bg1"/>
                </a:solidFill>
              </a:rPr>
              <a:t> </a:t>
            </a:r>
            <a:r>
              <a:rPr lang="ar-EG" sz="3200" b="1" dirty="0" smtClean="0">
                <a:solidFill>
                  <a:schemeClr val="bg1"/>
                </a:solidFill>
              </a:rPr>
              <a:t>اعداد /</a:t>
            </a:r>
          </a:p>
          <a:p>
            <a:pPr algn="ctr"/>
            <a:r>
              <a:rPr lang="ar-EG" sz="2400" b="1" dirty="0" smtClean="0">
                <a:solidFill>
                  <a:schemeClr val="bg1"/>
                </a:solidFill>
              </a:rPr>
              <a:t>كلية الاداب </a:t>
            </a:r>
            <a:endParaRPr lang="en-US" sz="2400" b="1" dirty="0" smtClean="0">
              <a:solidFill>
                <a:schemeClr val="bg1"/>
              </a:solidFill>
            </a:endParaRPr>
          </a:p>
          <a:p>
            <a:pPr algn="ctr"/>
            <a:r>
              <a:rPr lang="ar-EG" sz="2400" b="1" dirty="0" smtClean="0">
                <a:solidFill>
                  <a:schemeClr val="bg1"/>
                </a:solidFill>
              </a:rPr>
              <a:t>قسم الجغرافيا</a:t>
            </a:r>
          </a:p>
          <a:p>
            <a:pPr algn="ctr"/>
            <a:r>
              <a:rPr lang="ar-EG" sz="2400" b="1" dirty="0" smtClean="0">
                <a:solidFill>
                  <a:schemeClr val="bg1"/>
                </a:solidFill>
              </a:rPr>
              <a:t>الفرقة الثالثة</a:t>
            </a:r>
            <a:endParaRPr lang="en-US" sz="2000" b="1" dirty="0" smtClean="0">
              <a:solidFill>
                <a:schemeClr val="bg1"/>
              </a:solidFill>
            </a:endParaRPr>
          </a:p>
          <a:p>
            <a:pPr algn="ctr"/>
            <a:r>
              <a:rPr lang="ar-EG" sz="2800" b="1" dirty="0" smtClean="0">
                <a:solidFill>
                  <a:srgbClr val="FF0000"/>
                </a:solidFill>
              </a:rPr>
              <a:t>المحاضرة التاسعة</a:t>
            </a:r>
            <a:endParaRPr lang="ar-EG" sz="2000" b="1" dirty="0" smtClean="0">
              <a:solidFill>
                <a:srgbClr val="FF0000"/>
              </a:solidFill>
            </a:endParaRPr>
          </a:p>
          <a:p>
            <a:pPr algn="ctr"/>
            <a:r>
              <a:rPr lang="ar-EG" sz="3200" b="1" dirty="0" smtClean="0">
                <a:solidFill>
                  <a:schemeClr val="bg1"/>
                </a:solidFill>
              </a:rPr>
              <a:t>مادة النصوص الجغرافية</a:t>
            </a:r>
            <a:endParaRPr lang="ar-EG" sz="3600" b="1" dirty="0">
              <a:solidFill>
                <a:schemeClr val="bg1"/>
              </a:solidFill>
            </a:endParaRPr>
          </a:p>
        </p:txBody>
      </p:sp>
      <p:pic>
        <p:nvPicPr>
          <p:cNvPr id="7" name="Picture 6"/>
          <p:cNvPicPr>
            <a:picLocks noChangeAspect="1" noChangeArrowheads="1"/>
          </p:cNvPicPr>
          <p:nvPr/>
        </p:nvPicPr>
        <p:blipFill>
          <a:blip r:embed="rId3" cstate="print"/>
          <a:srcRect/>
          <a:stretch>
            <a:fillRect/>
          </a:stretch>
        </p:blipFill>
        <p:spPr bwMode="auto">
          <a:xfrm>
            <a:off x="6781800" y="381000"/>
            <a:ext cx="1817579" cy="1371600"/>
          </a:xfrm>
          <a:prstGeom prst="rect">
            <a:avLst/>
          </a:prstGeom>
          <a:noFill/>
        </p:spPr>
      </p:pic>
    </p:spTree>
  </p:cSld>
  <p:clrMapOvr>
    <a:masterClrMapping/>
  </p:clrMapOvr>
  <p:transition advClick="0" advTm="4000">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457201" y="304800"/>
          <a:ext cx="8381999"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Click="0" advTm="4000">
    <p:pull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457200"/>
            <a:ext cx="7924800" cy="1295400"/>
          </a:xfrm>
          <a:gradFill>
            <a:gsLst>
              <a:gs pos="0">
                <a:srgbClr val="03D4A8"/>
              </a:gs>
              <a:gs pos="25000">
                <a:srgbClr val="21D6E0"/>
              </a:gs>
              <a:gs pos="75000">
                <a:srgbClr val="0087E6"/>
              </a:gs>
              <a:gs pos="100000">
                <a:srgbClr val="005CBF"/>
              </a:gs>
            </a:gsLst>
            <a:lin ang="16200000" scaled="0"/>
          </a:grad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sz="6600" b="1" dirty="0" smtClean="0"/>
              <a:t/>
            </a:r>
            <a:br>
              <a:rPr lang="en-US" sz="6600" b="1" dirty="0" smtClean="0"/>
            </a:br>
            <a:r>
              <a:rPr lang="en-US" sz="6600" b="1" dirty="0" smtClean="0"/>
              <a:t/>
            </a:r>
            <a:br>
              <a:rPr lang="en-US" sz="6600" b="1" dirty="0" smtClean="0"/>
            </a:br>
            <a:r>
              <a:rPr lang="en-US" sz="6600" b="1" dirty="0" smtClean="0"/>
              <a:t>Chapter 3</a:t>
            </a:r>
            <a:r>
              <a:rPr lang="en-US" sz="6600" dirty="0" smtClean="0"/>
              <a:t/>
            </a:r>
            <a:br>
              <a:rPr lang="en-US" sz="6600" dirty="0" smtClean="0"/>
            </a:br>
            <a:r>
              <a:rPr lang="en-US" sz="6600" dirty="0" smtClean="0"/>
              <a:t/>
            </a:r>
            <a:br>
              <a:rPr lang="en-US" sz="6600" dirty="0" smtClean="0"/>
            </a:br>
            <a:endParaRPr lang="en-US" sz="6600" dirty="0">
              <a:solidFill>
                <a:srgbClr val="FF0000"/>
              </a:solidFill>
            </a:endParaRPr>
          </a:p>
        </p:txBody>
      </p:sp>
      <p:sp>
        <p:nvSpPr>
          <p:cNvPr id="16" name="Content Placeholder 15"/>
          <p:cNvSpPr>
            <a:spLocks noGrp="1"/>
          </p:cNvSpPr>
          <p:nvPr>
            <p:ph idx="1"/>
          </p:nvPr>
        </p:nvSpPr>
        <p:spPr>
          <a:xfrm>
            <a:off x="228600" y="3276600"/>
            <a:ext cx="8686800" cy="2057400"/>
          </a:xfrm>
          <a:gradFill flip="none" rotWithShape="1">
            <a:gsLst>
              <a:gs pos="0">
                <a:schemeClr val="accent3">
                  <a:lumMod val="20000"/>
                  <a:lumOff val="80000"/>
                </a:schemeClr>
              </a:gs>
              <a:gs pos="0">
                <a:schemeClr val="accent3">
                  <a:lumMod val="20000"/>
                  <a:lumOff val="80000"/>
                </a:schemeClr>
              </a:gs>
              <a:gs pos="0">
                <a:schemeClr val="accent3">
                  <a:lumMod val="20000"/>
                  <a:lumOff val="80000"/>
                </a:schemeClr>
              </a:gs>
              <a:gs pos="13000">
                <a:srgbClr val="F8B049"/>
              </a:gs>
              <a:gs pos="21001">
                <a:schemeClr val="accent5">
                  <a:lumMod val="20000"/>
                  <a:lumOff val="80000"/>
                </a:schemeClr>
              </a:gs>
              <a:gs pos="63000">
                <a:srgbClr val="FEE7F2"/>
              </a:gs>
              <a:gs pos="67000">
                <a:schemeClr val="accent2">
                  <a:lumMod val="20000"/>
                  <a:lumOff val="80000"/>
                </a:schemeClr>
              </a:gs>
              <a:gs pos="69000">
                <a:schemeClr val="accent1">
                  <a:lumMod val="40000"/>
                  <a:lumOff val="60000"/>
                </a:schemeClr>
              </a:gs>
              <a:gs pos="82001">
                <a:srgbClr val="B43E85"/>
              </a:gs>
              <a:gs pos="100000">
                <a:srgbClr val="F8B049"/>
              </a:gs>
            </a:gsLst>
            <a:lin ang="13500000" scaled="1"/>
            <a:tileRect/>
          </a:gradFill>
          <a:ln w="31750"/>
        </p:spPr>
        <p:style>
          <a:lnRef idx="1">
            <a:schemeClr val="accent3"/>
          </a:lnRef>
          <a:fillRef idx="2">
            <a:schemeClr val="accent3"/>
          </a:fillRef>
          <a:effectRef idx="1">
            <a:schemeClr val="accent3"/>
          </a:effectRef>
          <a:fontRef idx="minor">
            <a:schemeClr val="dk1"/>
          </a:fontRef>
        </p:style>
        <p:txBody>
          <a:bodyPr>
            <a:noAutofit/>
          </a:bodyPr>
          <a:lstStyle/>
          <a:p>
            <a:pPr marL="263525" indent="-77788" algn="ctr">
              <a:buNone/>
              <a:tabLst>
                <a:tab pos="263525" algn="l"/>
              </a:tabLst>
            </a:pPr>
            <a:endParaRPr lang="en-US" sz="2000" b="1" u="sng" dirty="0" smtClean="0">
              <a:solidFill>
                <a:srgbClr val="FF0000"/>
              </a:solidFill>
            </a:endParaRPr>
          </a:p>
          <a:p>
            <a:pPr algn="ctr">
              <a:buNone/>
            </a:pPr>
            <a:r>
              <a:rPr lang="en-US" sz="6300" b="1" dirty="0" smtClean="0"/>
              <a:t> Weathering and Erosion</a:t>
            </a:r>
            <a:endParaRPr lang="en-US" sz="6300" dirty="0"/>
          </a:p>
        </p:txBody>
      </p:sp>
    </p:spTree>
  </p:cSld>
  <p:clrMapOvr>
    <a:masterClrMapping/>
  </p:clrMapOvr>
  <p:transition advClick="0" advTm="4000">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idx="1"/>
          </p:nvPr>
        </p:nvSpPr>
        <p:spPr>
          <a:xfrm>
            <a:off x="228600" y="1752600"/>
            <a:ext cx="8610600" cy="838200"/>
          </a:xfrm>
          <a:ln/>
        </p:spPr>
        <p:style>
          <a:lnRef idx="3">
            <a:schemeClr val="lt1"/>
          </a:lnRef>
          <a:fillRef idx="1">
            <a:schemeClr val="accent2"/>
          </a:fillRef>
          <a:effectRef idx="1">
            <a:schemeClr val="accent2"/>
          </a:effectRef>
          <a:fontRef idx="minor">
            <a:schemeClr val="lt1"/>
          </a:fontRef>
        </p:style>
        <p:txBody>
          <a:bodyPr>
            <a:normAutofit/>
          </a:bodyPr>
          <a:lstStyle/>
          <a:p>
            <a:pPr algn="ctr">
              <a:buNone/>
            </a:pPr>
            <a:r>
              <a:rPr lang="en-US" sz="4000" b="1" dirty="0" smtClean="0"/>
              <a:t>What Are Weathering and Erosion?</a:t>
            </a:r>
            <a:endParaRPr lang="en-US" sz="4000" dirty="0"/>
          </a:p>
        </p:txBody>
      </p:sp>
      <p:sp>
        <p:nvSpPr>
          <p:cNvPr id="3" name="Title 5"/>
          <p:cNvSpPr>
            <a:spLocks noGrp="1"/>
          </p:cNvSpPr>
          <p:nvPr>
            <p:ph type="title"/>
          </p:nvPr>
        </p:nvSpPr>
        <p:spPr>
          <a:xfrm>
            <a:off x="685800" y="228600"/>
            <a:ext cx="7696200" cy="1447800"/>
          </a:xfrm>
          <a:ln w="41275">
            <a:solidFill>
              <a:schemeClr val="tx1"/>
            </a:solidFill>
          </a:ln>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Autofit/>
          </a:bodyPr>
          <a:lstStyle/>
          <a:p>
            <a:pPr lvl="1" algn="ctr" rtl="0"/>
            <a:r>
              <a:rPr lang="en-US" sz="5400" b="1" dirty="0">
                <a:solidFill>
                  <a:schemeClr val="dk1"/>
                </a:solidFill>
                <a:latin typeface="+mn-lt"/>
                <a:ea typeface="+mn-ea"/>
                <a:cs typeface="+mn-cs"/>
              </a:rPr>
              <a:t> Weathering and Erosion and the Rock Cycle</a:t>
            </a:r>
            <a:endParaRPr lang="en-US" sz="5400" b="1" dirty="0"/>
          </a:p>
        </p:txBody>
      </p:sp>
      <p:sp>
        <p:nvSpPr>
          <p:cNvPr id="4" name="Content Placeholder 15"/>
          <p:cNvSpPr txBox="1">
            <a:spLocks/>
          </p:cNvSpPr>
          <p:nvPr/>
        </p:nvSpPr>
        <p:spPr>
          <a:xfrm>
            <a:off x="304800" y="2590800"/>
            <a:ext cx="8534400" cy="4038600"/>
          </a:xfrm>
          <a:prstGeom prst="rect">
            <a:avLst/>
          </a:prstGeom>
          <a:gradFill flip="none" rotWithShape="1">
            <a:gsLst>
              <a:gs pos="0">
                <a:srgbClr val="03D4A8"/>
              </a:gs>
              <a:gs pos="25000">
                <a:srgbClr val="21D6E0"/>
              </a:gs>
              <a:gs pos="75000">
                <a:srgbClr val="0087E6"/>
              </a:gs>
              <a:gs pos="100000">
                <a:srgbClr val="005CBF"/>
              </a:gs>
            </a:gsLst>
            <a:lin ang="2700000" scaled="1"/>
            <a:tileRect/>
          </a:gradFill>
          <a:ln w="34925" cap="flat" cmpd="sng" algn="ctr">
            <a:solidFill>
              <a:schemeClr val="tx1"/>
            </a:solidFill>
            <a:prstDash val="solid"/>
          </a:ln>
        </p:spPr>
        <p:style>
          <a:lnRef idx="1">
            <a:schemeClr val="accent1"/>
          </a:lnRef>
          <a:fillRef idx="1003">
            <a:schemeClr val="dk2"/>
          </a:fillRef>
          <a:effectRef idx="2">
            <a:schemeClr val="accent1"/>
          </a:effectRef>
          <a:fontRef idx="minor">
            <a:schemeClr val="lt1"/>
          </a:fontRef>
        </p:style>
        <p:txBody>
          <a:bodyPr vert="horz" lIns="91440" tIns="45720" rIns="91440" bIns="45720" rtlCol="0">
            <a:noAutofit/>
          </a:bodyPr>
          <a:lstStyle/>
          <a:p>
            <a:pPr algn="just">
              <a:lnSpc>
                <a:spcPct val="200000"/>
              </a:lnSpc>
            </a:pPr>
            <a:r>
              <a:rPr lang="en-US" sz="3600" b="1" dirty="0" smtClean="0">
                <a:solidFill>
                  <a:srgbClr val="FF0000"/>
                </a:solidFill>
              </a:rPr>
              <a:t>Rocks are hard and strong</a:t>
            </a:r>
            <a:r>
              <a:rPr lang="en-US" sz="3200" b="1" dirty="0" smtClean="0">
                <a:solidFill>
                  <a:schemeClr val="tx1"/>
                </a:solidFill>
              </a:rPr>
              <a:t>, but they do not stay that way forever. Forces like wind and water break down rocks through the processes of weathering and erosion</a:t>
            </a:r>
            <a:r>
              <a:rPr lang="ar-SA" sz="3200" b="1" dirty="0" smtClean="0">
                <a:solidFill>
                  <a:schemeClr val="tx1"/>
                </a:solidFill>
              </a:rPr>
              <a:t>.</a:t>
            </a:r>
            <a:endParaRPr lang="en-US" sz="3200" b="1" dirty="0" smtClean="0">
              <a:solidFill>
                <a:schemeClr val="tx1"/>
              </a:solidFill>
            </a:endParaRPr>
          </a:p>
        </p:txBody>
      </p:sp>
    </p:spTree>
  </p:cSld>
  <p:clrMapOvr>
    <a:masterClrMapping/>
  </p:clrMapOvr>
  <p:transition advClick="0" advTm="4000">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a:spLocks noGrp="1"/>
          </p:cNvSpPr>
          <p:nvPr>
            <p:ph idx="1"/>
          </p:nvPr>
        </p:nvSpPr>
        <p:spPr>
          <a:xfrm>
            <a:off x="304800" y="228600"/>
            <a:ext cx="8534400" cy="6400800"/>
          </a:xfrm>
          <a:gradFill flip="none" rotWithShape="1">
            <a:gsLst>
              <a:gs pos="0">
                <a:srgbClr val="03D4A8"/>
              </a:gs>
              <a:gs pos="25000">
                <a:srgbClr val="21D6E0"/>
              </a:gs>
              <a:gs pos="75000">
                <a:srgbClr val="0087E6"/>
              </a:gs>
              <a:gs pos="100000">
                <a:srgbClr val="005CBF"/>
              </a:gs>
            </a:gsLst>
            <a:lin ang="2700000" scaled="1"/>
            <a:tileRect/>
          </a:gradFill>
          <a:ln w="34925">
            <a:solidFill>
              <a:schemeClr val="tx1"/>
            </a:solidFill>
          </a:ln>
        </p:spPr>
        <p:style>
          <a:lnRef idx="1">
            <a:schemeClr val="accent1"/>
          </a:lnRef>
          <a:fillRef idx="1003">
            <a:schemeClr val="dk2"/>
          </a:fillRef>
          <a:effectRef idx="2">
            <a:schemeClr val="accent1"/>
          </a:effectRef>
          <a:fontRef idx="minor">
            <a:schemeClr val="lt1"/>
          </a:fontRef>
        </p:style>
        <p:txBody>
          <a:bodyPr>
            <a:noAutofit/>
          </a:bodyPr>
          <a:lstStyle/>
          <a:p>
            <a:pPr algn="just">
              <a:lnSpc>
                <a:spcPct val="150000"/>
              </a:lnSpc>
              <a:buNone/>
            </a:pPr>
            <a:r>
              <a:rPr lang="en-US" sz="2800" b="1" dirty="0" smtClean="0">
                <a:solidFill>
                  <a:schemeClr val="tx1"/>
                </a:solidFill>
              </a:rPr>
              <a:t>        </a:t>
            </a:r>
            <a:r>
              <a:rPr lang="en-US" sz="3600" b="1" dirty="0" smtClean="0">
                <a:solidFill>
                  <a:srgbClr val="FF0000"/>
                </a:solidFill>
              </a:rPr>
              <a:t>Weathering </a:t>
            </a:r>
            <a:r>
              <a:rPr lang="en-US" sz="3000" b="1" dirty="0" smtClean="0">
                <a:solidFill>
                  <a:schemeClr val="tx1"/>
                </a:solidFill>
              </a:rPr>
              <a:t>is the process that breaks down rocks. Many things cause weathering, including climate changes. </a:t>
            </a:r>
            <a:r>
              <a:rPr lang="en-US" b="1" dirty="0" smtClean="0">
                <a:solidFill>
                  <a:srgbClr val="FF0000"/>
                </a:solidFill>
              </a:rPr>
              <a:t>Erosion</a:t>
            </a:r>
            <a:r>
              <a:rPr lang="en-US" sz="3000" b="1" dirty="0" smtClean="0">
                <a:solidFill>
                  <a:schemeClr val="tx1"/>
                </a:solidFill>
              </a:rPr>
              <a:t> breaks rocks down further and then moves them. Forces like wind and water move the rock pieces. They mix with matter like sand to become sediment. </a:t>
            </a:r>
            <a:r>
              <a:rPr lang="en-US" sz="3000" b="1" dirty="0" smtClean="0">
                <a:solidFill>
                  <a:srgbClr val="FF0000"/>
                </a:solidFill>
              </a:rPr>
              <a:t>Weathering and erosion </a:t>
            </a:r>
            <a:r>
              <a:rPr lang="en-US" sz="3000" b="1" dirty="0" smtClean="0">
                <a:solidFill>
                  <a:schemeClr val="tx1"/>
                </a:solidFill>
              </a:rPr>
              <a:t>help shape Earth’s surface. They are part of a process called the rock cycle.</a:t>
            </a:r>
          </a:p>
        </p:txBody>
      </p:sp>
    </p:spTree>
  </p:cSld>
  <p:clrMapOvr>
    <a:masterClrMapping/>
  </p:clrMapOvr>
  <p:transition advClick="0" advTm="4000">
    <p:pull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5"/>
          <p:cNvSpPr>
            <a:spLocks noGrp="1"/>
          </p:cNvSpPr>
          <p:nvPr>
            <p:ph type="title"/>
          </p:nvPr>
        </p:nvSpPr>
        <p:spPr>
          <a:xfrm>
            <a:off x="685800" y="228600"/>
            <a:ext cx="7696200" cy="1371600"/>
          </a:xfrm>
          <a:ln w="41275">
            <a:solidFill>
              <a:schemeClr val="tx1"/>
            </a:solidFill>
          </a:ln>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Autofit/>
          </a:bodyPr>
          <a:lstStyle/>
          <a:p>
            <a:pPr lvl="1" algn="ctr" rtl="0"/>
            <a:r>
              <a:rPr lang="en-US" sz="4400" b="1" dirty="0">
                <a:solidFill>
                  <a:schemeClr val="dk1"/>
                </a:solidFill>
                <a:latin typeface="+mn-lt"/>
                <a:ea typeface="+mn-ea"/>
                <a:cs typeface="+mn-cs"/>
              </a:rPr>
              <a:t> Weathering and Erosion and the Rock Cycle</a:t>
            </a:r>
            <a:endParaRPr lang="en-US" sz="4400" b="1" dirty="0"/>
          </a:p>
        </p:txBody>
      </p:sp>
      <p:sp>
        <p:nvSpPr>
          <p:cNvPr id="4" name="Content Placeholder 15"/>
          <p:cNvSpPr txBox="1">
            <a:spLocks/>
          </p:cNvSpPr>
          <p:nvPr/>
        </p:nvSpPr>
        <p:spPr>
          <a:xfrm>
            <a:off x="304800" y="1676400"/>
            <a:ext cx="8534400" cy="4953000"/>
          </a:xfrm>
          <a:prstGeom prst="rect">
            <a:avLst/>
          </a:prstGeom>
          <a:gradFill flip="none" rotWithShape="1">
            <a:gsLst>
              <a:gs pos="0">
                <a:srgbClr val="03D4A8"/>
              </a:gs>
              <a:gs pos="25000">
                <a:srgbClr val="21D6E0"/>
              </a:gs>
              <a:gs pos="75000">
                <a:srgbClr val="0087E6"/>
              </a:gs>
              <a:gs pos="100000">
                <a:srgbClr val="005CBF"/>
              </a:gs>
            </a:gsLst>
            <a:lin ang="2700000" scaled="1"/>
            <a:tileRect/>
          </a:gradFill>
          <a:ln w="34925" cap="flat" cmpd="sng" algn="ctr">
            <a:solidFill>
              <a:schemeClr val="tx1"/>
            </a:solidFill>
            <a:prstDash val="solid"/>
          </a:ln>
        </p:spPr>
        <p:style>
          <a:lnRef idx="1">
            <a:schemeClr val="accent1"/>
          </a:lnRef>
          <a:fillRef idx="1003">
            <a:schemeClr val="dk2"/>
          </a:fillRef>
          <a:effectRef idx="2">
            <a:schemeClr val="accent1"/>
          </a:effectRef>
          <a:fontRef idx="minor">
            <a:schemeClr val="lt1"/>
          </a:fontRef>
        </p:style>
        <p:txBody>
          <a:bodyPr vert="horz" lIns="91440" tIns="45720" rIns="91440" bIns="45720" rtlCol="0">
            <a:noAutofit/>
          </a:bodyPr>
          <a:lstStyle/>
          <a:p>
            <a:pPr>
              <a:lnSpc>
                <a:spcPct val="200000"/>
              </a:lnSpc>
            </a:pPr>
            <a:r>
              <a:rPr lang="en-US" sz="3200" b="1" dirty="0" smtClean="0">
                <a:solidFill>
                  <a:srgbClr val="FF0000"/>
                </a:solidFill>
              </a:rPr>
              <a:t>The rock cycle </a:t>
            </a:r>
            <a:r>
              <a:rPr lang="en-US" sz="3200" b="1" dirty="0" smtClean="0">
                <a:solidFill>
                  <a:schemeClr val="tx1"/>
                </a:solidFill>
              </a:rPr>
              <a:t>is the process through which rocks are broken down to create new ones. </a:t>
            </a:r>
            <a:r>
              <a:rPr lang="en-US" sz="3200" b="1" dirty="0" smtClean="0">
                <a:solidFill>
                  <a:srgbClr val="FF0000"/>
                </a:solidFill>
              </a:rPr>
              <a:t>Weathering and erosion</a:t>
            </a:r>
            <a:r>
              <a:rPr lang="en-US" sz="3200" b="1" dirty="0" smtClean="0">
                <a:solidFill>
                  <a:schemeClr val="tx1"/>
                </a:solidFill>
              </a:rPr>
              <a:t> are important parts of the rock cycle. This cycle has been shaping and reshaping Earth for millions of years</a:t>
            </a:r>
            <a:r>
              <a:rPr lang="ar-SA" sz="3200" b="1" dirty="0" smtClean="0">
                <a:solidFill>
                  <a:schemeClr val="tx1"/>
                </a:solidFill>
              </a:rPr>
              <a:t>.</a:t>
            </a:r>
            <a:endParaRPr lang="en-US" sz="3200" b="1" dirty="0" smtClean="0">
              <a:solidFill>
                <a:schemeClr val="tx1"/>
              </a:solidFill>
            </a:endParaRPr>
          </a:p>
        </p:txBody>
      </p:sp>
    </p:spTree>
  </p:cSld>
  <p:clrMapOvr>
    <a:masterClrMapping/>
  </p:clrMapOvr>
  <p:transition advClick="0" advTm="4000">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a:spLocks noGrp="1"/>
          </p:cNvSpPr>
          <p:nvPr>
            <p:ph idx="1"/>
          </p:nvPr>
        </p:nvSpPr>
        <p:spPr>
          <a:xfrm>
            <a:off x="152400" y="381000"/>
            <a:ext cx="8686800" cy="6172200"/>
          </a:xfrm>
          <a:gradFill flip="none" rotWithShape="1">
            <a:gsLst>
              <a:gs pos="0">
                <a:srgbClr val="FDB291">
                  <a:tint val="66000"/>
                  <a:satMod val="160000"/>
                </a:srgbClr>
              </a:gs>
              <a:gs pos="50000">
                <a:srgbClr val="FDB291">
                  <a:tint val="44500"/>
                  <a:satMod val="160000"/>
                </a:srgbClr>
              </a:gs>
              <a:gs pos="100000">
                <a:srgbClr val="FDB291">
                  <a:tint val="23500"/>
                  <a:satMod val="160000"/>
                </a:srgbClr>
              </a:gs>
            </a:gsLst>
            <a:lin ang="2700000" scaled="1"/>
            <a:tileRect/>
          </a:gradFill>
          <a:ln w="53975">
            <a:solidFill>
              <a:schemeClr val="tx1"/>
            </a:solidFill>
          </a:ln>
        </p:spPr>
        <p:style>
          <a:lnRef idx="1">
            <a:schemeClr val="accent1"/>
          </a:lnRef>
          <a:fillRef idx="1003">
            <a:schemeClr val="dk2"/>
          </a:fillRef>
          <a:effectRef idx="2">
            <a:schemeClr val="accent1"/>
          </a:effectRef>
          <a:fontRef idx="minor">
            <a:schemeClr val="lt1"/>
          </a:fontRef>
        </p:style>
        <p:txBody>
          <a:bodyPr>
            <a:noAutofit/>
          </a:bodyPr>
          <a:lstStyle/>
          <a:p>
            <a:pPr marL="0" indent="0" algn="just">
              <a:lnSpc>
                <a:spcPct val="150000"/>
              </a:lnSpc>
              <a:buNone/>
            </a:pPr>
            <a:r>
              <a:rPr lang="en-US" b="1" dirty="0" smtClean="0">
                <a:solidFill>
                  <a:schemeClr val="tx1"/>
                </a:solidFill>
              </a:rPr>
              <a:t>      </a:t>
            </a:r>
            <a:r>
              <a:rPr lang="en-US" sz="2800" b="1" dirty="0" smtClean="0">
                <a:solidFill>
                  <a:srgbClr val="FF0000"/>
                </a:solidFill>
                <a:latin typeface="Simplified Arabic" pitchFamily="18" charset="-78"/>
                <a:cs typeface="Simplified Arabic" pitchFamily="18" charset="-78"/>
              </a:rPr>
              <a:t>The rock cycle </a:t>
            </a:r>
            <a:r>
              <a:rPr lang="en-US" sz="2800" b="1" dirty="0" smtClean="0">
                <a:solidFill>
                  <a:schemeClr val="tx1"/>
                </a:solidFill>
                <a:latin typeface="Simplified Arabic" pitchFamily="18" charset="-78"/>
                <a:cs typeface="Simplified Arabic" pitchFamily="18" charset="-78"/>
              </a:rPr>
              <a:t>begins when hot, liquid magma rises to the surface of Earth. Once there, it cools and hardens into igneous rocks. Over time weathering wears down the igneous rocks.</a:t>
            </a:r>
          </a:p>
          <a:p>
            <a:pPr marL="0" indent="0" algn="just">
              <a:lnSpc>
                <a:spcPct val="150000"/>
              </a:lnSpc>
              <a:buNone/>
            </a:pPr>
            <a:r>
              <a:rPr lang="en-US" sz="2800" b="1" dirty="0" smtClean="0">
                <a:solidFill>
                  <a:srgbClr val="FF0000"/>
                </a:solidFill>
                <a:latin typeface="Simplified Arabic" pitchFamily="18" charset="-78"/>
                <a:cs typeface="Simplified Arabic" pitchFamily="18" charset="-78"/>
              </a:rPr>
              <a:t>       As these rocks erode</a:t>
            </a:r>
            <a:r>
              <a:rPr lang="en-US" sz="2800" b="1" dirty="0" smtClean="0">
                <a:solidFill>
                  <a:schemeClr val="tx1"/>
                </a:solidFill>
                <a:latin typeface="Simplified Arabic" pitchFamily="18" charset="-78"/>
                <a:cs typeface="Simplified Arabic" pitchFamily="18" charset="-78"/>
              </a:rPr>
              <a:t>, they get mixed with other matter to create sediment. The sediment then moves into various bodies of water through the process of erosion, where it settles into layers. In time these layers form sedimentary rocks</a:t>
            </a:r>
          </a:p>
        </p:txBody>
      </p:sp>
    </p:spTree>
  </p:cSld>
  <p:clrMapOvr>
    <a:masterClrMapping/>
  </p:clrMapOvr>
  <p:transition advClick="0" advTm="4000">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txBox="1">
            <a:spLocks/>
          </p:cNvSpPr>
          <p:nvPr/>
        </p:nvSpPr>
        <p:spPr>
          <a:xfrm>
            <a:off x="228600" y="381000"/>
            <a:ext cx="8610600" cy="6096000"/>
          </a:xfrm>
          <a:prstGeom prst="rect">
            <a:avLst/>
          </a:prstGeom>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path path="circle">
              <a:fillToRect l="50000" t="50000" r="50000" b="50000"/>
            </a:path>
            <a:tileRect/>
          </a:gradFill>
          <a:ln w="53975" cap="flat" cmpd="sng" algn="ctr">
            <a:solidFill>
              <a:schemeClr val="tx1"/>
            </a:solidFill>
            <a:prstDash val="solid"/>
          </a:ln>
          <a:scene3d>
            <a:camera prst="orthographicFront"/>
            <a:lightRig rig="twoPt" dir="t"/>
          </a:scene3d>
          <a:sp3d prstMaterial="plastic">
            <a:bevelT prst="relaxedInset"/>
            <a:bevelB prst="relaxedInset"/>
          </a:sp3d>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fontScale="92500" lnSpcReduction="10000"/>
          </a:bodyPr>
          <a:lstStyle/>
          <a:p>
            <a:pPr marL="93663" indent="169863" algn="just">
              <a:lnSpc>
                <a:spcPct val="150000"/>
              </a:lnSpc>
            </a:pPr>
            <a:r>
              <a:rPr lang="en-US" sz="3200" dirty="0" smtClean="0"/>
              <a:t>       </a:t>
            </a:r>
            <a:r>
              <a:rPr lang="en-US" sz="3200" b="1" dirty="0" smtClean="0">
                <a:solidFill>
                  <a:srgbClr val="FF0000"/>
                </a:solidFill>
                <a:latin typeface="Simplified Arabic" pitchFamily="18" charset="-78"/>
                <a:cs typeface="Simplified Arabic" pitchFamily="18" charset="-78"/>
              </a:rPr>
              <a:t>Metamorphic rock </a:t>
            </a:r>
            <a:r>
              <a:rPr lang="en-US" sz="2800" b="1" dirty="0" smtClean="0">
                <a:solidFill>
                  <a:schemeClr val="tx1"/>
                </a:solidFill>
                <a:latin typeface="Simplified Arabic" pitchFamily="18" charset="-78"/>
                <a:cs typeface="Simplified Arabic" pitchFamily="18" charset="-78"/>
              </a:rPr>
              <a:t>forms when a great deal of Earth’s heat or pressure comes in contact with            the minerals in igneous and sedimentary rocks and changes them.</a:t>
            </a:r>
          </a:p>
          <a:p>
            <a:pPr marL="93663" indent="169863" algn="just">
              <a:lnSpc>
                <a:spcPct val="150000"/>
              </a:lnSpc>
              <a:tabLst>
                <a:tab pos="1069975" algn="l"/>
              </a:tabLst>
            </a:pPr>
            <a:r>
              <a:rPr lang="en-US" sz="3200" b="1" dirty="0" smtClean="0">
                <a:solidFill>
                  <a:srgbClr val="FF0000"/>
                </a:solidFill>
                <a:latin typeface="Simplified Arabic" pitchFamily="18" charset="-78"/>
                <a:cs typeface="Simplified Arabic" pitchFamily="18" charset="-78"/>
              </a:rPr>
              <a:t>     The rock cycle </a:t>
            </a:r>
            <a:r>
              <a:rPr lang="en-US" sz="2800" b="1" dirty="0" smtClean="0">
                <a:solidFill>
                  <a:schemeClr val="tx1"/>
                </a:solidFill>
                <a:latin typeface="Simplified Arabic" pitchFamily="18" charset="-78"/>
                <a:cs typeface="Simplified Arabic" pitchFamily="18" charset="-78"/>
              </a:rPr>
              <a:t>continues when magma melts rocks that are pushed below the surface of Earth through earthquakes and other movements.</a:t>
            </a:r>
          </a:p>
          <a:p>
            <a:pPr marL="93663" indent="169863" algn="just">
              <a:lnSpc>
                <a:spcPct val="150000"/>
              </a:lnSpc>
            </a:pPr>
            <a:r>
              <a:rPr lang="en-US" sz="2800" b="1" dirty="0" smtClean="0">
                <a:solidFill>
                  <a:schemeClr val="tx1"/>
                </a:solidFill>
                <a:latin typeface="Simplified Arabic" pitchFamily="18" charset="-78"/>
                <a:cs typeface="Simplified Arabic" pitchFamily="18" charset="-78"/>
              </a:rPr>
              <a:t>      </a:t>
            </a:r>
            <a:r>
              <a:rPr lang="en-US" sz="3200" b="1" dirty="0" smtClean="0">
                <a:solidFill>
                  <a:srgbClr val="FF0000"/>
                </a:solidFill>
                <a:latin typeface="Simplified Arabic" pitchFamily="18" charset="-78"/>
                <a:cs typeface="Simplified Arabic" pitchFamily="18" charset="-78"/>
              </a:rPr>
              <a:t>Weathering and erosion </a:t>
            </a:r>
            <a:r>
              <a:rPr lang="en-US" sz="2800" b="1" dirty="0" smtClean="0">
                <a:solidFill>
                  <a:schemeClr val="tx1"/>
                </a:solidFill>
                <a:latin typeface="Simplified Arabic" pitchFamily="18" charset="-78"/>
                <a:cs typeface="Simplified Arabic" pitchFamily="18" charset="-78"/>
              </a:rPr>
              <a:t>play a major part in    the rock cycle by breaking down rocks so new rocks can. </a:t>
            </a:r>
          </a:p>
          <a:p>
            <a:pPr lvl="0" indent="542925" algn="just">
              <a:lnSpc>
                <a:spcPct val="150000"/>
              </a:lnSpc>
              <a:spcBef>
                <a:spcPct val="20000"/>
              </a:spcBef>
            </a:pP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advClick="0" advTm="4000">
    <p:pull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0" y="609600"/>
            <a:ext cx="4648200" cy="1219200"/>
          </a:xfrm>
          <a:ln w="28575">
            <a:solidFill>
              <a:schemeClr val="tx1">
                <a:alpha val="96000"/>
              </a:schemeClr>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b="1" dirty="0" smtClean="0"/>
              <a:t/>
            </a:r>
            <a:br>
              <a:rPr lang="en-US" b="1" dirty="0" smtClean="0"/>
            </a:br>
            <a:r>
              <a:rPr lang="en-US" b="1" dirty="0" smtClean="0"/>
              <a:t/>
            </a:r>
            <a:br>
              <a:rPr lang="en-US" b="1" dirty="0" smtClean="0"/>
            </a:br>
            <a:r>
              <a:rPr lang="en-US" b="1" dirty="0" smtClean="0"/>
              <a:t>Questions</a:t>
            </a:r>
            <a:br>
              <a:rPr lang="en-US" b="1" dirty="0" smtClean="0"/>
            </a:br>
            <a:r>
              <a:rPr lang="en-US" b="1" i="1" dirty="0" smtClean="0"/>
              <a:t/>
            </a:r>
            <a:br>
              <a:rPr lang="en-US" b="1" i="1" dirty="0" smtClean="0"/>
            </a:br>
            <a:endParaRPr lang="ar-EG" b="1" dirty="0" smtClean="0">
              <a:solidFill>
                <a:schemeClr val="dk1"/>
              </a:solidFill>
              <a:latin typeface="+mn-lt"/>
              <a:ea typeface="+mn-ea"/>
              <a:cs typeface="+mn-cs"/>
            </a:endParaRPr>
          </a:p>
        </p:txBody>
      </p:sp>
      <p:sp>
        <p:nvSpPr>
          <p:cNvPr id="8" name="Content Placeholder 15"/>
          <p:cNvSpPr txBox="1">
            <a:spLocks/>
          </p:cNvSpPr>
          <p:nvPr/>
        </p:nvSpPr>
        <p:spPr>
          <a:xfrm>
            <a:off x="762000" y="2819400"/>
            <a:ext cx="8077200" cy="2514600"/>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Autofit/>
          </a:bodyPr>
          <a:lstStyle/>
          <a:p>
            <a:pPr algn="ctr">
              <a:spcBef>
                <a:spcPct val="0"/>
              </a:spcBef>
            </a:pPr>
            <a:endParaRPr lang="en-US" sz="4400" b="1" dirty="0" smtClean="0">
              <a:solidFill>
                <a:schemeClr val="dk1"/>
              </a:solidFill>
            </a:endParaRPr>
          </a:p>
          <a:p>
            <a:pPr algn="ctr">
              <a:spcBef>
                <a:spcPct val="0"/>
              </a:spcBef>
            </a:pPr>
            <a:endParaRPr lang="en-US" sz="4400" b="1" dirty="0" smtClean="0">
              <a:solidFill>
                <a:schemeClr val="dk1"/>
              </a:solidFill>
            </a:endParaRPr>
          </a:p>
          <a:p>
            <a:pPr algn="ctr">
              <a:spcBef>
                <a:spcPct val="0"/>
              </a:spcBef>
            </a:pPr>
            <a:endParaRPr lang="en-US" sz="4400" b="1" dirty="0" smtClean="0">
              <a:solidFill>
                <a:schemeClr val="dk1"/>
              </a:solidFill>
            </a:endParaRPr>
          </a:p>
          <a:p>
            <a:pPr algn="ctr">
              <a:spcBef>
                <a:spcPct val="0"/>
              </a:spcBef>
            </a:pPr>
            <a:endParaRPr lang="en-US" sz="4400" b="1" dirty="0" smtClean="0"/>
          </a:p>
          <a:p>
            <a:pPr algn="ctr">
              <a:spcBef>
                <a:spcPct val="0"/>
              </a:spcBef>
            </a:pPr>
            <a:endParaRPr lang="en-US" sz="4400" b="1" dirty="0" smtClean="0">
              <a:solidFill>
                <a:schemeClr val="dk1"/>
              </a:solidFill>
            </a:endParaRPr>
          </a:p>
          <a:p>
            <a:pPr algn="ctr">
              <a:spcBef>
                <a:spcPct val="0"/>
              </a:spcBef>
            </a:pPr>
            <a:endParaRPr lang="en-US" sz="4400" b="1" dirty="0" smtClean="0"/>
          </a:p>
          <a:p>
            <a:pPr algn="ctr">
              <a:spcBef>
                <a:spcPct val="0"/>
              </a:spcBef>
            </a:pPr>
            <a:r>
              <a:rPr lang="en-US" sz="6000" b="1" dirty="0" smtClean="0">
                <a:solidFill>
                  <a:schemeClr val="dk1"/>
                </a:solidFill>
              </a:rPr>
              <a:t>I wish you happy times</a:t>
            </a:r>
          </a:p>
          <a:p>
            <a:pPr algn="ctr">
              <a:spcBef>
                <a:spcPct val="0"/>
              </a:spcBef>
            </a:pPr>
            <a:r>
              <a:rPr lang="en-US" sz="4400" b="1" dirty="0" smtClean="0">
                <a:solidFill>
                  <a:schemeClr val="dk1"/>
                </a:solidFill>
              </a:rPr>
              <a:t/>
            </a:r>
            <a:br>
              <a:rPr lang="en-US" sz="4400" b="1" dirty="0" smtClean="0">
                <a:solidFill>
                  <a:schemeClr val="dk1"/>
                </a:solidFill>
              </a:rPr>
            </a:br>
            <a:endParaRPr lang="en-US" sz="4400" b="1" dirty="0" smtClean="0">
              <a:solidFill>
                <a:schemeClr val="dk1"/>
              </a:solidFill>
            </a:endParaRPr>
          </a:p>
          <a:p>
            <a:pPr algn="ctr">
              <a:spcBef>
                <a:spcPct val="0"/>
              </a:spcBef>
            </a:pPr>
            <a:endParaRPr lang="en-US" sz="4400" b="1" dirty="0" smtClean="0">
              <a:solidFill>
                <a:schemeClr val="dk1"/>
              </a:solidFill>
            </a:endParaRPr>
          </a:p>
          <a:p>
            <a:pPr algn="ctr">
              <a:spcBef>
                <a:spcPct val="0"/>
              </a:spcBef>
            </a:pPr>
            <a:r>
              <a:rPr lang="en-US" sz="4400" b="1" dirty="0" smtClean="0">
                <a:solidFill>
                  <a:schemeClr val="dk1"/>
                </a:solidFill>
              </a:rPr>
              <a:t/>
            </a:r>
            <a:br>
              <a:rPr lang="en-US" sz="4400" b="1" dirty="0" smtClean="0">
                <a:solidFill>
                  <a:schemeClr val="dk1"/>
                </a:solidFill>
              </a:rPr>
            </a:br>
            <a:endParaRPr lang="en-US" sz="4400" b="1" dirty="0" smtClean="0">
              <a:solidFill>
                <a:schemeClr val="dk1"/>
              </a:solidFill>
            </a:endParaRPr>
          </a:p>
          <a:p>
            <a:pPr marL="0" marR="0" lvl="0" indent="0" algn="ctr" fontAlgn="auto">
              <a:lnSpc>
                <a:spcPct val="100000"/>
              </a:lnSpc>
              <a:spcBef>
                <a:spcPct val="0"/>
              </a:spcBef>
              <a:spcAft>
                <a:spcPts val="0"/>
              </a:spcAft>
              <a:buClrTx/>
              <a:buSzTx/>
              <a:tabLst/>
              <a:defRPr/>
            </a:pPr>
            <a:endParaRPr lang="ar-EG" sz="4400" b="1" dirty="0">
              <a:solidFill>
                <a:schemeClr val="dk1"/>
              </a:solidFill>
            </a:endParaRPr>
          </a:p>
        </p:txBody>
      </p:sp>
    </p:spTree>
  </p:cSld>
  <p:clrMapOvr>
    <a:masterClrMapping/>
  </p:clrMapOvr>
  <p:transition advClick="0" advTm="4000">
    <p:strips dir="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1798</TotalTime>
  <Words>366</Words>
  <Application>Microsoft Office PowerPoint</Application>
  <PresentationFormat>On-screen Show (4:3)</PresentationFormat>
  <Paragraphs>43</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  Chapter 3  </vt:lpstr>
      <vt:lpstr> Weathering and Erosion and the Rock Cycle</vt:lpstr>
      <vt:lpstr>Slide 5</vt:lpstr>
      <vt:lpstr> Weathering and Erosion and the Rock Cycle</vt:lpstr>
      <vt:lpstr>Slide 7</vt:lpstr>
      <vt:lpstr>Slide 8</vt:lpstr>
      <vt:lpstr>  Questions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جيولوجية مصر</dc:title>
  <dc:creator>mosalama</dc:creator>
  <cp:lastModifiedBy>mosalama</cp:lastModifiedBy>
  <cp:revision>149</cp:revision>
  <dcterms:created xsi:type="dcterms:W3CDTF">2006-08-16T00:00:00Z</dcterms:created>
  <dcterms:modified xsi:type="dcterms:W3CDTF">2021-01-03T11:01:44Z</dcterms:modified>
</cp:coreProperties>
</file>