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6" r:id="rId2"/>
    <p:sldId id="277" r:id="rId3"/>
    <p:sldId id="256" r:id="rId4"/>
    <p:sldId id="301" r:id="rId5"/>
    <p:sldId id="299" r:id="rId6"/>
    <p:sldId id="295" r:id="rId7"/>
    <p:sldId id="304" r:id="rId8"/>
    <p:sldId id="303" r:id="rId9"/>
    <p:sldId id="309" r:id="rId10"/>
    <p:sldId id="308" r:id="rId11"/>
    <p:sldId id="312" r:id="rId12"/>
    <p:sldId id="311" r:id="rId13"/>
    <p:sldId id="315" r:id="rId14"/>
    <p:sldId id="314" r:id="rId15"/>
    <p:sldId id="317" r:id="rId16"/>
    <p:sldId id="28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66FF99"/>
    <a:srgbClr val="98F6D7"/>
    <a:srgbClr val="65F1C2"/>
    <a:srgbClr val="FFCCCC"/>
    <a:srgbClr val="C1EC22"/>
    <a:srgbClr val="FF99FF"/>
    <a:srgbClr val="00FFCC"/>
    <a:srgbClr val="00CCFF"/>
    <a:srgbClr val="99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9" autoAdjust="0"/>
    <p:restoredTop sz="89247" autoAdjust="0"/>
  </p:normalViewPr>
  <p:slideViewPr>
    <p:cSldViewPr>
      <p:cViewPr varScale="1">
        <p:scale>
          <a:sx n="61" d="100"/>
          <a:sy n="61" d="100"/>
        </p:scale>
        <p:origin x="-1572" y="-84"/>
      </p:cViewPr>
      <p:guideLst>
        <p:guide orient="horz" pos="2160"/>
        <p:guide pos="2880"/>
      </p:guideLst>
    </p:cSldViewPr>
  </p:slideViewPr>
  <p:outlineViewPr>
    <p:cViewPr>
      <p:scale>
        <a:sx n="33" d="100"/>
        <a:sy n="33" d="100"/>
      </p:scale>
      <p:origin x="0" y="2826"/>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8E38E7-6D99-4708-8E38-904A93DEDD50}" type="doc">
      <dgm:prSet loTypeId="urn:microsoft.com/office/officeart/2005/8/layout/vList2" loCatId="list" qsTypeId="urn:microsoft.com/office/officeart/2005/8/quickstyle/simple3" qsCatId="simple" csTypeId="urn:microsoft.com/office/officeart/2005/8/colors/accent1_2" csCatId="accent1" phldr="1"/>
      <dgm:spPr/>
      <dgm:t>
        <a:bodyPr/>
        <a:lstStyle/>
        <a:p>
          <a:pPr rtl="1"/>
          <a:endParaRPr lang="ar-EG"/>
        </a:p>
      </dgm:t>
    </dgm:pt>
    <dgm:pt modelId="{236F9DA8-5A1C-4F4F-B977-35948B37638A}">
      <dgm:prSet custT="1">
        <dgm:style>
          <a:lnRef idx="1">
            <a:schemeClr val="accent5"/>
          </a:lnRef>
          <a:fillRef idx="3">
            <a:schemeClr val="accent5"/>
          </a:fillRef>
          <a:effectRef idx="2">
            <a:schemeClr val="accent5"/>
          </a:effectRef>
          <a:fontRef idx="minor">
            <a:schemeClr val="lt1"/>
          </a:fontRef>
        </dgm:style>
      </dgm:prSet>
      <dgm:spPr>
        <a:gradFill rotWithShape="0">
          <a:gsLst>
            <a:gs pos="0">
              <a:srgbClr val="03D4A8"/>
            </a:gs>
            <a:gs pos="25000">
              <a:srgbClr val="21D6E0"/>
            </a:gs>
            <a:gs pos="75000">
              <a:srgbClr val="0087E6"/>
            </a:gs>
            <a:gs pos="100000">
              <a:srgbClr val="005CBF"/>
            </a:gs>
          </a:gsLst>
          <a:lin ang="16200000" scaled="0"/>
        </a:gradFill>
      </dgm:spPr>
      <dgm:t>
        <a:bodyPr/>
        <a:lstStyle/>
        <a:p>
          <a:pPr algn="ctr" rtl="0"/>
          <a:r>
            <a:rPr lang="en-US" sz="7200" dirty="0" smtClean="0">
              <a:solidFill>
                <a:schemeClr val="tx1"/>
              </a:solidFill>
            </a:rPr>
            <a:t>Geographical terms</a:t>
          </a:r>
          <a:endParaRPr lang="ar-EG" sz="7200" b="1" dirty="0">
            <a:solidFill>
              <a:schemeClr val="tx1"/>
            </a:solidFill>
          </a:endParaRPr>
        </a:p>
      </dgm:t>
    </dgm:pt>
    <dgm:pt modelId="{D29CD37C-0A95-47F4-B4E8-5C9C2B07C008}" type="parTrans" cxnId="{D75B5FDB-3D6A-42A3-9DC1-C3912D0113E3}">
      <dgm:prSet/>
      <dgm:spPr/>
      <dgm:t>
        <a:bodyPr/>
        <a:lstStyle/>
        <a:p>
          <a:pPr rtl="1"/>
          <a:endParaRPr lang="ar-EG"/>
        </a:p>
      </dgm:t>
    </dgm:pt>
    <dgm:pt modelId="{DB67A99C-7D34-47F3-A521-2478C76B4FBF}" type="sibTrans" cxnId="{D75B5FDB-3D6A-42A3-9DC1-C3912D0113E3}">
      <dgm:prSet/>
      <dgm:spPr/>
      <dgm:t>
        <a:bodyPr/>
        <a:lstStyle/>
        <a:p>
          <a:pPr rtl="1"/>
          <a:endParaRPr lang="ar-EG"/>
        </a:p>
      </dgm:t>
    </dgm:pt>
    <dgm:pt modelId="{B6A756C3-A41A-408E-84D9-67925D5FBBF5}">
      <dgm:prSet custT="1">
        <dgm:style>
          <a:lnRef idx="1">
            <a:schemeClr val="accent6"/>
          </a:lnRef>
          <a:fillRef idx="2">
            <a:schemeClr val="accent6"/>
          </a:fillRef>
          <a:effectRef idx="1">
            <a:schemeClr val="accent6"/>
          </a:effectRef>
          <a:fontRef idx="minor">
            <a:schemeClr val="dk1"/>
          </a:fontRef>
        </dgm:style>
      </dgm:prSet>
      <dgm:sp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1"/>
          <a:tileRect/>
        </a:gradFill>
      </dgm:spPr>
      <dgm:t>
        <a:bodyPr/>
        <a:lstStyle/>
        <a:p>
          <a:pPr algn="ctr" rtl="0"/>
          <a:endParaRPr lang="en-US" sz="5400" b="1" i="0" dirty="0" smtClean="0"/>
        </a:p>
        <a:p>
          <a:pPr algn="ctr" rtl="0"/>
          <a:r>
            <a:rPr lang="en-US" sz="6600" b="1" i="0" dirty="0" smtClean="0"/>
            <a:t>Dr. Islam Salama</a:t>
          </a:r>
        </a:p>
        <a:p>
          <a:pPr algn="ctr" rtl="0"/>
          <a:r>
            <a:rPr lang="en-US" sz="4700" dirty="0" smtClean="0"/>
            <a:t/>
          </a:r>
          <a:br>
            <a:rPr lang="en-US" sz="4700" dirty="0" smtClean="0"/>
          </a:br>
          <a:endParaRPr lang="ar-EG" sz="4700" b="1" dirty="0"/>
        </a:p>
      </dgm:t>
    </dgm:pt>
    <dgm:pt modelId="{8CEDFF8C-344D-45D7-8333-50DB5612A7DD}" type="parTrans" cxnId="{FA6E9FC6-EEA3-439B-AA40-E9BD8A4925C7}">
      <dgm:prSet/>
      <dgm:spPr/>
      <dgm:t>
        <a:bodyPr/>
        <a:lstStyle/>
        <a:p>
          <a:pPr rtl="1"/>
          <a:endParaRPr lang="ar-EG"/>
        </a:p>
      </dgm:t>
    </dgm:pt>
    <dgm:pt modelId="{583F6135-9053-4BF1-8F27-F6504D9DE6C7}" type="sibTrans" cxnId="{FA6E9FC6-EEA3-439B-AA40-E9BD8A4925C7}">
      <dgm:prSet/>
      <dgm:spPr/>
      <dgm:t>
        <a:bodyPr/>
        <a:lstStyle/>
        <a:p>
          <a:pPr rtl="1"/>
          <a:endParaRPr lang="ar-EG"/>
        </a:p>
      </dgm:t>
    </dgm:pt>
    <dgm:pt modelId="{1D5E6AE1-4693-405F-A9FA-DDFF120CEDF8}" type="pres">
      <dgm:prSet presAssocID="{0C8E38E7-6D99-4708-8E38-904A93DEDD50}" presName="linear" presStyleCnt="0">
        <dgm:presLayoutVars>
          <dgm:animLvl val="lvl"/>
          <dgm:resizeHandles val="exact"/>
        </dgm:presLayoutVars>
      </dgm:prSet>
      <dgm:spPr/>
      <dgm:t>
        <a:bodyPr/>
        <a:lstStyle/>
        <a:p>
          <a:pPr rtl="1"/>
          <a:endParaRPr lang="ar-EG"/>
        </a:p>
      </dgm:t>
    </dgm:pt>
    <dgm:pt modelId="{0FBE554C-2F05-4F20-BE7C-F698321D82F0}" type="pres">
      <dgm:prSet presAssocID="{236F9DA8-5A1C-4F4F-B977-35948B37638A}" presName="parentText" presStyleLbl="node1" presStyleIdx="0" presStyleCnt="2">
        <dgm:presLayoutVars>
          <dgm:chMax val="0"/>
          <dgm:bulletEnabled val="1"/>
        </dgm:presLayoutVars>
      </dgm:prSet>
      <dgm:spPr/>
      <dgm:t>
        <a:bodyPr/>
        <a:lstStyle/>
        <a:p>
          <a:pPr rtl="1"/>
          <a:endParaRPr lang="ar-EG"/>
        </a:p>
      </dgm:t>
    </dgm:pt>
    <dgm:pt modelId="{ACAC2E1E-F8A0-4C88-ABA5-3917F5B37E89}" type="pres">
      <dgm:prSet presAssocID="{DB67A99C-7D34-47F3-A521-2478C76B4FBF}" presName="spacer" presStyleCnt="0"/>
      <dgm:spPr/>
    </dgm:pt>
    <dgm:pt modelId="{A4D1AF72-E36F-4B72-9D71-205F8AF2C5B6}" type="pres">
      <dgm:prSet presAssocID="{B6A756C3-A41A-408E-84D9-67925D5FBBF5}" presName="parentText" presStyleLbl="node1" presStyleIdx="1" presStyleCnt="2">
        <dgm:presLayoutVars>
          <dgm:chMax val="0"/>
          <dgm:bulletEnabled val="1"/>
        </dgm:presLayoutVars>
      </dgm:prSet>
      <dgm:spPr/>
      <dgm:t>
        <a:bodyPr/>
        <a:lstStyle/>
        <a:p>
          <a:pPr rtl="1"/>
          <a:endParaRPr lang="ar-EG"/>
        </a:p>
      </dgm:t>
    </dgm:pt>
  </dgm:ptLst>
  <dgm:cxnLst>
    <dgm:cxn modelId="{238B5B8B-533F-4206-8F8A-E77F43EF522F}" type="presOf" srcId="{0C8E38E7-6D99-4708-8E38-904A93DEDD50}" destId="{1D5E6AE1-4693-405F-A9FA-DDFF120CEDF8}" srcOrd="0" destOrd="0" presId="urn:microsoft.com/office/officeart/2005/8/layout/vList2"/>
    <dgm:cxn modelId="{39AB2CCC-8E60-41A6-A04F-E1402B486F78}" type="presOf" srcId="{B6A756C3-A41A-408E-84D9-67925D5FBBF5}" destId="{A4D1AF72-E36F-4B72-9D71-205F8AF2C5B6}" srcOrd="0" destOrd="0" presId="urn:microsoft.com/office/officeart/2005/8/layout/vList2"/>
    <dgm:cxn modelId="{D9975AE9-E8B6-4BC1-9E02-16CBDC4B58D0}" type="presOf" srcId="{236F9DA8-5A1C-4F4F-B977-35948B37638A}" destId="{0FBE554C-2F05-4F20-BE7C-F698321D82F0}" srcOrd="0" destOrd="0" presId="urn:microsoft.com/office/officeart/2005/8/layout/vList2"/>
    <dgm:cxn modelId="{FA6E9FC6-EEA3-439B-AA40-E9BD8A4925C7}" srcId="{0C8E38E7-6D99-4708-8E38-904A93DEDD50}" destId="{B6A756C3-A41A-408E-84D9-67925D5FBBF5}" srcOrd="1" destOrd="0" parTransId="{8CEDFF8C-344D-45D7-8333-50DB5612A7DD}" sibTransId="{583F6135-9053-4BF1-8F27-F6504D9DE6C7}"/>
    <dgm:cxn modelId="{D75B5FDB-3D6A-42A3-9DC1-C3912D0113E3}" srcId="{0C8E38E7-6D99-4708-8E38-904A93DEDD50}" destId="{236F9DA8-5A1C-4F4F-B977-35948B37638A}" srcOrd="0" destOrd="0" parTransId="{D29CD37C-0A95-47F4-B4E8-5C9C2B07C008}" sibTransId="{DB67A99C-7D34-47F3-A521-2478C76B4FBF}"/>
    <dgm:cxn modelId="{B46688BA-9BB9-4A79-802A-A56B49E70254}" type="presParOf" srcId="{1D5E6AE1-4693-405F-A9FA-DDFF120CEDF8}" destId="{0FBE554C-2F05-4F20-BE7C-F698321D82F0}" srcOrd="0" destOrd="0" presId="urn:microsoft.com/office/officeart/2005/8/layout/vList2"/>
    <dgm:cxn modelId="{7995345B-5E17-4B10-BC4A-00B87B2800F7}" type="presParOf" srcId="{1D5E6AE1-4693-405F-A9FA-DDFF120CEDF8}" destId="{ACAC2E1E-F8A0-4C88-ABA5-3917F5B37E89}" srcOrd="1" destOrd="0" presId="urn:microsoft.com/office/officeart/2005/8/layout/vList2"/>
    <dgm:cxn modelId="{1111FBDC-706D-40DE-B34A-406BD98159AA}" type="presParOf" srcId="{1D5E6AE1-4693-405F-A9FA-DDFF120CEDF8}" destId="{A4D1AF72-E36F-4B72-9D71-205F8AF2C5B6}" srcOrd="2" destOrd="0" presId="urn:microsoft.com/office/officeart/2005/8/layout/vList2"/>
  </dgm:cxnLst>
  <dgm:bg>
    <a:solidFill>
      <a:schemeClr val="accent1"/>
    </a:solidFill>
  </dgm:bg>
  <dgm:whole>
    <a:ln w="6350"/>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FBE554C-2F05-4F20-BE7C-F698321D82F0}">
      <dsp:nvSpPr>
        <dsp:cNvPr id="0" name=""/>
        <dsp:cNvSpPr/>
      </dsp:nvSpPr>
      <dsp:spPr>
        <a:xfrm>
          <a:off x="0" y="3201"/>
          <a:ext cx="8381999" cy="2849784"/>
        </a:xfrm>
        <a:prstGeom prst="roundRect">
          <a:avLst/>
        </a:prstGeom>
        <a:gradFill rotWithShape="0">
          <a:gsLst>
            <a:gs pos="0">
              <a:srgbClr val="03D4A8"/>
            </a:gs>
            <a:gs pos="25000">
              <a:srgbClr val="21D6E0"/>
            </a:gs>
            <a:gs pos="75000">
              <a:srgbClr val="0087E6"/>
            </a:gs>
            <a:gs pos="100000">
              <a:srgbClr val="005CBF"/>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a:scene3d>
          <a:camera prst="orthographicFront"/>
          <a:lightRig rig="flat" dir="t"/>
        </a:scene3d>
        <a:sp3d/>
      </dsp:spPr>
      <dsp:style>
        <a:lnRef idx="1">
          <a:schemeClr val="accent5"/>
        </a:lnRef>
        <a:fillRef idx="3">
          <a:schemeClr val="accent5"/>
        </a:fillRef>
        <a:effectRef idx="2">
          <a:schemeClr val="accent5"/>
        </a:effectRef>
        <a:fontRef idx="minor">
          <a:schemeClr val="lt1"/>
        </a:fontRef>
      </dsp:style>
      <dsp:txBody>
        <a:bodyPr spcFirstLastPara="0" vert="horz" wrap="square" lIns="274320" tIns="274320" rIns="274320" bIns="274320" numCol="1" spcCol="1270" anchor="ctr" anchorCtr="0">
          <a:noAutofit/>
        </a:bodyPr>
        <a:lstStyle/>
        <a:p>
          <a:pPr lvl="0" algn="ctr" defTabSz="3200400" rtl="0">
            <a:lnSpc>
              <a:spcPct val="90000"/>
            </a:lnSpc>
            <a:spcBef>
              <a:spcPct val="0"/>
            </a:spcBef>
            <a:spcAft>
              <a:spcPct val="35000"/>
            </a:spcAft>
          </a:pPr>
          <a:r>
            <a:rPr lang="en-US" sz="7200" kern="1200" dirty="0" smtClean="0">
              <a:solidFill>
                <a:schemeClr val="tx1"/>
              </a:solidFill>
            </a:rPr>
            <a:t>Geographical terms</a:t>
          </a:r>
          <a:endParaRPr lang="ar-EG" sz="7200" b="1" kern="1200" dirty="0">
            <a:solidFill>
              <a:schemeClr val="tx1"/>
            </a:solidFill>
          </a:endParaRPr>
        </a:p>
      </dsp:txBody>
      <dsp:txXfrm>
        <a:off x="0" y="3201"/>
        <a:ext cx="8381999" cy="2849784"/>
      </dsp:txXfrm>
    </dsp:sp>
    <dsp:sp modelId="{A4D1AF72-E36F-4B72-9D71-205F8AF2C5B6}">
      <dsp:nvSpPr>
        <dsp:cNvPr id="0" name=""/>
        <dsp:cNvSpPr/>
      </dsp:nvSpPr>
      <dsp:spPr>
        <a:xfrm>
          <a:off x="0" y="2862014"/>
          <a:ext cx="8381999" cy="2849784"/>
        </a:xfrm>
        <a:prstGeom prst="round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1"/>
          <a:tileRect/>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205740" tIns="205740" rIns="205740" bIns="205740" numCol="1" spcCol="1270" anchor="ctr" anchorCtr="0">
          <a:noAutofit/>
        </a:bodyPr>
        <a:lstStyle/>
        <a:p>
          <a:pPr lvl="0" algn="ctr" defTabSz="2400300" rtl="0">
            <a:lnSpc>
              <a:spcPct val="90000"/>
            </a:lnSpc>
            <a:spcBef>
              <a:spcPct val="0"/>
            </a:spcBef>
            <a:spcAft>
              <a:spcPct val="35000"/>
            </a:spcAft>
          </a:pPr>
          <a:endParaRPr lang="en-US" sz="5400" b="1" i="0" kern="1200" dirty="0" smtClean="0"/>
        </a:p>
        <a:p>
          <a:pPr lvl="0" algn="ctr" defTabSz="2400300" rtl="0">
            <a:lnSpc>
              <a:spcPct val="90000"/>
            </a:lnSpc>
            <a:spcBef>
              <a:spcPct val="0"/>
            </a:spcBef>
            <a:spcAft>
              <a:spcPct val="35000"/>
            </a:spcAft>
          </a:pPr>
          <a:r>
            <a:rPr lang="en-US" sz="6600" b="1" i="0" kern="1200" dirty="0" smtClean="0"/>
            <a:t>Dr. Islam Salama</a:t>
          </a:r>
        </a:p>
        <a:p>
          <a:pPr lvl="0" algn="ctr" defTabSz="2400300" rtl="0">
            <a:lnSpc>
              <a:spcPct val="90000"/>
            </a:lnSpc>
            <a:spcBef>
              <a:spcPct val="0"/>
            </a:spcBef>
            <a:spcAft>
              <a:spcPct val="35000"/>
            </a:spcAft>
          </a:pPr>
          <a:r>
            <a:rPr lang="en-US" sz="4700" kern="1200" dirty="0" smtClean="0"/>
            <a:t/>
          </a:r>
          <a:br>
            <a:rPr lang="en-US" sz="4700" kern="1200" dirty="0" smtClean="0"/>
          </a:br>
          <a:endParaRPr lang="ar-EG" sz="4700" b="1" kern="1200" dirty="0"/>
        </a:p>
      </dsp:txBody>
      <dsp:txXfrm>
        <a:off x="0" y="2862014"/>
        <a:ext cx="8381999" cy="284978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83F4DD3-AAE7-481A-89E8-1A95F0E4D894}" type="datetimeFigureOut">
              <a:rPr lang="ar-EG" smtClean="0"/>
              <a:pPr/>
              <a:t>20/05/1442</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4FEAB2B-3A93-434C-8005-A5CDE6C1041E}" type="slidenum">
              <a:rPr lang="ar-EG" smtClean="0"/>
              <a:pPr/>
              <a:t>‹#›</a:t>
            </a:fld>
            <a:endParaRPr lang="ar-EG"/>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3</a:t>
            </a:fld>
            <a:endParaRPr lang="ar-EG"/>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4</a:t>
            </a:fld>
            <a:endParaRPr lang="ar-EG"/>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9</a:t>
            </a:fld>
            <a:endParaRPr lang="ar-EG"/>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10</a:t>
            </a:fld>
            <a:endParaRPr lang="ar-E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1"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1"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4"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FFCC">
            <a:alpha val="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1"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1/3/2021</a:t>
            </a:fld>
            <a:endParaRPr lang="en-US"/>
          </a:p>
        </p:txBody>
      </p:sp>
      <p:sp>
        <p:nvSpPr>
          <p:cNvPr id="5" name="Footer Placeholder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advTm="4000">
    <p:pull di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C:\Users\mosalama\Desktop\2db8e288-82a2-47b6-a052-ef9452c59ff5.jpg"/>
          <p:cNvPicPr>
            <a:picLocks noChangeAspect="1" noChangeArrowheads="1"/>
          </p:cNvPicPr>
          <p:nvPr/>
        </p:nvPicPr>
        <p:blipFill>
          <a:blip r:embed="rId2" cstate="print"/>
          <a:srcRect/>
          <a:stretch>
            <a:fillRect/>
          </a:stretch>
        </p:blipFill>
        <p:spPr bwMode="auto">
          <a:xfrm>
            <a:off x="609600" y="304800"/>
            <a:ext cx="8229600" cy="6096000"/>
          </a:xfrm>
          <a:prstGeom prst="rect">
            <a:avLst/>
          </a:prstGeom>
          <a:noFill/>
          <a:ln w="25400">
            <a:solidFill>
              <a:schemeClr val="tx1"/>
            </a:solidFill>
          </a:ln>
        </p:spPr>
      </p:pic>
      <p:sp>
        <p:nvSpPr>
          <p:cNvPr id="5" name="Rectangle 4"/>
          <p:cNvSpPr/>
          <p:nvPr/>
        </p:nvSpPr>
        <p:spPr>
          <a:xfrm>
            <a:off x="762000" y="2971800"/>
            <a:ext cx="3962400" cy="2667000"/>
          </a:xfrm>
          <a:prstGeom prst="rect">
            <a:avLst/>
          </a:prstGeom>
          <a:noFill/>
          <a:ln w="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EG" sz="2800" b="1" dirty="0" smtClean="0">
                <a:solidFill>
                  <a:schemeClr val="tx1"/>
                </a:solidFill>
              </a:rPr>
              <a:t>المصدر  </a:t>
            </a:r>
          </a:p>
          <a:p>
            <a:pPr algn="ctr"/>
            <a:r>
              <a:rPr lang="ar-EG" sz="2800" b="1" dirty="0" smtClean="0">
                <a:solidFill>
                  <a:schemeClr val="tx1"/>
                </a:solidFill>
              </a:rPr>
              <a:t>ا.د/ صابر امين دسوقى</a:t>
            </a:r>
          </a:p>
          <a:p>
            <a:pPr algn="ctr"/>
            <a:r>
              <a:rPr lang="ar-EG" sz="2800" b="1" dirty="0" smtClean="0">
                <a:solidFill>
                  <a:schemeClr val="tx1"/>
                </a:solidFill>
              </a:rPr>
              <a:t>د/ اسلام سلامه</a:t>
            </a:r>
          </a:p>
          <a:p>
            <a:pPr algn="ctr"/>
            <a:r>
              <a:rPr lang="ar-EG" sz="2800" b="1" dirty="0" smtClean="0">
                <a:solidFill>
                  <a:schemeClr val="tx1"/>
                </a:solidFill>
              </a:rPr>
              <a:t>كلية الاداب جامعة -بنها</a:t>
            </a:r>
            <a:endParaRPr lang="ar-EG" sz="2800" b="1" dirty="0">
              <a:solidFill>
                <a:schemeClr val="tx1"/>
              </a:solidFill>
            </a:endParaRPr>
          </a:p>
        </p:txBody>
      </p:sp>
      <p:sp>
        <p:nvSpPr>
          <p:cNvPr id="6" name="Rectangle 5"/>
          <p:cNvSpPr/>
          <p:nvPr/>
        </p:nvSpPr>
        <p:spPr>
          <a:xfrm>
            <a:off x="4800600" y="2971800"/>
            <a:ext cx="3962400" cy="2667000"/>
          </a:xfrm>
          <a:prstGeom prst="rect">
            <a:avLst/>
          </a:prstGeom>
          <a:noFill/>
          <a:ln w="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EG" sz="3200" b="1" dirty="0" smtClean="0">
                <a:solidFill>
                  <a:schemeClr val="bg1"/>
                </a:solidFill>
              </a:rPr>
              <a:t>د اسلام سلامه محمد</a:t>
            </a:r>
            <a:r>
              <a:rPr lang="en-US" sz="3200" b="1" dirty="0" smtClean="0">
                <a:solidFill>
                  <a:schemeClr val="bg1"/>
                </a:solidFill>
              </a:rPr>
              <a:t> </a:t>
            </a:r>
            <a:r>
              <a:rPr lang="ar-EG" sz="3200" b="1" dirty="0" smtClean="0">
                <a:solidFill>
                  <a:schemeClr val="bg1"/>
                </a:solidFill>
              </a:rPr>
              <a:t>اعداد /</a:t>
            </a:r>
          </a:p>
          <a:p>
            <a:pPr algn="ctr"/>
            <a:r>
              <a:rPr lang="ar-EG" sz="2400" b="1" dirty="0" smtClean="0">
                <a:solidFill>
                  <a:schemeClr val="bg1"/>
                </a:solidFill>
              </a:rPr>
              <a:t>كلية الاداب </a:t>
            </a:r>
            <a:endParaRPr lang="en-US" sz="2400" b="1" dirty="0" smtClean="0">
              <a:solidFill>
                <a:schemeClr val="bg1"/>
              </a:solidFill>
            </a:endParaRPr>
          </a:p>
          <a:p>
            <a:pPr algn="ctr"/>
            <a:r>
              <a:rPr lang="ar-EG" sz="2400" b="1" dirty="0" smtClean="0">
                <a:solidFill>
                  <a:schemeClr val="bg1"/>
                </a:solidFill>
              </a:rPr>
              <a:t>قسم الجغرافيا</a:t>
            </a:r>
          </a:p>
          <a:p>
            <a:pPr algn="ctr"/>
            <a:r>
              <a:rPr lang="ar-EG" sz="2400" b="1" dirty="0" smtClean="0">
                <a:solidFill>
                  <a:schemeClr val="bg1"/>
                </a:solidFill>
              </a:rPr>
              <a:t>الفرقة الثالثة</a:t>
            </a:r>
            <a:endParaRPr lang="en-US" sz="2000" b="1" dirty="0" smtClean="0">
              <a:solidFill>
                <a:schemeClr val="bg1"/>
              </a:solidFill>
            </a:endParaRPr>
          </a:p>
          <a:p>
            <a:pPr algn="ctr"/>
            <a:r>
              <a:rPr lang="ar-EG" sz="2800" b="1" dirty="0" smtClean="0">
                <a:solidFill>
                  <a:srgbClr val="FF0000"/>
                </a:solidFill>
              </a:rPr>
              <a:t>المحاضرة الثامنة</a:t>
            </a:r>
            <a:endParaRPr lang="ar-EG" sz="2000" b="1" dirty="0" smtClean="0">
              <a:solidFill>
                <a:srgbClr val="FF0000"/>
              </a:solidFill>
            </a:endParaRPr>
          </a:p>
          <a:p>
            <a:pPr algn="ctr"/>
            <a:r>
              <a:rPr lang="ar-EG" sz="3200" b="1" dirty="0" smtClean="0">
                <a:solidFill>
                  <a:schemeClr val="bg1"/>
                </a:solidFill>
              </a:rPr>
              <a:t>مادة النصوص الجغرافية</a:t>
            </a:r>
            <a:endParaRPr lang="ar-EG" sz="3600" b="1" dirty="0">
              <a:solidFill>
                <a:schemeClr val="bg1"/>
              </a:solidFill>
            </a:endParaRPr>
          </a:p>
        </p:txBody>
      </p:sp>
      <p:pic>
        <p:nvPicPr>
          <p:cNvPr id="7" name="Picture 6"/>
          <p:cNvPicPr>
            <a:picLocks noChangeAspect="1" noChangeArrowheads="1"/>
          </p:cNvPicPr>
          <p:nvPr/>
        </p:nvPicPr>
        <p:blipFill>
          <a:blip r:embed="rId3" cstate="print"/>
          <a:srcRect/>
          <a:stretch>
            <a:fillRect/>
          </a:stretch>
        </p:blipFill>
        <p:spPr bwMode="auto">
          <a:xfrm>
            <a:off x="6781800" y="381000"/>
            <a:ext cx="1817579" cy="1371600"/>
          </a:xfrm>
          <a:prstGeom prst="rect">
            <a:avLst/>
          </a:prstGeom>
          <a:noFill/>
        </p:spPr>
      </p:pic>
    </p:spTree>
  </p:cSld>
  <p:clrMapOvr>
    <a:masterClrMapping/>
  </p:clrMapOvr>
  <p:transition advClick="0" advTm="4000">
    <p:pull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5"/>
          <p:cNvSpPr txBox="1">
            <a:spLocks/>
          </p:cNvSpPr>
          <p:nvPr/>
        </p:nvSpPr>
        <p:spPr>
          <a:xfrm>
            <a:off x="228600" y="381000"/>
            <a:ext cx="8610600" cy="6096000"/>
          </a:xfrm>
          <a:prstGeom prst="rect">
            <a:avLst/>
          </a:prstGeom>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ln w="53975" cap="flat" cmpd="sng" algn="ctr">
            <a:solidFill>
              <a:schemeClr val="tx1"/>
            </a:solidFill>
            <a:prstDash val="solid"/>
          </a:ln>
          <a:scene3d>
            <a:camera prst="orthographicFront"/>
            <a:lightRig rig="twoPt" dir="t"/>
          </a:scene3d>
          <a:sp3d prstMaterial="plastic">
            <a:bevelT prst="relaxedInset"/>
            <a:bevelB prst="relaxedInset"/>
          </a:sp3d>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a:bodyPr>
          <a:lstStyle/>
          <a:p>
            <a:pPr lvl="0" indent="542925" algn="just">
              <a:lnSpc>
                <a:spcPct val="150000"/>
              </a:lnSpc>
              <a:spcBef>
                <a:spcPct val="20000"/>
              </a:spcBef>
            </a:pPr>
            <a:r>
              <a:rPr lang="en-US" sz="3200" dirty="0" smtClean="0"/>
              <a:t> </a:t>
            </a:r>
            <a:r>
              <a:rPr lang="en-US" sz="3600" b="1" dirty="0" smtClean="0">
                <a:solidFill>
                  <a:srgbClr val="FF0000"/>
                </a:solidFill>
              </a:rPr>
              <a:t>Metamorphic rocks </a:t>
            </a:r>
            <a:r>
              <a:rPr lang="en-US" sz="3200" b="1" dirty="0" smtClean="0">
                <a:solidFill>
                  <a:schemeClr val="tx1"/>
                </a:solidFill>
              </a:rPr>
              <a:t>are formed under the surface of the earth from the metamorphosis (change) that occurs due to intense heat and pressure (squeezing). The rocks that result from these processes often have ribbon like layers and may have shiny crystals, formed by minerals growing slowly over time, on their surface</a:t>
            </a:r>
            <a:r>
              <a:rPr lang="ar-SA" sz="3200" dirty="0" smtClean="0"/>
              <a:t>.</a:t>
            </a:r>
            <a:endParaRPr kumimoji="0" lang="en-US" sz="32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advClick="0" advTm="4000">
    <p:pull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5"/>
          <p:cNvSpPr txBox="1">
            <a:spLocks/>
          </p:cNvSpPr>
          <p:nvPr/>
        </p:nvSpPr>
        <p:spPr>
          <a:xfrm>
            <a:off x="228600" y="685800"/>
            <a:ext cx="8610600" cy="5334000"/>
          </a:xfrm>
          <a:prstGeom prst="rect">
            <a:avLst/>
          </a:prstGeom>
          <a:ln w="47625">
            <a:solidFill>
              <a:schemeClr val="tx1"/>
            </a:solid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ormAutofit/>
          </a:bodyPr>
          <a:lstStyle/>
          <a:p>
            <a:pPr lvl="0" indent="542925" algn="just">
              <a:lnSpc>
                <a:spcPct val="150000"/>
              </a:lnSpc>
              <a:spcBef>
                <a:spcPct val="20000"/>
              </a:spcBef>
            </a:pPr>
            <a:r>
              <a:rPr lang="en-US" sz="2800" b="1" dirty="0" smtClean="0">
                <a:solidFill>
                  <a:schemeClr val="tx1"/>
                </a:solidFill>
              </a:rPr>
              <a:t> </a:t>
            </a:r>
            <a:r>
              <a:rPr lang="ar-EG" sz="2800" b="1" dirty="0" smtClean="0">
                <a:solidFill>
                  <a:schemeClr val="tx1"/>
                </a:solidFill>
              </a:rPr>
              <a:t> </a:t>
            </a:r>
            <a:r>
              <a:rPr lang="en-US" sz="3000" b="1" dirty="0" smtClean="0">
                <a:solidFill>
                  <a:srgbClr val="FF0000"/>
                </a:solidFill>
              </a:rPr>
              <a:t>This process is called metamorphism</a:t>
            </a:r>
            <a:r>
              <a:rPr lang="en-US" sz="3000" b="1" dirty="0" smtClean="0">
                <a:solidFill>
                  <a:schemeClr val="tx1"/>
                </a:solidFill>
              </a:rPr>
              <a:t>, meaning to "change in form". The result is a profound change in physical properties and chemistry of the stone. For example The original rock, known as the protolith, transforms into other mineral types or other forms of the same minerals, by recrystallization</a:t>
            </a:r>
            <a:r>
              <a:rPr lang="ar-SA" sz="3000" dirty="0" smtClean="0"/>
              <a:t>.</a:t>
            </a:r>
            <a:endParaRPr kumimoji="0" lang="en-US" sz="30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advClick="0" advTm="4000">
    <p:pull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5"/>
          <p:cNvSpPr txBox="1">
            <a:spLocks/>
          </p:cNvSpPr>
          <p:nvPr/>
        </p:nvSpPr>
        <p:spPr>
          <a:xfrm>
            <a:off x="228600" y="685800"/>
            <a:ext cx="8610600" cy="4495800"/>
          </a:xfrm>
          <a:prstGeom prst="rect">
            <a:avLst/>
          </a:prstGeom>
          <a:ln w="57150">
            <a:solidFill>
              <a:schemeClr val="tx1"/>
            </a:solidFill>
          </a:ln>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a:bodyPr>
          <a:lstStyle/>
          <a:p>
            <a:pPr lvl="0" indent="542925" algn="just">
              <a:lnSpc>
                <a:spcPct val="150000"/>
              </a:lnSpc>
              <a:spcBef>
                <a:spcPct val="20000"/>
              </a:spcBef>
            </a:pPr>
            <a:r>
              <a:rPr lang="en-US" sz="3000" b="1" dirty="0" smtClean="0">
                <a:solidFill>
                  <a:srgbClr val="FF0000"/>
                </a:solidFill>
              </a:rPr>
              <a:t>The temperatures and pressures </a:t>
            </a:r>
            <a:r>
              <a:rPr lang="en-US" sz="3000" b="1" dirty="0" smtClean="0">
                <a:solidFill>
                  <a:schemeClr val="tx1"/>
                </a:solidFill>
              </a:rPr>
              <a:t>required for this process are always higher than those found at the Earth's surface: temperatures greater than 150 to 200 °C and pressures of 1500 bars. Metamorphic rocks compose 27.4% of the crust by volume</a:t>
            </a:r>
            <a:r>
              <a:rPr lang="ar-SA" sz="3000" b="1" dirty="0" smtClean="0">
                <a:solidFill>
                  <a:schemeClr val="tx1"/>
                </a:solidFill>
              </a:rPr>
              <a:t>. </a:t>
            </a:r>
            <a:r>
              <a:rPr lang="ar-SA" sz="3000" dirty="0" smtClean="0"/>
              <a:t>.</a:t>
            </a:r>
            <a:endParaRPr kumimoji="0" lang="en-US" sz="30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advClick="0" advTm="4000">
    <p:pull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5"/>
          <p:cNvSpPr txBox="1">
            <a:spLocks/>
          </p:cNvSpPr>
          <p:nvPr/>
        </p:nvSpPr>
        <p:spPr>
          <a:xfrm>
            <a:off x="228600" y="533400"/>
            <a:ext cx="8610600" cy="5867400"/>
          </a:xfrm>
          <a:prstGeom prst="rect">
            <a:avLst/>
          </a:prstGeom>
          <a:solidFill>
            <a:srgbClr val="00CCFF"/>
          </a:solidFill>
          <a:ln w="57150">
            <a:solidFill>
              <a:schemeClr val="tx1"/>
            </a:solidFill>
          </a:ln>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a:bodyPr>
          <a:lstStyle/>
          <a:p>
            <a:pPr lvl="0" indent="542925" algn="just">
              <a:lnSpc>
                <a:spcPct val="150000"/>
              </a:lnSpc>
              <a:spcBef>
                <a:spcPct val="20000"/>
              </a:spcBef>
            </a:pPr>
            <a:r>
              <a:rPr lang="en-US" sz="2800" b="1" dirty="0" smtClean="0">
                <a:solidFill>
                  <a:srgbClr val="FF0000"/>
                </a:solidFill>
              </a:rPr>
              <a:t>The three major classes of metamorphic rock </a:t>
            </a:r>
            <a:r>
              <a:rPr lang="en-US" sz="3000" b="1" dirty="0" smtClean="0">
                <a:solidFill>
                  <a:schemeClr val="tx1"/>
                </a:solidFill>
              </a:rPr>
              <a:t>are based upon the formation mechanism. An intrusion of magma that heats the surrounding rock causes contact metamorphism—a temperature-dominated transformation. </a:t>
            </a:r>
            <a:r>
              <a:rPr lang="en-US" sz="3000" b="1" dirty="0" smtClean="0">
                <a:solidFill>
                  <a:srgbClr val="FF0000"/>
                </a:solidFill>
              </a:rPr>
              <a:t>Pressure metamorphism</a:t>
            </a:r>
            <a:r>
              <a:rPr lang="en-US" sz="3000" b="1" dirty="0" smtClean="0">
                <a:solidFill>
                  <a:schemeClr val="tx1"/>
                </a:solidFill>
              </a:rPr>
              <a:t> occurs when sediments are buried deep under the ground; pressure is dominant, and temperature plays a smaller role.</a:t>
            </a:r>
          </a:p>
        </p:txBody>
      </p:sp>
    </p:spTree>
  </p:cSld>
  <p:clrMapOvr>
    <a:masterClrMapping/>
  </p:clrMapOvr>
  <p:transition advClick="0" advTm="4000">
    <p:pull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5"/>
          <p:cNvSpPr txBox="1">
            <a:spLocks/>
          </p:cNvSpPr>
          <p:nvPr/>
        </p:nvSpPr>
        <p:spPr>
          <a:xfrm>
            <a:off x="228600" y="304800"/>
            <a:ext cx="8610600" cy="6019800"/>
          </a:xfrm>
          <a:prstGeom prst="rect">
            <a:avLst/>
          </a:prstGeom>
          <a:solidFill>
            <a:srgbClr val="99FF99"/>
          </a:solidFill>
          <a:ln w="57150">
            <a:solidFill>
              <a:schemeClr val="tx1"/>
            </a:solidFill>
          </a:ln>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lnSpcReduction="10000"/>
          </a:bodyPr>
          <a:lstStyle/>
          <a:p>
            <a:pPr algn="just">
              <a:lnSpc>
                <a:spcPct val="150000"/>
              </a:lnSpc>
            </a:pPr>
            <a:r>
              <a:rPr lang="en-US" sz="3000" b="1" dirty="0" smtClean="0">
                <a:solidFill>
                  <a:schemeClr val="tx1"/>
                </a:solidFill>
              </a:rPr>
              <a:t>        </a:t>
            </a:r>
            <a:r>
              <a:rPr lang="en-US" sz="3200" b="1" dirty="0" smtClean="0">
                <a:solidFill>
                  <a:srgbClr val="FF0000"/>
                </a:solidFill>
              </a:rPr>
              <a:t>T</a:t>
            </a:r>
            <a:r>
              <a:rPr lang="en-US" sz="3200" b="1" dirty="0" smtClean="0">
                <a:solidFill>
                  <a:srgbClr val="FF0000"/>
                </a:solidFill>
                <a:latin typeface="Simplified Arabic" pitchFamily="18" charset="-78"/>
                <a:cs typeface="Simplified Arabic" pitchFamily="18" charset="-78"/>
              </a:rPr>
              <a:t>his is termed burial metamorphism</a:t>
            </a:r>
            <a:r>
              <a:rPr lang="en-US" sz="2800" b="1" dirty="0" smtClean="0">
                <a:solidFill>
                  <a:schemeClr val="tx1"/>
                </a:solidFill>
                <a:latin typeface="Simplified Arabic" pitchFamily="18" charset="-78"/>
                <a:cs typeface="Simplified Arabic" pitchFamily="18" charset="-78"/>
              </a:rPr>
              <a:t>, and it can result in rocks such as jade. Where both heat and pressure play a role, the mechanism is termed regional metamorphism. This is typically found in mountain-building regions</a:t>
            </a:r>
            <a:r>
              <a:rPr lang="ar-SA" sz="2800" b="1" dirty="0" smtClean="0">
                <a:solidFill>
                  <a:schemeClr val="tx1"/>
                </a:solidFill>
                <a:latin typeface="Simplified Arabic" pitchFamily="18" charset="-78"/>
                <a:cs typeface="Simplified Arabic" pitchFamily="18" charset="-78"/>
              </a:rPr>
              <a:t>.</a:t>
            </a:r>
            <a:endParaRPr lang="en-US" sz="2800" b="1" dirty="0" smtClean="0">
              <a:solidFill>
                <a:schemeClr val="tx1"/>
              </a:solidFill>
              <a:latin typeface="Simplified Arabic" pitchFamily="18" charset="-78"/>
              <a:cs typeface="Simplified Arabic" pitchFamily="18" charset="-78"/>
            </a:endParaRPr>
          </a:p>
          <a:p>
            <a:pPr algn="just">
              <a:lnSpc>
                <a:spcPct val="150000"/>
              </a:lnSpc>
            </a:pPr>
            <a:r>
              <a:rPr lang="en-US" sz="2800" b="1" dirty="0" smtClean="0">
                <a:solidFill>
                  <a:srgbClr val="FF0000"/>
                </a:solidFill>
                <a:latin typeface="Simplified Arabic" pitchFamily="18" charset="-78"/>
                <a:cs typeface="Simplified Arabic" pitchFamily="18" charset="-78"/>
              </a:rPr>
              <a:t>      </a:t>
            </a:r>
            <a:r>
              <a:rPr lang="en-US" sz="3200" b="1" dirty="0" smtClean="0">
                <a:solidFill>
                  <a:srgbClr val="FF0000"/>
                </a:solidFill>
                <a:latin typeface="Simplified Arabic" pitchFamily="18" charset="-78"/>
                <a:cs typeface="Simplified Arabic" pitchFamily="18" charset="-78"/>
              </a:rPr>
              <a:t>Depending on the structure</a:t>
            </a:r>
            <a:r>
              <a:rPr lang="en-US" sz="2800" b="1" dirty="0" smtClean="0">
                <a:solidFill>
                  <a:schemeClr val="tx1"/>
                </a:solidFill>
                <a:latin typeface="Simplified Arabic" pitchFamily="18" charset="-78"/>
                <a:cs typeface="Simplified Arabic" pitchFamily="18" charset="-78"/>
              </a:rPr>
              <a:t>, metamorphic rocks are divided into two general categories. Those that possess a texture are referred to as foliated;    the remainders are termed non-foliated</a:t>
            </a:r>
            <a:r>
              <a:rPr lang="ar-SA" sz="2800" b="1" dirty="0" smtClean="0">
                <a:solidFill>
                  <a:schemeClr val="tx1"/>
                </a:solidFill>
                <a:latin typeface="Simplified Arabic" pitchFamily="18" charset="-78"/>
                <a:cs typeface="Simplified Arabic" pitchFamily="18" charset="-78"/>
              </a:rPr>
              <a:t>.</a:t>
            </a:r>
            <a:endParaRPr lang="en-US" sz="2800" b="1" dirty="0" smtClean="0">
              <a:solidFill>
                <a:schemeClr val="tx1"/>
              </a:solidFill>
              <a:latin typeface="Simplified Arabic" pitchFamily="18" charset="-78"/>
              <a:cs typeface="Simplified Arabic" pitchFamily="18" charset="-78"/>
            </a:endParaRPr>
          </a:p>
        </p:txBody>
      </p:sp>
    </p:spTree>
  </p:cSld>
  <p:clrMapOvr>
    <a:masterClrMapping/>
  </p:clrMapOvr>
  <p:transition advClick="0" advTm="4000">
    <p:pull dir="d"/>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99FFCC">
            <a:alpha val="0"/>
          </a:srgbClr>
        </a:solidFill>
        <a:effectLst/>
      </p:bgPr>
    </p:bg>
    <p:spTree>
      <p:nvGrpSpPr>
        <p:cNvPr id="1" name=""/>
        <p:cNvGrpSpPr/>
        <p:nvPr/>
      </p:nvGrpSpPr>
      <p:grpSpPr>
        <a:xfrm>
          <a:off x="0" y="0"/>
          <a:ext cx="0" cy="0"/>
          <a:chOff x="0" y="0"/>
          <a:chExt cx="0" cy="0"/>
        </a:xfrm>
      </p:grpSpPr>
      <p:sp>
        <p:nvSpPr>
          <p:cNvPr id="4" name="Content Placeholder 15"/>
          <p:cNvSpPr txBox="1">
            <a:spLocks/>
          </p:cNvSpPr>
          <p:nvPr/>
        </p:nvSpPr>
        <p:spPr>
          <a:xfrm>
            <a:off x="304800" y="914400"/>
            <a:ext cx="8610600" cy="3962400"/>
          </a:xfrm>
          <a:prstGeom prst="rect">
            <a:avLst/>
          </a:pr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0" scaled="1"/>
            <a:tileRect/>
          </a:gradFill>
          <a:ln w="57150">
            <a:solidFill>
              <a:schemeClr val="tx1"/>
            </a:solidFill>
          </a:ln>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a:bodyPr>
          <a:lstStyle/>
          <a:p>
            <a:pPr algn="just">
              <a:lnSpc>
                <a:spcPct val="150000"/>
              </a:lnSpc>
            </a:pPr>
            <a:r>
              <a:rPr lang="en-US" sz="2800" b="1" dirty="0" smtClean="0">
                <a:solidFill>
                  <a:schemeClr val="tx1"/>
                </a:solidFill>
                <a:latin typeface="Simplified Arabic" pitchFamily="18" charset="-78"/>
                <a:cs typeface="Simplified Arabic" pitchFamily="18" charset="-78"/>
              </a:rPr>
              <a:t> The name of the rock is then determined based on the types of minerals present. Schist's are foliated rocks that are primarily composed of lamellar minerals such as micas.</a:t>
            </a:r>
          </a:p>
        </p:txBody>
      </p:sp>
    </p:spTree>
  </p:cSld>
  <p:clrMapOvr>
    <a:overrideClrMapping bg1="lt1" tx1="dk1" bg2="lt2" tx2="dk2" accent1="accent1" accent2="accent2" accent3="accent3" accent4="accent4" accent5="accent5" accent6="accent6" hlink="hlink" folHlink="folHlink"/>
  </p:clrMapOvr>
  <p:transition advClick="0" advTm="4000">
    <p:pull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0" y="609600"/>
            <a:ext cx="4648200" cy="1219200"/>
          </a:xfrm>
          <a:ln w="28575">
            <a:solidFill>
              <a:schemeClr val="tx1">
                <a:alpha val="96000"/>
              </a:schemeClr>
            </a:solid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r>
              <a:rPr lang="en-US" b="1" dirty="0" smtClean="0"/>
              <a:t/>
            </a:r>
            <a:br>
              <a:rPr lang="en-US" b="1" dirty="0" smtClean="0"/>
            </a:br>
            <a:r>
              <a:rPr lang="en-US" b="1" dirty="0" smtClean="0"/>
              <a:t/>
            </a:r>
            <a:br>
              <a:rPr lang="en-US" b="1" dirty="0" smtClean="0"/>
            </a:br>
            <a:r>
              <a:rPr lang="en-US" b="1" dirty="0" smtClean="0"/>
              <a:t>Questions</a:t>
            </a:r>
            <a:br>
              <a:rPr lang="en-US" b="1" dirty="0" smtClean="0"/>
            </a:br>
            <a:r>
              <a:rPr lang="en-US" b="1" i="1" dirty="0" smtClean="0"/>
              <a:t/>
            </a:r>
            <a:br>
              <a:rPr lang="en-US" b="1" i="1" dirty="0" smtClean="0"/>
            </a:br>
            <a:endParaRPr lang="ar-EG" b="1" dirty="0" smtClean="0">
              <a:solidFill>
                <a:schemeClr val="dk1"/>
              </a:solidFill>
              <a:latin typeface="+mn-lt"/>
              <a:ea typeface="+mn-ea"/>
              <a:cs typeface="+mn-cs"/>
            </a:endParaRPr>
          </a:p>
        </p:txBody>
      </p:sp>
      <p:sp>
        <p:nvSpPr>
          <p:cNvPr id="8" name="Content Placeholder 15"/>
          <p:cNvSpPr txBox="1">
            <a:spLocks/>
          </p:cNvSpPr>
          <p:nvPr/>
        </p:nvSpPr>
        <p:spPr>
          <a:xfrm>
            <a:off x="762000" y="2819400"/>
            <a:ext cx="8077200" cy="2514600"/>
          </a:xfrm>
          <a:prstGeom prst="rect">
            <a:avLst/>
          </a:prstGeom>
          <a:ln/>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Autofit/>
          </a:bodyPr>
          <a:lstStyle/>
          <a:p>
            <a:pPr algn="ctr">
              <a:spcBef>
                <a:spcPct val="0"/>
              </a:spcBef>
            </a:pPr>
            <a:endParaRPr lang="en-US" sz="4400" b="1" dirty="0" smtClean="0">
              <a:solidFill>
                <a:schemeClr val="dk1"/>
              </a:solidFill>
            </a:endParaRPr>
          </a:p>
          <a:p>
            <a:pPr algn="ctr">
              <a:spcBef>
                <a:spcPct val="0"/>
              </a:spcBef>
            </a:pPr>
            <a:endParaRPr lang="en-US" sz="4400" b="1" dirty="0" smtClean="0">
              <a:solidFill>
                <a:schemeClr val="dk1"/>
              </a:solidFill>
            </a:endParaRPr>
          </a:p>
          <a:p>
            <a:pPr algn="ctr">
              <a:spcBef>
                <a:spcPct val="0"/>
              </a:spcBef>
            </a:pPr>
            <a:endParaRPr lang="en-US" sz="4400" b="1" dirty="0" smtClean="0">
              <a:solidFill>
                <a:schemeClr val="dk1"/>
              </a:solidFill>
            </a:endParaRPr>
          </a:p>
          <a:p>
            <a:pPr algn="ctr">
              <a:spcBef>
                <a:spcPct val="0"/>
              </a:spcBef>
            </a:pPr>
            <a:endParaRPr lang="en-US" sz="4400" b="1" dirty="0" smtClean="0"/>
          </a:p>
          <a:p>
            <a:pPr algn="ctr">
              <a:spcBef>
                <a:spcPct val="0"/>
              </a:spcBef>
            </a:pPr>
            <a:endParaRPr lang="en-US" sz="4400" b="1" dirty="0" smtClean="0">
              <a:solidFill>
                <a:schemeClr val="dk1"/>
              </a:solidFill>
            </a:endParaRPr>
          </a:p>
          <a:p>
            <a:pPr algn="ctr">
              <a:spcBef>
                <a:spcPct val="0"/>
              </a:spcBef>
            </a:pPr>
            <a:endParaRPr lang="en-US" sz="4400" b="1" dirty="0" smtClean="0"/>
          </a:p>
          <a:p>
            <a:pPr algn="ctr">
              <a:spcBef>
                <a:spcPct val="0"/>
              </a:spcBef>
            </a:pPr>
            <a:r>
              <a:rPr lang="en-US" sz="6000" b="1" dirty="0" smtClean="0">
                <a:solidFill>
                  <a:schemeClr val="dk1"/>
                </a:solidFill>
              </a:rPr>
              <a:t>I wish you happy times</a:t>
            </a:r>
          </a:p>
          <a:p>
            <a:pPr algn="ctr">
              <a:spcBef>
                <a:spcPct val="0"/>
              </a:spcBef>
            </a:pPr>
            <a:r>
              <a:rPr lang="en-US" sz="4400" b="1" dirty="0" smtClean="0">
                <a:solidFill>
                  <a:schemeClr val="dk1"/>
                </a:solidFill>
              </a:rPr>
              <a:t/>
            </a:r>
            <a:br>
              <a:rPr lang="en-US" sz="4400" b="1" dirty="0" smtClean="0">
                <a:solidFill>
                  <a:schemeClr val="dk1"/>
                </a:solidFill>
              </a:rPr>
            </a:br>
            <a:endParaRPr lang="en-US" sz="4400" b="1" dirty="0" smtClean="0">
              <a:solidFill>
                <a:schemeClr val="dk1"/>
              </a:solidFill>
            </a:endParaRPr>
          </a:p>
          <a:p>
            <a:pPr algn="ctr">
              <a:spcBef>
                <a:spcPct val="0"/>
              </a:spcBef>
            </a:pPr>
            <a:endParaRPr lang="en-US" sz="4400" b="1" dirty="0" smtClean="0">
              <a:solidFill>
                <a:schemeClr val="dk1"/>
              </a:solidFill>
            </a:endParaRPr>
          </a:p>
          <a:p>
            <a:pPr algn="ctr">
              <a:spcBef>
                <a:spcPct val="0"/>
              </a:spcBef>
            </a:pPr>
            <a:r>
              <a:rPr lang="en-US" sz="4400" b="1" dirty="0" smtClean="0">
                <a:solidFill>
                  <a:schemeClr val="dk1"/>
                </a:solidFill>
              </a:rPr>
              <a:t/>
            </a:r>
            <a:br>
              <a:rPr lang="en-US" sz="4400" b="1" dirty="0" smtClean="0">
                <a:solidFill>
                  <a:schemeClr val="dk1"/>
                </a:solidFill>
              </a:rPr>
            </a:br>
            <a:endParaRPr lang="en-US" sz="4400" b="1" dirty="0" smtClean="0">
              <a:solidFill>
                <a:schemeClr val="dk1"/>
              </a:solidFill>
            </a:endParaRPr>
          </a:p>
          <a:p>
            <a:pPr marL="0" marR="0" lvl="0" indent="0" algn="ctr" fontAlgn="auto">
              <a:lnSpc>
                <a:spcPct val="100000"/>
              </a:lnSpc>
              <a:spcBef>
                <a:spcPct val="0"/>
              </a:spcBef>
              <a:spcAft>
                <a:spcPts val="0"/>
              </a:spcAft>
              <a:buClrTx/>
              <a:buSzTx/>
              <a:tabLst/>
              <a:defRPr/>
            </a:pPr>
            <a:endParaRPr lang="ar-EG" sz="4400" b="1" dirty="0">
              <a:solidFill>
                <a:schemeClr val="dk1"/>
              </a:solidFill>
            </a:endParaRPr>
          </a:p>
        </p:txBody>
      </p:sp>
    </p:spTree>
  </p:cSld>
  <p:clrMapOvr>
    <a:masterClrMapping/>
  </p:clrMapOvr>
  <p:transition advClick="0" advTm="4000">
    <p:strips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457201" y="304800"/>
          <a:ext cx="8381999"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advClick="0" advTm="4000">
    <p:pull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600" y="457200"/>
            <a:ext cx="7924800" cy="1295400"/>
          </a:xfrm>
          <a:gradFill>
            <a:gsLst>
              <a:gs pos="0">
                <a:srgbClr val="03D4A8"/>
              </a:gs>
              <a:gs pos="25000">
                <a:srgbClr val="21D6E0"/>
              </a:gs>
              <a:gs pos="75000">
                <a:srgbClr val="0087E6"/>
              </a:gs>
              <a:gs pos="100000">
                <a:srgbClr val="005CBF"/>
              </a:gs>
            </a:gsLst>
            <a:lin ang="16200000" scaled="0"/>
          </a:grad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r>
              <a:rPr lang="en-US" sz="6600" b="1" dirty="0" smtClean="0"/>
              <a:t/>
            </a:r>
            <a:br>
              <a:rPr lang="en-US" sz="6600" b="1" dirty="0" smtClean="0"/>
            </a:br>
            <a:r>
              <a:rPr lang="en-US" sz="6600" b="1" dirty="0" smtClean="0"/>
              <a:t/>
            </a:r>
            <a:br>
              <a:rPr lang="en-US" sz="6600" b="1" dirty="0" smtClean="0"/>
            </a:br>
            <a:r>
              <a:rPr lang="en-US" sz="6600" b="1" dirty="0" smtClean="0"/>
              <a:t>Chapter 2</a:t>
            </a:r>
            <a:r>
              <a:rPr lang="en-US" sz="6600" dirty="0" smtClean="0"/>
              <a:t/>
            </a:r>
            <a:br>
              <a:rPr lang="en-US" sz="6600" dirty="0" smtClean="0"/>
            </a:br>
            <a:r>
              <a:rPr lang="en-US" sz="6600" dirty="0" smtClean="0"/>
              <a:t/>
            </a:r>
            <a:br>
              <a:rPr lang="en-US" sz="6600" dirty="0" smtClean="0"/>
            </a:br>
            <a:endParaRPr lang="en-US" sz="6600" dirty="0">
              <a:solidFill>
                <a:srgbClr val="FF0000"/>
              </a:solidFill>
            </a:endParaRPr>
          </a:p>
        </p:txBody>
      </p:sp>
      <p:sp>
        <p:nvSpPr>
          <p:cNvPr id="16" name="Content Placeholder 15"/>
          <p:cNvSpPr>
            <a:spLocks noGrp="1"/>
          </p:cNvSpPr>
          <p:nvPr>
            <p:ph idx="1"/>
          </p:nvPr>
        </p:nvSpPr>
        <p:spPr>
          <a:xfrm>
            <a:off x="381000" y="1905000"/>
            <a:ext cx="8305800" cy="3733800"/>
          </a:xfrm>
          <a:gradFill flip="none" rotWithShape="1">
            <a:gsLst>
              <a:gs pos="0">
                <a:schemeClr val="accent3">
                  <a:lumMod val="20000"/>
                  <a:lumOff val="80000"/>
                </a:schemeClr>
              </a:gs>
              <a:gs pos="0">
                <a:schemeClr val="accent3">
                  <a:lumMod val="20000"/>
                  <a:lumOff val="80000"/>
                </a:schemeClr>
              </a:gs>
              <a:gs pos="0">
                <a:schemeClr val="accent3">
                  <a:lumMod val="20000"/>
                  <a:lumOff val="80000"/>
                </a:schemeClr>
              </a:gs>
              <a:gs pos="13000">
                <a:srgbClr val="F8B049"/>
              </a:gs>
              <a:gs pos="21001">
                <a:schemeClr val="accent5">
                  <a:lumMod val="20000"/>
                  <a:lumOff val="80000"/>
                </a:schemeClr>
              </a:gs>
              <a:gs pos="63000">
                <a:srgbClr val="FEE7F2"/>
              </a:gs>
              <a:gs pos="67000">
                <a:schemeClr val="accent2">
                  <a:lumMod val="20000"/>
                  <a:lumOff val="80000"/>
                </a:schemeClr>
              </a:gs>
              <a:gs pos="69000">
                <a:schemeClr val="accent1">
                  <a:lumMod val="40000"/>
                  <a:lumOff val="60000"/>
                </a:schemeClr>
              </a:gs>
              <a:gs pos="82001">
                <a:srgbClr val="B43E85"/>
              </a:gs>
              <a:gs pos="100000">
                <a:srgbClr val="F8B049"/>
              </a:gs>
            </a:gsLst>
            <a:lin ang="13500000" scaled="1"/>
            <a:tileRect/>
          </a:gradFill>
          <a:ln w="31750"/>
        </p:spPr>
        <p:style>
          <a:lnRef idx="1">
            <a:schemeClr val="accent3"/>
          </a:lnRef>
          <a:fillRef idx="2">
            <a:schemeClr val="accent3"/>
          </a:fillRef>
          <a:effectRef idx="1">
            <a:schemeClr val="accent3"/>
          </a:effectRef>
          <a:fontRef idx="minor">
            <a:schemeClr val="dk1"/>
          </a:fontRef>
        </p:style>
        <p:txBody>
          <a:bodyPr>
            <a:noAutofit/>
          </a:bodyPr>
          <a:lstStyle/>
          <a:p>
            <a:pPr marL="263525" indent="-77788" algn="ctr">
              <a:buNone/>
              <a:tabLst>
                <a:tab pos="263525" algn="l"/>
              </a:tabLst>
            </a:pPr>
            <a:endParaRPr lang="en-US" sz="2000" b="1" u="sng" dirty="0" smtClean="0">
              <a:solidFill>
                <a:srgbClr val="FF0000"/>
              </a:solidFill>
            </a:endParaRPr>
          </a:p>
          <a:p>
            <a:pPr algn="ctr">
              <a:buNone/>
            </a:pPr>
            <a:r>
              <a:rPr lang="en-US" sz="9600" b="1" dirty="0" smtClean="0"/>
              <a:t>Types of rocks in nature</a:t>
            </a:r>
            <a:endParaRPr lang="en-US" sz="9600" dirty="0"/>
          </a:p>
        </p:txBody>
      </p:sp>
    </p:spTree>
  </p:cSld>
  <p:clrMapOvr>
    <a:masterClrMapping/>
  </p:clrMapOvr>
  <p:transition advClick="0" advTm="4000">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p:cNvSpPr>
            <a:spLocks noGrp="1"/>
          </p:cNvSpPr>
          <p:nvPr>
            <p:ph idx="1"/>
          </p:nvPr>
        </p:nvSpPr>
        <p:spPr>
          <a:xfrm>
            <a:off x="228600" y="1295400"/>
            <a:ext cx="8610600" cy="5105400"/>
          </a:xfrm>
          <a:solidFill>
            <a:srgbClr val="99FFCC"/>
          </a:solidFill>
          <a:ln w="53975">
            <a:solidFill>
              <a:schemeClr val="tx1"/>
            </a:solidFill>
          </a:ln>
        </p:spPr>
        <p:style>
          <a:lnRef idx="1">
            <a:schemeClr val="accent5"/>
          </a:lnRef>
          <a:fillRef idx="2">
            <a:schemeClr val="accent5"/>
          </a:fillRef>
          <a:effectRef idx="1">
            <a:schemeClr val="accent5"/>
          </a:effectRef>
          <a:fontRef idx="minor">
            <a:schemeClr val="dk1"/>
          </a:fontRef>
        </p:style>
        <p:txBody>
          <a:bodyPr>
            <a:normAutofit/>
          </a:bodyPr>
          <a:lstStyle/>
          <a:p>
            <a:pPr marL="93663" indent="619125" algn="just">
              <a:lnSpc>
                <a:spcPct val="200000"/>
              </a:lnSpc>
              <a:buNone/>
            </a:pPr>
            <a:r>
              <a:rPr lang="en-US" b="1" dirty="0" smtClean="0">
                <a:solidFill>
                  <a:srgbClr val="FF0000"/>
                </a:solidFill>
              </a:rPr>
              <a:t>Sedimentary rocks </a:t>
            </a:r>
            <a:r>
              <a:rPr lang="en-US" sz="2800" b="1" dirty="0" smtClean="0">
                <a:solidFill>
                  <a:schemeClr val="tx1"/>
                </a:solidFill>
              </a:rPr>
              <a:t>are formed from particles of sand, shells, pebbles, and other fragments of material. Together, all these particles are called sediment. Gradually, the sediment accumulates in layers and over a long period of time hardens into rock. </a:t>
            </a:r>
          </a:p>
        </p:txBody>
      </p:sp>
      <p:sp>
        <p:nvSpPr>
          <p:cNvPr id="3" name="Title 5"/>
          <p:cNvSpPr>
            <a:spLocks noGrp="1"/>
          </p:cNvSpPr>
          <p:nvPr>
            <p:ph type="title"/>
          </p:nvPr>
        </p:nvSpPr>
        <p:spPr>
          <a:xfrm>
            <a:off x="685800" y="228600"/>
            <a:ext cx="7696200" cy="944562"/>
          </a:xfrm>
          <a:ln w="41275">
            <a:solidFill>
              <a:schemeClr val="tx1"/>
            </a:solidFill>
          </a:ln>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Autofit/>
          </a:bodyPr>
          <a:lstStyle/>
          <a:p>
            <a:pPr lvl="1" algn="ctr" rtl="0"/>
            <a:r>
              <a:rPr lang="en-US" sz="4800" b="1" dirty="0" smtClean="0">
                <a:solidFill>
                  <a:schemeClr val="dk1"/>
                </a:solidFill>
                <a:latin typeface="+mn-lt"/>
                <a:ea typeface="+mn-ea"/>
                <a:cs typeface="+mn-cs"/>
              </a:rPr>
              <a:t/>
            </a:r>
            <a:br>
              <a:rPr lang="en-US" sz="4800" b="1" dirty="0" smtClean="0">
                <a:solidFill>
                  <a:schemeClr val="dk1"/>
                </a:solidFill>
                <a:latin typeface="+mn-lt"/>
                <a:ea typeface="+mn-ea"/>
                <a:cs typeface="+mn-cs"/>
              </a:rPr>
            </a:br>
            <a:r>
              <a:rPr lang="en-US" sz="4800" b="1" dirty="0" smtClean="0">
                <a:solidFill>
                  <a:schemeClr val="dk1"/>
                </a:solidFill>
                <a:latin typeface="+mn-lt"/>
                <a:ea typeface="+mn-ea"/>
                <a:cs typeface="+mn-cs"/>
              </a:rPr>
              <a:t>2- </a:t>
            </a:r>
            <a:r>
              <a:rPr lang="en-US" sz="4800" b="1" dirty="0">
                <a:solidFill>
                  <a:srgbClr val="FF0000"/>
                </a:solidFill>
                <a:latin typeface="+mn-lt"/>
                <a:ea typeface="+mn-ea"/>
                <a:cs typeface="+mn-cs"/>
              </a:rPr>
              <a:t>Sedimentary rock</a:t>
            </a:r>
            <a:r>
              <a:rPr lang="en-US" sz="4800" dirty="0">
                <a:solidFill>
                  <a:schemeClr val="dk1"/>
                </a:solidFill>
                <a:latin typeface="+mn-lt"/>
                <a:ea typeface="+mn-ea"/>
                <a:cs typeface="+mn-cs"/>
              </a:rPr>
              <a:t/>
            </a:r>
            <a:br>
              <a:rPr lang="en-US" sz="4800" dirty="0">
                <a:solidFill>
                  <a:schemeClr val="dk1"/>
                </a:solidFill>
                <a:latin typeface="+mn-lt"/>
                <a:ea typeface="+mn-ea"/>
                <a:cs typeface="+mn-cs"/>
              </a:rPr>
            </a:br>
            <a:endParaRPr lang="en-US" sz="4800" b="1" dirty="0"/>
          </a:p>
        </p:txBody>
      </p:sp>
    </p:spTree>
  </p:cSld>
  <p:clrMapOvr>
    <a:masterClrMapping/>
  </p:clrMapOvr>
  <p:transition advClick="0" advTm="4000">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5"/>
          <p:cNvSpPr>
            <a:spLocks noGrp="1"/>
          </p:cNvSpPr>
          <p:nvPr>
            <p:ph idx="1"/>
          </p:nvPr>
        </p:nvSpPr>
        <p:spPr>
          <a:xfrm>
            <a:off x="304800" y="228600"/>
            <a:ext cx="8534400" cy="6400800"/>
          </a:xfrm>
          <a:gradFill flip="none" rotWithShape="1">
            <a:gsLst>
              <a:gs pos="0">
                <a:srgbClr val="03D4A8"/>
              </a:gs>
              <a:gs pos="25000">
                <a:srgbClr val="21D6E0"/>
              </a:gs>
              <a:gs pos="75000">
                <a:srgbClr val="0087E6"/>
              </a:gs>
              <a:gs pos="100000">
                <a:srgbClr val="005CBF"/>
              </a:gs>
            </a:gsLst>
            <a:lin ang="2700000" scaled="1"/>
            <a:tileRect/>
          </a:gradFill>
          <a:ln w="34925">
            <a:solidFill>
              <a:schemeClr val="tx1"/>
            </a:solidFill>
          </a:ln>
        </p:spPr>
        <p:style>
          <a:lnRef idx="1">
            <a:schemeClr val="accent1"/>
          </a:lnRef>
          <a:fillRef idx="1003">
            <a:schemeClr val="dk2"/>
          </a:fillRef>
          <a:effectRef idx="2">
            <a:schemeClr val="accent1"/>
          </a:effectRef>
          <a:fontRef idx="minor">
            <a:schemeClr val="lt1"/>
          </a:fontRef>
        </p:style>
        <p:txBody>
          <a:bodyPr>
            <a:noAutofit/>
          </a:bodyPr>
          <a:lstStyle/>
          <a:p>
            <a:pPr algn="just">
              <a:lnSpc>
                <a:spcPct val="150000"/>
              </a:lnSpc>
              <a:buNone/>
            </a:pPr>
            <a:r>
              <a:rPr lang="en-US" sz="2800" b="1" dirty="0" smtClean="0">
                <a:solidFill>
                  <a:schemeClr val="tx1"/>
                </a:solidFill>
              </a:rPr>
              <a:t>            Generally, </a:t>
            </a:r>
            <a:r>
              <a:rPr lang="en-US" b="1" dirty="0" smtClean="0">
                <a:solidFill>
                  <a:srgbClr val="FF0000"/>
                </a:solidFill>
              </a:rPr>
              <a:t>sedimentary rock</a:t>
            </a:r>
            <a:r>
              <a:rPr lang="en-US" sz="2800" b="1" dirty="0" smtClean="0">
                <a:solidFill>
                  <a:schemeClr val="tx1"/>
                </a:solidFill>
              </a:rPr>
              <a:t> is fairly soft and may break apart or crumble easily. You can often see sand, pebbles, or stones in the rock, and it is usually the only type that contains fossils</a:t>
            </a:r>
            <a:r>
              <a:rPr lang="ar-SA" sz="2800" b="1" dirty="0" smtClean="0">
                <a:solidFill>
                  <a:schemeClr val="tx1"/>
                </a:solidFill>
              </a:rPr>
              <a:t>.</a:t>
            </a:r>
            <a:endParaRPr lang="en-US" sz="2800" b="1" dirty="0" smtClean="0">
              <a:solidFill>
                <a:schemeClr val="tx1"/>
              </a:solidFill>
            </a:endParaRPr>
          </a:p>
          <a:p>
            <a:pPr algn="just">
              <a:lnSpc>
                <a:spcPct val="150000"/>
              </a:lnSpc>
              <a:buNone/>
            </a:pPr>
            <a:r>
              <a:rPr lang="en-US" sz="3600" dirty="0" smtClean="0"/>
              <a:t>       </a:t>
            </a:r>
            <a:r>
              <a:rPr lang="ar-SA" sz="3600" dirty="0" smtClean="0"/>
              <a:t> </a:t>
            </a:r>
            <a:r>
              <a:rPr lang="en-US" sz="2800" b="1" dirty="0" smtClean="0">
                <a:solidFill>
                  <a:srgbClr val="FF0000"/>
                </a:solidFill>
              </a:rPr>
              <a:t>Before being deposited</a:t>
            </a:r>
            <a:r>
              <a:rPr lang="en-US" sz="2800" b="1" dirty="0" smtClean="0">
                <a:solidFill>
                  <a:schemeClr val="tx1"/>
                </a:solidFill>
              </a:rPr>
              <a:t>, sediments are formed by weathering of earlier rocks by erosion in a source area and then transported to the place of deposition by water, wind, ice, mass movement or glaciers (agents of denudation</a:t>
            </a:r>
            <a:r>
              <a:rPr lang="ar-SA" sz="2800" b="1" dirty="0" smtClean="0">
                <a:solidFill>
                  <a:schemeClr val="tx1"/>
                </a:solidFill>
              </a:rPr>
              <a:t>(</a:t>
            </a:r>
            <a:r>
              <a:rPr lang="en-US" sz="2800" b="1" dirty="0" smtClean="0">
                <a:solidFill>
                  <a:schemeClr val="tx1"/>
                </a:solidFill>
              </a:rPr>
              <a:t>.</a:t>
            </a:r>
          </a:p>
        </p:txBody>
      </p:sp>
    </p:spTree>
  </p:cSld>
  <p:clrMapOvr>
    <a:masterClrMapping/>
  </p:clrMapOvr>
  <p:transition advClick="0" advTm="4000">
    <p:pull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5"/>
          <p:cNvSpPr>
            <a:spLocks noGrp="1"/>
          </p:cNvSpPr>
          <p:nvPr>
            <p:ph idx="1"/>
          </p:nvPr>
        </p:nvSpPr>
        <p:spPr>
          <a:xfrm>
            <a:off x="304800" y="304800"/>
            <a:ext cx="8458200" cy="6019800"/>
          </a:xfrm>
          <a:gradFill flip="none" rotWithShape="1">
            <a:gsLst>
              <a:gs pos="100000">
                <a:schemeClr val="bg1">
                  <a:alpha val="27000"/>
                </a:schemeClr>
              </a:gs>
              <a:gs pos="73000">
                <a:srgbClr val="21D6E0"/>
              </a:gs>
              <a:gs pos="100000">
                <a:srgbClr val="0087E6"/>
              </a:gs>
              <a:gs pos="0">
                <a:srgbClr val="005CBF">
                  <a:alpha val="1000"/>
                </a:srgbClr>
              </a:gs>
            </a:gsLst>
            <a:lin ang="18900000" scaled="1"/>
            <a:tileRect/>
          </a:gradFill>
          <a:ln w="34925">
            <a:solidFill>
              <a:schemeClr val="tx1"/>
            </a:solidFill>
          </a:ln>
        </p:spPr>
        <p:style>
          <a:lnRef idx="1">
            <a:schemeClr val="accent1"/>
          </a:lnRef>
          <a:fillRef idx="1003">
            <a:schemeClr val="dk2"/>
          </a:fillRef>
          <a:effectRef idx="2">
            <a:schemeClr val="accent1"/>
          </a:effectRef>
          <a:fontRef idx="minor">
            <a:schemeClr val="lt1"/>
          </a:fontRef>
        </p:style>
        <p:txBody>
          <a:bodyPr>
            <a:noAutofit/>
          </a:bodyPr>
          <a:lstStyle/>
          <a:p>
            <a:pPr marL="0" indent="542925" algn="just">
              <a:lnSpc>
                <a:spcPct val="150000"/>
              </a:lnSpc>
              <a:buNone/>
            </a:pPr>
            <a:r>
              <a:rPr lang="en-US" sz="2800" b="1" dirty="0" smtClean="0"/>
              <a:t> </a:t>
            </a:r>
            <a:r>
              <a:rPr lang="en-US" b="1" dirty="0" smtClean="0">
                <a:solidFill>
                  <a:srgbClr val="FF0000"/>
                </a:solidFill>
              </a:rPr>
              <a:t>Mud rocks </a:t>
            </a:r>
            <a:r>
              <a:rPr lang="en-US" b="1" dirty="0" smtClean="0">
                <a:solidFill>
                  <a:schemeClr val="tx1"/>
                </a:solidFill>
              </a:rPr>
              <a:t>comprise 65% (mudstone, shale and siltstone); </a:t>
            </a:r>
            <a:r>
              <a:rPr lang="en-US" b="1" dirty="0" smtClean="0">
                <a:solidFill>
                  <a:srgbClr val="FF0000"/>
                </a:solidFill>
              </a:rPr>
              <a:t>sandstones</a:t>
            </a:r>
            <a:r>
              <a:rPr lang="en-US" b="1" dirty="0" smtClean="0">
                <a:solidFill>
                  <a:schemeClr val="tx1"/>
                </a:solidFill>
              </a:rPr>
              <a:t> 20 to 25% and </a:t>
            </a:r>
            <a:r>
              <a:rPr lang="en-US" b="1" dirty="0" smtClean="0">
                <a:solidFill>
                  <a:srgbClr val="FF0000"/>
                </a:solidFill>
              </a:rPr>
              <a:t>carbonate rocks</a:t>
            </a:r>
            <a:r>
              <a:rPr lang="en-US" b="1" dirty="0" smtClean="0">
                <a:solidFill>
                  <a:schemeClr val="tx1"/>
                </a:solidFill>
              </a:rPr>
              <a:t> 10 to 15% (limestone and dolomite). About 7.9% of the crust by volume is composed of sedimentary rocks, with 82% of those being shales, while the remainder consists of limestone (6%), sandstone and arkoses (12%).</a:t>
            </a:r>
            <a:endParaRPr lang="en-US" sz="3000" b="1" dirty="0" smtClean="0">
              <a:solidFill>
                <a:schemeClr val="tx1"/>
              </a:solidFill>
            </a:endParaRPr>
          </a:p>
        </p:txBody>
      </p:sp>
    </p:spTree>
  </p:cSld>
  <p:clrMapOvr>
    <a:masterClrMapping/>
  </p:clrMapOvr>
  <p:transition advClick="0" advTm="4000">
    <p:pull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5"/>
          <p:cNvSpPr>
            <a:spLocks noGrp="1"/>
          </p:cNvSpPr>
          <p:nvPr>
            <p:ph idx="1"/>
          </p:nvPr>
        </p:nvSpPr>
        <p:spPr>
          <a:xfrm>
            <a:off x="228600" y="990600"/>
            <a:ext cx="8458200" cy="4724400"/>
          </a:xfrm>
          <a:gradFill flip="none" rotWithShape="1">
            <a:gsLst>
              <a:gs pos="0">
                <a:srgbClr val="C1EC22">
                  <a:tint val="66000"/>
                  <a:satMod val="160000"/>
                </a:srgbClr>
              </a:gs>
              <a:gs pos="50000">
                <a:srgbClr val="C1EC22">
                  <a:tint val="44500"/>
                  <a:satMod val="160000"/>
                </a:srgbClr>
              </a:gs>
              <a:gs pos="100000">
                <a:srgbClr val="C1EC22">
                  <a:tint val="23500"/>
                  <a:satMod val="160000"/>
                </a:srgbClr>
              </a:gs>
            </a:gsLst>
            <a:lin ang="0" scaled="1"/>
            <a:tileRect/>
          </a:gradFill>
          <a:ln w="53975">
            <a:solidFill>
              <a:schemeClr val="tx1"/>
            </a:solidFill>
          </a:ln>
        </p:spPr>
        <p:style>
          <a:lnRef idx="1">
            <a:schemeClr val="accent1"/>
          </a:lnRef>
          <a:fillRef idx="1003">
            <a:schemeClr val="dk2"/>
          </a:fillRef>
          <a:effectRef idx="2">
            <a:schemeClr val="accent1"/>
          </a:effectRef>
          <a:fontRef idx="minor">
            <a:schemeClr val="lt1"/>
          </a:fontRef>
        </p:style>
        <p:txBody>
          <a:bodyPr>
            <a:noAutofit/>
          </a:bodyPr>
          <a:lstStyle/>
          <a:p>
            <a:pPr algn="just">
              <a:lnSpc>
                <a:spcPct val="150000"/>
              </a:lnSpc>
              <a:buNone/>
            </a:pPr>
            <a:r>
              <a:rPr lang="en-US" b="1" dirty="0" smtClean="0">
                <a:solidFill>
                  <a:schemeClr val="tx1"/>
                </a:solidFill>
              </a:rPr>
              <a:t>           </a:t>
            </a:r>
            <a:r>
              <a:rPr lang="en-US" sz="3600" b="1" dirty="0" smtClean="0">
                <a:solidFill>
                  <a:srgbClr val="FF0000"/>
                </a:solidFill>
              </a:rPr>
              <a:t>Sedimentary rocks </a:t>
            </a:r>
            <a:r>
              <a:rPr lang="en-US" b="1" dirty="0" smtClean="0">
                <a:solidFill>
                  <a:schemeClr val="tx1"/>
                </a:solidFill>
              </a:rPr>
              <a:t>often contain fossils. Sedimentary rocks form under the influence of gravity and typically are deposited in horizontal or near horizontal layers or strata and may be referred to as stratified rocks.</a:t>
            </a:r>
          </a:p>
        </p:txBody>
      </p:sp>
    </p:spTree>
  </p:cSld>
  <p:clrMapOvr>
    <a:masterClrMapping/>
  </p:clrMapOvr>
  <p:transition advClick="0" advTm="4000">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5"/>
          <p:cNvSpPr>
            <a:spLocks noGrp="1"/>
          </p:cNvSpPr>
          <p:nvPr>
            <p:ph idx="1"/>
          </p:nvPr>
        </p:nvSpPr>
        <p:spPr>
          <a:xfrm>
            <a:off x="304800" y="304800"/>
            <a:ext cx="8534400" cy="6019800"/>
          </a:xfrm>
          <a:solidFill>
            <a:srgbClr val="66FF99"/>
          </a:solidFill>
          <a:ln w="63500">
            <a:solidFill>
              <a:schemeClr val="tx1"/>
            </a:solidFill>
          </a:ln>
        </p:spPr>
        <p:style>
          <a:lnRef idx="1">
            <a:schemeClr val="accent1"/>
          </a:lnRef>
          <a:fillRef idx="1003">
            <a:schemeClr val="dk2"/>
          </a:fillRef>
          <a:effectRef idx="2">
            <a:schemeClr val="accent1"/>
          </a:effectRef>
          <a:fontRef idx="minor">
            <a:schemeClr val="lt1"/>
          </a:fontRef>
        </p:style>
        <p:txBody>
          <a:bodyPr>
            <a:noAutofit/>
          </a:bodyPr>
          <a:lstStyle/>
          <a:p>
            <a:pPr marL="0" indent="542925" algn="just">
              <a:lnSpc>
                <a:spcPct val="150000"/>
              </a:lnSpc>
              <a:buNone/>
            </a:pPr>
            <a:r>
              <a:rPr lang="en-US" sz="2800" b="1" dirty="0" smtClean="0"/>
              <a:t> </a:t>
            </a:r>
            <a:r>
              <a:rPr lang="en-US" b="1" dirty="0" smtClean="0">
                <a:solidFill>
                  <a:srgbClr val="FF0000"/>
                </a:solidFill>
              </a:rPr>
              <a:t>Mud rocks </a:t>
            </a:r>
            <a:r>
              <a:rPr lang="en-US" b="1" dirty="0" smtClean="0">
                <a:solidFill>
                  <a:schemeClr val="tx1"/>
                </a:solidFill>
              </a:rPr>
              <a:t>comprise 65% (mudstone, shale and siltstone); </a:t>
            </a:r>
            <a:r>
              <a:rPr lang="en-US" b="1" dirty="0" smtClean="0">
                <a:solidFill>
                  <a:srgbClr val="FF0000"/>
                </a:solidFill>
              </a:rPr>
              <a:t>sandstones</a:t>
            </a:r>
            <a:r>
              <a:rPr lang="en-US" b="1" dirty="0" smtClean="0">
                <a:solidFill>
                  <a:schemeClr val="tx1"/>
                </a:solidFill>
              </a:rPr>
              <a:t> 20 to 25% and </a:t>
            </a:r>
            <a:r>
              <a:rPr lang="en-US" b="1" dirty="0" smtClean="0">
                <a:solidFill>
                  <a:srgbClr val="FF0000"/>
                </a:solidFill>
              </a:rPr>
              <a:t>carbonate rocks</a:t>
            </a:r>
            <a:r>
              <a:rPr lang="en-US" b="1" dirty="0" smtClean="0">
                <a:solidFill>
                  <a:schemeClr val="tx1"/>
                </a:solidFill>
              </a:rPr>
              <a:t> 10 to 15% (limestone and dolomite). About 7.9% of the crust by volume is composed of sedimentary rocks, with 82% of those being shales, while the remainder consists of limestone (6%), sandstone and arkoses (12%).</a:t>
            </a:r>
            <a:endParaRPr lang="en-US" sz="3000" b="1" dirty="0" smtClean="0">
              <a:solidFill>
                <a:schemeClr val="tx1"/>
              </a:solidFill>
            </a:endParaRPr>
          </a:p>
        </p:txBody>
      </p:sp>
    </p:spTree>
  </p:cSld>
  <p:clrMapOvr>
    <a:masterClrMapping/>
  </p:clrMapOvr>
  <p:transition advClick="0" advTm="4000">
    <p:pull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p:cNvSpPr>
            <a:spLocks noGrp="1"/>
          </p:cNvSpPr>
          <p:nvPr>
            <p:ph idx="1"/>
          </p:nvPr>
        </p:nvSpPr>
        <p:spPr>
          <a:xfrm>
            <a:off x="228600" y="1828800"/>
            <a:ext cx="8610600" cy="4038600"/>
          </a:xfrm>
          <a:solidFill>
            <a:srgbClr val="98F6D7"/>
          </a:solidFill>
          <a:ln w="50800">
            <a:solidFill>
              <a:schemeClr val="tx1"/>
            </a:solidFill>
          </a:ln>
        </p:spPr>
        <p:style>
          <a:lnRef idx="1">
            <a:schemeClr val="accent5"/>
          </a:lnRef>
          <a:fillRef idx="2">
            <a:schemeClr val="accent5"/>
          </a:fillRef>
          <a:effectRef idx="1">
            <a:schemeClr val="accent5"/>
          </a:effectRef>
          <a:fontRef idx="minor">
            <a:schemeClr val="dk1"/>
          </a:fontRef>
        </p:style>
        <p:txBody>
          <a:bodyPr>
            <a:normAutofit/>
          </a:bodyPr>
          <a:lstStyle/>
          <a:p>
            <a:pPr marL="0" indent="542925" algn="just">
              <a:lnSpc>
                <a:spcPct val="150000"/>
              </a:lnSpc>
              <a:buNone/>
            </a:pPr>
            <a:r>
              <a:rPr lang="en-US" b="1" dirty="0" smtClean="0">
                <a:solidFill>
                  <a:srgbClr val="FF0000"/>
                </a:solidFill>
              </a:rPr>
              <a:t>Metamorphic rocks </a:t>
            </a:r>
            <a:r>
              <a:rPr lang="en-US" b="1" dirty="0" smtClean="0">
                <a:solidFill>
                  <a:schemeClr val="tx1"/>
                </a:solidFill>
              </a:rPr>
              <a:t>are formed by subjecting any rock type—sedimentary rock, igneous rock or another older metamorphic rock—to different temperature and pressure conditions than those in which the original rock was formed.</a:t>
            </a:r>
          </a:p>
        </p:txBody>
      </p:sp>
      <p:sp>
        <p:nvSpPr>
          <p:cNvPr id="3" name="Title 5"/>
          <p:cNvSpPr>
            <a:spLocks noGrp="1"/>
          </p:cNvSpPr>
          <p:nvPr>
            <p:ph type="title"/>
          </p:nvPr>
        </p:nvSpPr>
        <p:spPr>
          <a:xfrm>
            <a:off x="685800" y="228600"/>
            <a:ext cx="7696200" cy="944562"/>
          </a:xfrm>
          <a:solidFill>
            <a:schemeClr val="accent6">
              <a:lumMod val="60000"/>
              <a:lumOff val="40000"/>
            </a:schemeClr>
          </a:solidFill>
          <a:ln w="41275">
            <a:solidFill>
              <a:schemeClr val="tx1"/>
            </a:solidFill>
          </a:ln>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Autofit/>
          </a:bodyPr>
          <a:lstStyle/>
          <a:p>
            <a:pPr lvl="1" algn="ctr" rtl="0"/>
            <a:r>
              <a:rPr lang="en-US" sz="4800" b="1" dirty="0" smtClean="0">
                <a:solidFill>
                  <a:schemeClr val="dk1"/>
                </a:solidFill>
                <a:latin typeface="+mn-lt"/>
                <a:ea typeface="+mn-ea"/>
                <a:cs typeface="+mn-cs"/>
              </a:rPr>
              <a:t/>
            </a:r>
            <a:br>
              <a:rPr lang="en-US" sz="4800" b="1" dirty="0" smtClean="0">
                <a:solidFill>
                  <a:schemeClr val="dk1"/>
                </a:solidFill>
                <a:latin typeface="+mn-lt"/>
                <a:ea typeface="+mn-ea"/>
                <a:cs typeface="+mn-cs"/>
              </a:rPr>
            </a:br>
            <a:r>
              <a:rPr lang="en-US" sz="4800" b="1" dirty="0" smtClean="0">
                <a:solidFill>
                  <a:schemeClr val="dk1"/>
                </a:solidFill>
                <a:latin typeface="+mn-lt"/>
                <a:ea typeface="+mn-ea"/>
                <a:cs typeface="+mn-cs"/>
              </a:rPr>
              <a:t/>
            </a:r>
            <a:br>
              <a:rPr lang="en-US" sz="4800" b="1" dirty="0" smtClean="0">
                <a:solidFill>
                  <a:schemeClr val="dk1"/>
                </a:solidFill>
                <a:latin typeface="+mn-lt"/>
                <a:ea typeface="+mn-ea"/>
                <a:cs typeface="+mn-cs"/>
              </a:rPr>
            </a:br>
            <a:r>
              <a:rPr lang="en-US" sz="4800" b="1" dirty="0" smtClean="0">
                <a:solidFill>
                  <a:schemeClr val="dk1"/>
                </a:solidFill>
                <a:latin typeface="+mn-lt"/>
                <a:ea typeface="+mn-ea"/>
                <a:cs typeface="+mn-cs"/>
              </a:rPr>
              <a:t>3- </a:t>
            </a:r>
            <a:r>
              <a:rPr lang="en-US" sz="4800" dirty="0" smtClean="0">
                <a:solidFill>
                  <a:schemeClr val="dk1"/>
                </a:solidFill>
                <a:latin typeface="+mn-lt"/>
                <a:ea typeface="+mn-ea"/>
                <a:cs typeface="+mn-cs"/>
              </a:rPr>
              <a:t> </a:t>
            </a:r>
            <a:r>
              <a:rPr lang="en-US" sz="4800" b="1" dirty="0">
                <a:solidFill>
                  <a:schemeClr val="dk1"/>
                </a:solidFill>
                <a:latin typeface="+mn-lt"/>
                <a:ea typeface="+mn-ea"/>
                <a:cs typeface="+mn-cs"/>
              </a:rPr>
              <a:t>Metamorphic rock</a:t>
            </a:r>
            <a:r>
              <a:rPr lang="en-US" sz="4800" dirty="0">
                <a:solidFill>
                  <a:schemeClr val="dk1"/>
                </a:solidFill>
                <a:latin typeface="+mn-lt"/>
                <a:ea typeface="+mn-ea"/>
                <a:cs typeface="+mn-cs"/>
              </a:rPr>
              <a:t/>
            </a:r>
            <a:br>
              <a:rPr lang="en-US" sz="4800" dirty="0">
                <a:solidFill>
                  <a:schemeClr val="dk1"/>
                </a:solidFill>
                <a:latin typeface="+mn-lt"/>
                <a:ea typeface="+mn-ea"/>
                <a:cs typeface="+mn-cs"/>
              </a:rPr>
            </a:br>
            <a:r>
              <a:rPr lang="en-US" sz="4800" dirty="0">
                <a:solidFill>
                  <a:schemeClr val="dk1"/>
                </a:solidFill>
                <a:latin typeface="+mn-lt"/>
                <a:ea typeface="+mn-ea"/>
                <a:cs typeface="+mn-cs"/>
              </a:rPr>
              <a:t/>
            </a:r>
            <a:br>
              <a:rPr lang="en-US" sz="4800" dirty="0">
                <a:solidFill>
                  <a:schemeClr val="dk1"/>
                </a:solidFill>
                <a:latin typeface="+mn-lt"/>
                <a:ea typeface="+mn-ea"/>
                <a:cs typeface="+mn-cs"/>
              </a:rPr>
            </a:br>
            <a:endParaRPr lang="en-US" sz="4800" b="1" dirty="0"/>
          </a:p>
        </p:txBody>
      </p:sp>
    </p:spTree>
  </p:cSld>
  <p:clrMapOvr>
    <a:masterClrMapping/>
  </p:clrMapOvr>
  <p:transition advClick="0" advTm="4000">
    <p:pull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1480</TotalTime>
  <Words>702</Words>
  <Application>Microsoft Office PowerPoint</Application>
  <PresentationFormat>On-screen Show (4:3)</PresentationFormat>
  <Paragraphs>48</Paragraphs>
  <Slides>16</Slides>
  <Notes>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  Chapter 2  </vt:lpstr>
      <vt:lpstr> 2- Sedimentary rock </vt:lpstr>
      <vt:lpstr>Slide 5</vt:lpstr>
      <vt:lpstr>Slide 6</vt:lpstr>
      <vt:lpstr>Slide 7</vt:lpstr>
      <vt:lpstr>Slide 8</vt:lpstr>
      <vt:lpstr>  3-  Metamorphic rock  </vt:lpstr>
      <vt:lpstr>Slide 10</vt:lpstr>
      <vt:lpstr>Slide 11</vt:lpstr>
      <vt:lpstr>Slide 12</vt:lpstr>
      <vt:lpstr>Slide 13</vt:lpstr>
      <vt:lpstr>Slide 14</vt:lpstr>
      <vt:lpstr>Slide 15</vt:lpstr>
      <vt:lpstr>  Questions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جيولوجية مصر</dc:title>
  <dc:creator>mosalama</dc:creator>
  <cp:lastModifiedBy>mosalama</cp:lastModifiedBy>
  <cp:revision>117</cp:revision>
  <dcterms:created xsi:type="dcterms:W3CDTF">2006-08-16T00:00:00Z</dcterms:created>
  <dcterms:modified xsi:type="dcterms:W3CDTF">2021-01-03T11:00:09Z</dcterms:modified>
</cp:coreProperties>
</file>