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77" r:id="rId3"/>
    <p:sldId id="256" r:id="rId4"/>
    <p:sldId id="280" r:id="rId5"/>
    <p:sldId id="298" r:id="rId6"/>
    <p:sldId id="286" r:id="rId7"/>
    <p:sldId id="299" r:id="rId8"/>
    <p:sldId id="288" r:id="rId9"/>
    <p:sldId id="292" r:id="rId10"/>
    <p:sldId id="291"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FF9966"/>
    <a:srgbClr val="00FF99"/>
    <a:srgbClr val="FF9999"/>
    <a:srgbClr val="00CC99"/>
    <a:srgbClr val="33CCCC"/>
    <a:srgbClr val="0099CC"/>
    <a:srgbClr val="00CCFF"/>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hyperlink" Target="https://en.wikipedia.org/wiki/Earth" TargetMode="External"/><Relationship Id="rId2" Type="http://schemas.openxmlformats.org/officeDocument/2006/relationships/hyperlink" Target="https://en.wikipedia.org/wiki/Crystallization" TargetMode="External"/><Relationship Id="rId1" Type="http://schemas.openxmlformats.org/officeDocument/2006/relationships/hyperlink" Target="https://en.wikipedia.org/wiki/Plutonic" TargetMode="External"/><Relationship Id="rId6" Type="http://schemas.openxmlformats.org/officeDocument/2006/relationships/hyperlink" Target="https://en.wikipedia.org/wiki/Basalt" TargetMode="External"/><Relationship Id="rId5" Type="http://schemas.openxmlformats.org/officeDocument/2006/relationships/hyperlink" Target="https://en.wikipedia.org/wiki/Lava" TargetMode="External"/><Relationship Id="rId4" Type="http://schemas.openxmlformats.org/officeDocument/2006/relationships/hyperlink" Target="https://en.wikipedia.org/wiki/Granite"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en.wikipedia.org/wiki/Earth" TargetMode="External"/><Relationship Id="rId2" Type="http://schemas.openxmlformats.org/officeDocument/2006/relationships/hyperlink" Target="https://en.wikipedia.org/wiki/Crystallization" TargetMode="External"/><Relationship Id="rId1" Type="http://schemas.openxmlformats.org/officeDocument/2006/relationships/hyperlink" Target="https://en.wikipedia.org/wiki/Plutonic" TargetMode="External"/><Relationship Id="rId6" Type="http://schemas.openxmlformats.org/officeDocument/2006/relationships/hyperlink" Target="https://en.wikipedia.org/wiki/Basalt" TargetMode="External"/><Relationship Id="rId5" Type="http://schemas.openxmlformats.org/officeDocument/2006/relationships/hyperlink" Target="https://en.wikipedia.org/wiki/Lava" TargetMode="External"/><Relationship Id="rId4" Type="http://schemas.openxmlformats.org/officeDocument/2006/relationships/hyperlink" Target="https://en.wikipedia.org/wiki/Granit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D7370-48C6-4651-AF0D-B5EA700427C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pPr rtl="1"/>
          <a:endParaRPr lang="ar-EG"/>
        </a:p>
      </dgm:t>
    </dgm:pt>
    <dgm:pt modelId="{00DA95B2-5499-40C8-831D-B3C5FC9BB141}">
      <dgm:prSet phldrT="[Text]">
        <dgm:style>
          <a:lnRef idx="1">
            <a:schemeClr val="accent5"/>
          </a:lnRef>
          <a:fillRef idx="2">
            <a:schemeClr val="accent5"/>
          </a:fillRef>
          <a:effectRef idx="1">
            <a:schemeClr val="accent5"/>
          </a:effectRef>
          <a:fontRef idx="minor">
            <a:schemeClr val="dk1"/>
          </a:fontRef>
        </dgm:style>
      </dgm:prSet>
      <dgm:spPr>
        <a:ln w="41275">
          <a:solidFill>
            <a:schemeClr val="tx1"/>
          </a:solidFill>
        </a:ln>
      </dgm:spPr>
      <dgm:t>
        <a:bodyPr/>
        <a:lstStyle/>
        <a:p>
          <a:pPr rtl="1"/>
          <a:r>
            <a:rPr lang="en-US" sz="3600" b="1" dirty="0" smtClean="0">
              <a:hlinkClick xmlns:r="http://schemas.openxmlformats.org/officeDocument/2006/relationships" r:id="rId1" tooltip="Plutonic"/>
            </a:rPr>
            <a:t>Plutonic rocks</a:t>
          </a:r>
          <a:endParaRPr lang="ar-EG" sz="3600" b="1" dirty="0" smtClean="0">
            <a:hlinkClick xmlns:r="http://schemas.openxmlformats.org/officeDocument/2006/relationships" r:id="rId1" tooltip="Plutonic"/>
          </a:endParaRPr>
        </a:p>
      </dgm:t>
    </dgm:pt>
    <dgm:pt modelId="{F9FAA1C2-2C1D-4211-89B7-84FE891D4A09}" type="parTrans" cxnId="{4FD818FD-E4AE-461A-9010-327B14A7E42C}">
      <dgm:prSet/>
      <dgm:spPr/>
      <dgm:t>
        <a:bodyPr/>
        <a:lstStyle/>
        <a:p>
          <a:pPr rtl="1"/>
          <a:endParaRPr lang="ar-EG"/>
        </a:p>
      </dgm:t>
    </dgm:pt>
    <dgm:pt modelId="{F73EACA5-02CD-4C7A-8DC1-C4C5B038ACA2}" type="sibTrans" cxnId="{4FD818FD-E4AE-461A-9010-327B14A7E42C}">
      <dgm:prSet/>
      <dgm:spPr/>
      <dgm:t>
        <a:bodyPr/>
        <a:lstStyle/>
        <a:p>
          <a:pPr rtl="1"/>
          <a:endParaRPr lang="ar-EG"/>
        </a:p>
      </dgm:t>
    </dgm:pt>
    <dgm:pt modelId="{A9E026C5-48C2-4805-B094-68672C917E10}">
      <dgm:prSet phldrT="[Text]" custT="1">
        <dgm:style>
          <a:lnRef idx="1">
            <a:schemeClr val="accent2"/>
          </a:lnRef>
          <a:fillRef idx="2">
            <a:schemeClr val="accent2"/>
          </a:fillRef>
          <a:effectRef idx="1">
            <a:schemeClr val="accent2"/>
          </a:effectRef>
          <a:fontRef idx="minor">
            <a:schemeClr val="dk1"/>
          </a:fontRef>
        </dgm:style>
      </dgm:prSet>
      <dgm:spPr>
        <a:ln w="41275">
          <a:solidFill>
            <a:schemeClr val="tx1"/>
          </a:solidFill>
        </a:ln>
      </dgm:spPr>
      <dgm:t>
        <a:bodyPr/>
        <a:lstStyle/>
        <a:p>
          <a:pPr marL="185738" indent="263525" algn="just" rtl="0">
            <a:lnSpc>
              <a:spcPct val="100000"/>
            </a:lnSpc>
          </a:pPr>
          <a:r>
            <a:rPr lang="en-US" sz="2600" b="1" dirty="0" smtClean="0">
              <a:latin typeface="Simplified Arabic" pitchFamily="18" charset="-78"/>
              <a:cs typeface="Simplified Arabic" pitchFamily="18" charset="-78"/>
              <a:hlinkClick xmlns:r="http://schemas.openxmlformats.org/officeDocument/2006/relationships" r:id="rId1" tooltip="Plutonic"/>
            </a:rPr>
            <a:t>Plutonic</a:t>
          </a:r>
          <a:r>
            <a:rPr lang="en-US" sz="2600" b="1" dirty="0" smtClean="0">
              <a:latin typeface="Simplified Arabic" pitchFamily="18" charset="-78"/>
              <a:cs typeface="Simplified Arabic" pitchFamily="18" charset="-78"/>
            </a:rPr>
            <a:t> rocks result when magma cools and </a:t>
          </a:r>
          <a:r>
            <a:rPr lang="en-US" sz="2600" b="1" dirty="0" smtClean="0">
              <a:latin typeface="Simplified Arabic" pitchFamily="18" charset="-78"/>
              <a:cs typeface="Simplified Arabic" pitchFamily="18" charset="-78"/>
              <a:hlinkClick xmlns:r="http://schemas.openxmlformats.org/officeDocument/2006/relationships" r:id="rId2" tooltip="Crystallization"/>
            </a:rPr>
            <a:t>crystallizes</a:t>
          </a:r>
          <a:r>
            <a:rPr lang="en-US" sz="2600" b="1" dirty="0" smtClean="0">
              <a:latin typeface="Simplified Arabic" pitchFamily="18" charset="-78"/>
              <a:cs typeface="Simplified Arabic" pitchFamily="18" charset="-78"/>
            </a:rPr>
            <a:t> slowly within the </a:t>
          </a:r>
          <a:r>
            <a:rPr lang="en-US" sz="2600" b="1" dirty="0" smtClean="0">
              <a:latin typeface="Simplified Arabic" pitchFamily="18" charset="-78"/>
              <a:cs typeface="Simplified Arabic" pitchFamily="18" charset="-78"/>
              <a:hlinkClick xmlns:r="http://schemas.openxmlformats.org/officeDocument/2006/relationships" r:id="rId3" tooltip="Earth"/>
            </a:rPr>
            <a:t>Earth</a:t>
          </a:r>
          <a:r>
            <a:rPr lang="en-US" sz="2600" b="1" dirty="0" smtClean="0">
              <a:latin typeface="Simplified Arabic" pitchFamily="18" charset="-78"/>
              <a:cs typeface="Simplified Arabic" pitchFamily="18" charset="-78"/>
            </a:rPr>
            <a:t>'s crust. A common example of this type is </a:t>
          </a:r>
          <a:r>
            <a:rPr lang="en-US" sz="2600" b="1" dirty="0" smtClean="0">
              <a:latin typeface="Simplified Arabic" pitchFamily="18" charset="-78"/>
              <a:cs typeface="Simplified Arabic" pitchFamily="18" charset="-78"/>
              <a:hlinkClick xmlns:r="http://schemas.openxmlformats.org/officeDocument/2006/relationships" r:id="rId4" tooltip="Granite"/>
            </a:rPr>
            <a:t>granite</a:t>
          </a:r>
          <a:r>
            <a:rPr lang="en-US" sz="2600" b="1" dirty="0" smtClean="0">
              <a:latin typeface="Simplified Arabic" pitchFamily="18" charset="-78"/>
              <a:cs typeface="Simplified Arabic" pitchFamily="18" charset="-78"/>
            </a:rPr>
            <a:t>.</a:t>
          </a:r>
          <a:endParaRPr lang="ar-EG" sz="2600" b="1" dirty="0" smtClean="0">
            <a:latin typeface="Simplified Arabic" pitchFamily="18" charset="-78"/>
            <a:cs typeface="Simplified Arabic" pitchFamily="18" charset="-78"/>
          </a:endParaRPr>
        </a:p>
      </dgm:t>
    </dgm:pt>
    <dgm:pt modelId="{240BF256-5724-46F6-B74A-77F45F16352D}" type="parTrans" cxnId="{CE01D70E-FA86-4C79-8083-CE282A1084F3}">
      <dgm:prSet/>
      <dgm:spPr/>
      <dgm:t>
        <a:bodyPr/>
        <a:lstStyle/>
        <a:p>
          <a:pPr rtl="1"/>
          <a:endParaRPr lang="ar-EG"/>
        </a:p>
      </dgm:t>
    </dgm:pt>
    <dgm:pt modelId="{3F19B434-F2FE-4068-9446-235D836E79B7}" type="sibTrans" cxnId="{CE01D70E-FA86-4C79-8083-CE282A1084F3}">
      <dgm:prSet/>
      <dgm:spPr/>
      <dgm:t>
        <a:bodyPr/>
        <a:lstStyle/>
        <a:p>
          <a:pPr rtl="1"/>
          <a:endParaRPr lang="ar-EG"/>
        </a:p>
      </dgm:t>
    </dgm:pt>
    <dgm:pt modelId="{8ADB0154-378D-41E0-9546-D47E6F9038E8}">
      <dgm:prSet phldrT="[Text]">
        <dgm:style>
          <a:lnRef idx="1">
            <a:schemeClr val="accent2"/>
          </a:lnRef>
          <a:fillRef idx="2">
            <a:schemeClr val="accent2"/>
          </a:fillRef>
          <a:effectRef idx="1">
            <a:schemeClr val="accent2"/>
          </a:effectRef>
          <a:fontRef idx="minor">
            <a:schemeClr val="dk1"/>
          </a:fontRef>
        </dgm:style>
      </dgm:prSet>
      <dgm:spPr>
        <a:ln w="41275">
          <a:solidFill>
            <a:schemeClr val="tx1"/>
          </a:solidFill>
        </a:ln>
      </dgm:spPr>
      <dgm:t>
        <a:bodyPr/>
        <a:lstStyle/>
        <a:p>
          <a:pPr rtl="1"/>
          <a:r>
            <a:rPr lang="en-US" b="1" smtClean="0">
              <a:hlinkClick xmlns:r="http://schemas.openxmlformats.org/officeDocument/2006/relationships" r:id="rId1" tooltip="Plutonic"/>
            </a:rPr>
            <a:t>Volcanic rocks </a:t>
          </a:r>
          <a:endParaRPr lang="ar-EG" b="1" dirty="0" smtClean="0">
            <a:hlinkClick xmlns:r="http://schemas.openxmlformats.org/officeDocument/2006/relationships" r:id="rId1" tooltip="Plutonic"/>
          </a:endParaRPr>
        </a:p>
      </dgm:t>
    </dgm:pt>
    <dgm:pt modelId="{2A4DA52A-C0FA-4543-A4C7-C97479769D15}" type="parTrans" cxnId="{7658E99D-A139-4C2A-84A9-2AFC64B000F0}">
      <dgm:prSet/>
      <dgm:spPr/>
      <dgm:t>
        <a:bodyPr/>
        <a:lstStyle/>
        <a:p>
          <a:pPr rtl="1"/>
          <a:endParaRPr lang="ar-EG"/>
        </a:p>
      </dgm:t>
    </dgm:pt>
    <dgm:pt modelId="{A4482E68-23C7-4B9A-8050-632BF14E1AA6}" type="sibTrans" cxnId="{7658E99D-A139-4C2A-84A9-2AFC64B000F0}">
      <dgm:prSet/>
      <dgm:spPr/>
      <dgm:t>
        <a:bodyPr/>
        <a:lstStyle/>
        <a:p>
          <a:pPr rtl="1"/>
          <a:endParaRPr lang="ar-EG"/>
        </a:p>
      </dgm:t>
    </dgm:pt>
    <dgm:pt modelId="{5E1D954C-5AE7-46FF-B4B3-A98F83372789}">
      <dgm:prSet phldrT="[Text]" custT="1">
        <dgm:style>
          <a:lnRef idx="1">
            <a:schemeClr val="accent5"/>
          </a:lnRef>
          <a:fillRef idx="2">
            <a:schemeClr val="accent5"/>
          </a:fillRef>
          <a:effectRef idx="1">
            <a:schemeClr val="accent5"/>
          </a:effectRef>
          <a:fontRef idx="minor">
            <a:schemeClr val="dk1"/>
          </a:fontRef>
        </dgm:style>
      </dgm:prSet>
      <dgm:spPr>
        <a:ln w="44450">
          <a:solidFill>
            <a:schemeClr val="tx1"/>
          </a:solidFill>
        </a:ln>
      </dgm:spPr>
      <dgm:t>
        <a:bodyPr/>
        <a:lstStyle/>
        <a:p>
          <a:pPr algn="just" rtl="0">
            <a:lnSpc>
              <a:spcPct val="150000"/>
            </a:lnSpc>
          </a:pPr>
          <a:r>
            <a:rPr lang="en-US" sz="2400" b="1" dirty="0" smtClean="0">
              <a:latin typeface="Simplified Arabic" pitchFamily="18" charset="-78"/>
              <a:cs typeface="Simplified Arabic" pitchFamily="18" charset="-78"/>
            </a:rPr>
            <a:t>Volcanic rocks result from magma reaching the surface either as </a:t>
          </a:r>
          <a:r>
            <a:rPr lang="en-US" sz="2400" b="1" dirty="0" smtClean="0">
              <a:latin typeface="Simplified Arabic" pitchFamily="18" charset="-78"/>
              <a:cs typeface="Simplified Arabic" pitchFamily="18" charset="-78"/>
              <a:hlinkClick xmlns:r="http://schemas.openxmlformats.org/officeDocument/2006/relationships" r:id="rId5" tooltip="Lava"/>
            </a:rPr>
            <a:t>lava</a:t>
          </a:r>
          <a:r>
            <a:rPr lang="en-US" sz="2400" b="1" dirty="0" smtClean="0">
              <a:latin typeface="Simplified Arabic" pitchFamily="18" charset="-78"/>
              <a:cs typeface="Simplified Arabic" pitchFamily="18" charset="-78"/>
            </a:rPr>
            <a:t> or fragmental ejecta, forming minerals such as pumice or </a:t>
          </a:r>
          <a:r>
            <a:rPr lang="en-US" sz="2400" b="1" dirty="0" smtClean="0">
              <a:latin typeface="Simplified Arabic" pitchFamily="18" charset="-78"/>
              <a:cs typeface="Simplified Arabic" pitchFamily="18" charset="-78"/>
              <a:hlinkClick xmlns:r="http://schemas.openxmlformats.org/officeDocument/2006/relationships" r:id="rId6" tooltip="Basalt"/>
            </a:rPr>
            <a:t>basalt</a:t>
          </a:r>
          <a:r>
            <a:rPr lang="en-US" sz="2400" b="1" dirty="0" smtClean="0">
              <a:latin typeface="Simplified Arabic" pitchFamily="18" charset="-78"/>
              <a:cs typeface="Simplified Arabic" pitchFamily="18" charset="-78"/>
            </a:rPr>
            <a:t>. </a:t>
          </a:r>
          <a:endParaRPr lang="ar-EG" sz="2400" b="1" dirty="0">
            <a:latin typeface="Simplified Arabic" pitchFamily="18" charset="-78"/>
            <a:cs typeface="Simplified Arabic" pitchFamily="18" charset="-78"/>
          </a:endParaRPr>
        </a:p>
      </dgm:t>
    </dgm:pt>
    <dgm:pt modelId="{F1033F0F-795F-475B-BE8E-DB3846498AFE}" type="parTrans" cxnId="{3469A775-9AD8-4286-B14E-00FDE92558E5}">
      <dgm:prSet/>
      <dgm:spPr/>
      <dgm:t>
        <a:bodyPr/>
        <a:lstStyle/>
        <a:p>
          <a:pPr rtl="1"/>
          <a:endParaRPr lang="ar-EG"/>
        </a:p>
      </dgm:t>
    </dgm:pt>
    <dgm:pt modelId="{84D359A1-6F99-46BE-8ECF-AC61BDE28D9A}" type="sibTrans" cxnId="{3469A775-9AD8-4286-B14E-00FDE92558E5}">
      <dgm:prSet/>
      <dgm:spPr/>
      <dgm:t>
        <a:bodyPr/>
        <a:lstStyle/>
        <a:p>
          <a:pPr rtl="1"/>
          <a:endParaRPr lang="ar-EG"/>
        </a:p>
      </dgm:t>
    </dgm:pt>
    <dgm:pt modelId="{4D003355-2C27-4380-BCB3-10C85843AA5E}" type="pres">
      <dgm:prSet presAssocID="{428D7370-48C6-4651-AF0D-B5EA700427C1}" presName="Name0" presStyleCnt="0">
        <dgm:presLayoutVars>
          <dgm:dir/>
          <dgm:animLvl val="lvl"/>
          <dgm:resizeHandles val="exact"/>
        </dgm:presLayoutVars>
      </dgm:prSet>
      <dgm:spPr/>
      <dgm:t>
        <a:bodyPr/>
        <a:lstStyle/>
        <a:p>
          <a:pPr rtl="1"/>
          <a:endParaRPr lang="ar-EG"/>
        </a:p>
      </dgm:t>
    </dgm:pt>
    <dgm:pt modelId="{2AC10CDC-5F8B-4382-9228-93C4DC197857}" type="pres">
      <dgm:prSet presAssocID="{00DA95B2-5499-40C8-831D-B3C5FC9BB141}" presName="vertFlow" presStyleCnt="0"/>
      <dgm:spPr/>
    </dgm:pt>
    <dgm:pt modelId="{7D1C75AC-D1CC-4C7E-B972-BFBDE655FB61}" type="pres">
      <dgm:prSet presAssocID="{00DA95B2-5499-40C8-831D-B3C5FC9BB141}" presName="header" presStyleLbl="node1" presStyleIdx="0" presStyleCnt="2" custScaleX="114671"/>
      <dgm:spPr/>
      <dgm:t>
        <a:bodyPr/>
        <a:lstStyle/>
        <a:p>
          <a:pPr rtl="1"/>
          <a:endParaRPr lang="ar-EG"/>
        </a:p>
      </dgm:t>
    </dgm:pt>
    <dgm:pt modelId="{A9F258B0-C27D-4C47-ABCE-AD4664C41B8C}" type="pres">
      <dgm:prSet presAssocID="{240BF256-5724-46F6-B74A-77F45F16352D}" presName="parTrans" presStyleLbl="sibTrans2D1" presStyleIdx="0" presStyleCnt="2"/>
      <dgm:spPr/>
      <dgm:t>
        <a:bodyPr/>
        <a:lstStyle/>
        <a:p>
          <a:pPr rtl="1"/>
          <a:endParaRPr lang="ar-EG"/>
        </a:p>
      </dgm:t>
    </dgm:pt>
    <dgm:pt modelId="{7FA335B4-822F-407F-ABB8-0D805B2F3842}" type="pres">
      <dgm:prSet presAssocID="{A9E026C5-48C2-4805-B094-68672C917E10}" presName="child" presStyleLbl="alignAccFollowNode1" presStyleIdx="0" presStyleCnt="2" custScaleX="143548" custScaleY="508623" custLinFactNeighborX="2527" custLinFactNeighborY="15315">
        <dgm:presLayoutVars>
          <dgm:chMax val="0"/>
          <dgm:bulletEnabled val="1"/>
        </dgm:presLayoutVars>
      </dgm:prSet>
      <dgm:spPr/>
      <dgm:t>
        <a:bodyPr/>
        <a:lstStyle/>
        <a:p>
          <a:pPr rtl="1"/>
          <a:endParaRPr lang="ar-EG"/>
        </a:p>
      </dgm:t>
    </dgm:pt>
    <dgm:pt modelId="{BDED7580-099D-428F-A71D-224D53B5406A}" type="pres">
      <dgm:prSet presAssocID="{00DA95B2-5499-40C8-831D-B3C5FC9BB141}" presName="hSp" presStyleCnt="0"/>
      <dgm:spPr/>
    </dgm:pt>
    <dgm:pt modelId="{0FC5C6F6-F99C-4C08-8ABA-7A05A240A65A}" type="pres">
      <dgm:prSet presAssocID="{8ADB0154-378D-41E0-9546-D47E6F9038E8}" presName="vertFlow" presStyleCnt="0"/>
      <dgm:spPr/>
    </dgm:pt>
    <dgm:pt modelId="{30B5ABF2-5CD9-4E6E-8FD7-F8AA0C29024C}" type="pres">
      <dgm:prSet presAssocID="{8ADB0154-378D-41E0-9546-D47E6F9038E8}" presName="header" presStyleLbl="node1" presStyleIdx="1" presStyleCnt="2"/>
      <dgm:spPr/>
      <dgm:t>
        <a:bodyPr/>
        <a:lstStyle/>
        <a:p>
          <a:pPr rtl="1"/>
          <a:endParaRPr lang="ar-EG"/>
        </a:p>
      </dgm:t>
    </dgm:pt>
    <dgm:pt modelId="{EFB5AC88-A04E-46E0-81EC-571257BF4351}" type="pres">
      <dgm:prSet presAssocID="{F1033F0F-795F-475B-BE8E-DB3846498AFE}" presName="parTrans" presStyleLbl="sibTrans2D1" presStyleIdx="1" presStyleCnt="2"/>
      <dgm:spPr/>
      <dgm:t>
        <a:bodyPr/>
        <a:lstStyle/>
        <a:p>
          <a:pPr rtl="1"/>
          <a:endParaRPr lang="ar-EG"/>
        </a:p>
      </dgm:t>
    </dgm:pt>
    <dgm:pt modelId="{8030EA93-DE5C-410C-BCB7-C0633A022798}" type="pres">
      <dgm:prSet presAssocID="{5E1D954C-5AE7-46FF-B4B3-A98F83372789}" presName="child" presStyleLbl="alignAccFollowNode1" presStyleIdx="1" presStyleCnt="2" custScaleX="143560" custScaleY="505334" custLinFactNeighborX="-5355">
        <dgm:presLayoutVars>
          <dgm:chMax val="0"/>
          <dgm:bulletEnabled val="1"/>
        </dgm:presLayoutVars>
      </dgm:prSet>
      <dgm:spPr/>
      <dgm:t>
        <a:bodyPr/>
        <a:lstStyle/>
        <a:p>
          <a:pPr rtl="1"/>
          <a:endParaRPr lang="ar-EG"/>
        </a:p>
      </dgm:t>
    </dgm:pt>
  </dgm:ptLst>
  <dgm:cxnLst>
    <dgm:cxn modelId="{3469A775-9AD8-4286-B14E-00FDE92558E5}" srcId="{8ADB0154-378D-41E0-9546-D47E6F9038E8}" destId="{5E1D954C-5AE7-46FF-B4B3-A98F83372789}" srcOrd="0" destOrd="0" parTransId="{F1033F0F-795F-475B-BE8E-DB3846498AFE}" sibTransId="{84D359A1-6F99-46BE-8ECF-AC61BDE28D9A}"/>
    <dgm:cxn modelId="{7658E99D-A139-4C2A-84A9-2AFC64B000F0}" srcId="{428D7370-48C6-4651-AF0D-B5EA700427C1}" destId="{8ADB0154-378D-41E0-9546-D47E6F9038E8}" srcOrd="1" destOrd="0" parTransId="{2A4DA52A-C0FA-4543-A4C7-C97479769D15}" sibTransId="{A4482E68-23C7-4B9A-8050-632BF14E1AA6}"/>
    <dgm:cxn modelId="{9E55042D-178B-4E1D-B3DA-34A5953EC34A}" type="presOf" srcId="{428D7370-48C6-4651-AF0D-B5EA700427C1}" destId="{4D003355-2C27-4380-BCB3-10C85843AA5E}" srcOrd="0" destOrd="0" presId="urn:microsoft.com/office/officeart/2005/8/layout/lProcess1"/>
    <dgm:cxn modelId="{7C8397B1-22C2-43DB-9B3F-77735A544351}" type="presOf" srcId="{5E1D954C-5AE7-46FF-B4B3-A98F83372789}" destId="{8030EA93-DE5C-410C-BCB7-C0633A022798}" srcOrd="0" destOrd="0" presId="urn:microsoft.com/office/officeart/2005/8/layout/lProcess1"/>
    <dgm:cxn modelId="{4FD818FD-E4AE-461A-9010-327B14A7E42C}" srcId="{428D7370-48C6-4651-AF0D-B5EA700427C1}" destId="{00DA95B2-5499-40C8-831D-B3C5FC9BB141}" srcOrd="0" destOrd="0" parTransId="{F9FAA1C2-2C1D-4211-89B7-84FE891D4A09}" sibTransId="{F73EACA5-02CD-4C7A-8DC1-C4C5B038ACA2}"/>
    <dgm:cxn modelId="{0C0F830B-CB7B-4E45-86C0-E0378C77DBA9}" type="presOf" srcId="{00DA95B2-5499-40C8-831D-B3C5FC9BB141}" destId="{7D1C75AC-D1CC-4C7E-B972-BFBDE655FB61}" srcOrd="0" destOrd="0" presId="urn:microsoft.com/office/officeart/2005/8/layout/lProcess1"/>
    <dgm:cxn modelId="{2CCB5D66-46AA-402C-9535-15C53E3A21A1}" type="presOf" srcId="{F1033F0F-795F-475B-BE8E-DB3846498AFE}" destId="{EFB5AC88-A04E-46E0-81EC-571257BF4351}" srcOrd="0" destOrd="0" presId="urn:microsoft.com/office/officeart/2005/8/layout/lProcess1"/>
    <dgm:cxn modelId="{A4326B0F-6C70-4DF0-A59E-A97686E1341E}" type="presOf" srcId="{8ADB0154-378D-41E0-9546-D47E6F9038E8}" destId="{30B5ABF2-5CD9-4E6E-8FD7-F8AA0C29024C}" srcOrd="0" destOrd="0" presId="urn:microsoft.com/office/officeart/2005/8/layout/lProcess1"/>
    <dgm:cxn modelId="{CE01D70E-FA86-4C79-8083-CE282A1084F3}" srcId="{00DA95B2-5499-40C8-831D-B3C5FC9BB141}" destId="{A9E026C5-48C2-4805-B094-68672C917E10}" srcOrd="0" destOrd="0" parTransId="{240BF256-5724-46F6-B74A-77F45F16352D}" sibTransId="{3F19B434-F2FE-4068-9446-235D836E79B7}"/>
    <dgm:cxn modelId="{EA8E3230-EF6A-4D0C-BAF5-F38E194D9291}" type="presOf" srcId="{A9E026C5-48C2-4805-B094-68672C917E10}" destId="{7FA335B4-822F-407F-ABB8-0D805B2F3842}" srcOrd="0" destOrd="0" presId="urn:microsoft.com/office/officeart/2005/8/layout/lProcess1"/>
    <dgm:cxn modelId="{9BF6774A-BF38-4AA9-AA22-6EA67DE18EA9}" type="presOf" srcId="{240BF256-5724-46F6-B74A-77F45F16352D}" destId="{A9F258B0-C27D-4C47-ABCE-AD4664C41B8C}" srcOrd="0" destOrd="0" presId="urn:microsoft.com/office/officeart/2005/8/layout/lProcess1"/>
    <dgm:cxn modelId="{0C6BD2E1-D666-4594-8C14-2D742DD86DA1}" type="presParOf" srcId="{4D003355-2C27-4380-BCB3-10C85843AA5E}" destId="{2AC10CDC-5F8B-4382-9228-93C4DC197857}" srcOrd="0" destOrd="0" presId="urn:microsoft.com/office/officeart/2005/8/layout/lProcess1"/>
    <dgm:cxn modelId="{D03A44EA-C3A1-4D9E-963F-D5BF9AE64B99}" type="presParOf" srcId="{2AC10CDC-5F8B-4382-9228-93C4DC197857}" destId="{7D1C75AC-D1CC-4C7E-B972-BFBDE655FB61}" srcOrd="0" destOrd="0" presId="urn:microsoft.com/office/officeart/2005/8/layout/lProcess1"/>
    <dgm:cxn modelId="{D8B369CC-8524-4D87-A3F1-69B77B1CC4E8}" type="presParOf" srcId="{2AC10CDC-5F8B-4382-9228-93C4DC197857}" destId="{A9F258B0-C27D-4C47-ABCE-AD4664C41B8C}" srcOrd="1" destOrd="0" presId="urn:microsoft.com/office/officeart/2005/8/layout/lProcess1"/>
    <dgm:cxn modelId="{0BDE1BC0-6F19-4633-9A97-37D7D20D7A44}" type="presParOf" srcId="{2AC10CDC-5F8B-4382-9228-93C4DC197857}" destId="{7FA335B4-822F-407F-ABB8-0D805B2F3842}" srcOrd="2" destOrd="0" presId="urn:microsoft.com/office/officeart/2005/8/layout/lProcess1"/>
    <dgm:cxn modelId="{CF040932-A211-4183-9CB0-8D6F9AA4D97E}" type="presParOf" srcId="{4D003355-2C27-4380-BCB3-10C85843AA5E}" destId="{BDED7580-099D-428F-A71D-224D53B5406A}" srcOrd="1" destOrd="0" presId="urn:microsoft.com/office/officeart/2005/8/layout/lProcess1"/>
    <dgm:cxn modelId="{107DACAA-B3E5-49E3-BF14-70F37F9B4685}" type="presParOf" srcId="{4D003355-2C27-4380-BCB3-10C85843AA5E}" destId="{0FC5C6F6-F99C-4C08-8ABA-7A05A240A65A}" srcOrd="2" destOrd="0" presId="urn:microsoft.com/office/officeart/2005/8/layout/lProcess1"/>
    <dgm:cxn modelId="{3231C37B-1244-4EE6-B8D1-E122BDD3CCAC}" type="presParOf" srcId="{0FC5C6F6-F99C-4C08-8ABA-7A05A240A65A}" destId="{30B5ABF2-5CD9-4E6E-8FD7-F8AA0C29024C}" srcOrd="0" destOrd="0" presId="urn:microsoft.com/office/officeart/2005/8/layout/lProcess1"/>
    <dgm:cxn modelId="{197085B1-947E-450E-B149-3FE6F3E0D8EA}" type="presParOf" srcId="{0FC5C6F6-F99C-4C08-8ABA-7A05A240A65A}" destId="{EFB5AC88-A04E-46E0-81EC-571257BF4351}" srcOrd="1" destOrd="0" presId="urn:microsoft.com/office/officeart/2005/8/layout/lProcess1"/>
    <dgm:cxn modelId="{564473A7-A86B-4C05-BC3C-A735A681F10A}" type="presParOf" srcId="{0FC5C6F6-F99C-4C08-8ABA-7A05A240A65A}" destId="{8030EA93-DE5C-410C-BCB7-C0633A022798}" srcOrd="2"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1C75AC-D1CC-4C7E-B972-BFBDE655FB61}">
      <dsp:nvSpPr>
        <dsp:cNvPr id="0" name=""/>
        <dsp:cNvSpPr/>
      </dsp:nvSpPr>
      <dsp:spPr>
        <a:xfrm>
          <a:off x="410112" y="311016"/>
          <a:ext cx="3249417" cy="708421"/>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41275" cap="flat" cmpd="sng" algn="ctr">
          <a:solidFill>
            <a:schemeClr val="tx1"/>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en-US" sz="3600" b="1" kern="1200" dirty="0" smtClean="0">
              <a:hlinkClick xmlns:r="http://schemas.openxmlformats.org/officeDocument/2006/relationships" r:id="rId1" tooltip="Plutonic"/>
            </a:rPr>
            <a:t>Plutonic rocks</a:t>
          </a:r>
          <a:endParaRPr lang="ar-EG" sz="3600" b="1" kern="1200" dirty="0" smtClean="0">
            <a:hlinkClick xmlns:r="http://schemas.openxmlformats.org/officeDocument/2006/relationships" r:id="rId1" tooltip="Plutonic"/>
          </a:endParaRPr>
        </a:p>
      </dsp:txBody>
      <dsp:txXfrm>
        <a:off x="410112" y="311016"/>
        <a:ext cx="3249417" cy="708421"/>
      </dsp:txXfrm>
    </dsp:sp>
    <dsp:sp modelId="{A9F258B0-C27D-4C47-ABCE-AD4664C41B8C}">
      <dsp:nvSpPr>
        <dsp:cNvPr id="0" name=""/>
        <dsp:cNvSpPr/>
      </dsp:nvSpPr>
      <dsp:spPr>
        <a:xfrm rot="5299212">
          <a:off x="1977890" y="1100412"/>
          <a:ext cx="143021" cy="12397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A335B4-822F-407F-ABB8-0D805B2F3842}">
      <dsp:nvSpPr>
        <dsp:cNvPr id="0" name=""/>
        <dsp:cNvSpPr/>
      </dsp:nvSpPr>
      <dsp:spPr>
        <a:xfrm>
          <a:off x="72577" y="1305359"/>
          <a:ext cx="4067701" cy="360319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41275"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3020" tIns="33020" rIns="33020" bIns="33020" numCol="1" spcCol="1270" anchor="ctr" anchorCtr="0">
          <a:noAutofit/>
        </a:bodyPr>
        <a:lstStyle/>
        <a:p>
          <a:pPr marL="185738" lvl="0" indent="263525" algn="just" defTabSz="1155700" rtl="0">
            <a:lnSpc>
              <a:spcPct val="100000"/>
            </a:lnSpc>
            <a:spcBef>
              <a:spcPct val="0"/>
            </a:spcBef>
            <a:spcAft>
              <a:spcPct val="35000"/>
            </a:spcAft>
          </a:pPr>
          <a:r>
            <a:rPr lang="en-US" sz="2600" b="1" kern="1200" dirty="0" smtClean="0">
              <a:latin typeface="Simplified Arabic" pitchFamily="18" charset="-78"/>
              <a:cs typeface="Simplified Arabic" pitchFamily="18" charset="-78"/>
              <a:hlinkClick xmlns:r="http://schemas.openxmlformats.org/officeDocument/2006/relationships" r:id="rId1" tooltip="Plutonic"/>
            </a:rPr>
            <a:t>Plutonic</a:t>
          </a:r>
          <a:r>
            <a:rPr lang="en-US" sz="2600" b="1" kern="1200" dirty="0" smtClean="0">
              <a:latin typeface="Simplified Arabic" pitchFamily="18" charset="-78"/>
              <a:cs typeface="Simplified Arabic" pitchFamily="18" charset="-78"/>
            </a:rPr>
            <a:t> rocks result when magma cools and </a:t>
          </a:r>
          <a:r>
            <a:rPr lang="en-US" sz="2600" b="1" kern="1200" dirty="0" smtClean="0">
              <a:latin typeface="Simplified Arabic" pitchFamily="18" charset="-78"/>
              <a:cs typeface="Simplified Arabic" pitchFamily="18" charset="-78"/>
              <a:hlinkClick xmlns:r="http://schemas.openxmlformats.org/officeDocument/2006/relationships" r:id="rId2" tooltip="Crystallization"/>
            </a:rPr>
            <a:t>crystallizes</a:t>
          </a:r>
          <a:r>
            <a:rPr lang="en-US" sz="2600" b="1" kern="1200" dirty="0" smtClean="0">
              <a:latin typeface="Simplified Arabic" pitchFamily="18" charset="-78"/>
              <a:cs typeface="Simplified Arabic" pitchFamily="18" charset="-78"/>
            </a:rPr>
            <a:t> slowly within the </a:t>
          </a:r>
          <a:r>
            <a:rPr lang="en-US" sz="2600" b="1" kern="1200" dirty="0" smtClean="0">
              <a:latin typeface="Simplified Arabic" pitchFamily="18" charset="-78"/>
              <a:cs typeface="Simplified Arabic" pitchFamily="18" charset="-78"/>
              <a:hlinkClick xmlns:r="http://schemas.openxmlformats.org/officeDocument/2006/relationships" r:id="rId3" tooltip="Earth"/>
            </a:rPr>
            <a:t>Earth</a:t>
          </a:r>
          <a:r>
            <a:rPr lang="en-US" sz="2600" b="1" kern="1200" dirty="0" smtClean="0">
              <a:latin typeface="Simplified Arabic" pitchFamily="18" charset="-78"/>
              <a:cs typeface="Simplified Arabic" pitchFamily="18" charset="-78"/>
            </a:rPr>
            <a:t>'s crust. A common example of this type is </a:t>
          </a:r>
          <a:r>
            <a:rPr lang="en-US" sz="2600" b="1" kern="1200" dirty="0" smtClean="0">
              <a:latin typeface="Simplified Arabic" pitchFamily="18" charset="-78"/>
              <a:cs typeface="Simplified Arabic" pitchFamily="18" charset="-78"/>
              <a:hlinkClick xmlns:r="http://schemas.openxmlformats.org/officeDocument/2006/relationships" r:id="rId4" tooltip="Granite"/>
            </a:rPr>
            <a:t>granite</a:t>
          </a:r>
          <a:r>
            <a:rPr lang="en-US" sz="2600" b="1" kern="1200" dirty="0" smtClean="0">
              <a:latin typeface="Simplified Arabic" pitchFamily="18" charset="-78"/>
              <a:cs typeface="Simplified Arabic" pitchFamily="18" charset="-78"/>
            </a:rPr>
            <a:t>.</a:t>
          </a:r>
          <a:endParaRPr lang="ar-EG" sz="2600" b="1" kern="1200" dirty="0" smtClean="0">
            <a:latin typeface="Simplified Arabic" pitchFamily="18" charset="-78"/>
            <a:cs typeface="Simplified Arabic" pitchFamily="18" charset="-78"/>
          </a:endParaRPr>
        </a:p>
      </dsp:txBody>
      <dsp:txXfrm>
        <a:off x="72577" y="1305359"/>
        <a:ext cx="4067701" cy="3603196"/>
      </dsp:txXfrm>
    </dsp:sp>
    <dsp:sp modelId="{30B5ABF2-5CD9-4E6E-8FD7-F8AA0C29024C}">
      <dsp:nvSpPr>
        <dsp:cNvPr id="0" name=""/>
        <dsp:cNvSpPr/>
      </dsp:nvSpPr>
      <dsp:spPr>
        <a:xfrm>
          <a:off x="5082565" y="311016"/>
          <a:ext cx="2833687" cy="708421"/>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41275"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en-US" sz="3600" b="1" kern="1200" smtClean="0">
              <a:hlinkClick xmlns:r="http://schemas.openxmlformats.org/officeDocument/2006/relationships" r:id="rId1" tooltip="Plutonic"/>
            </a:rPr>
            <a:t>Volcanic rocks </a:t>
          </a:r>
          <a:endParaRPr lang="ar-EG" sz="3600" b="1" kern="1200" dirty="0" smtClean="0">
            <a:hlinkClick xmlns:r="http://schemas.openxmlformats.org/officeDocument/2006/relationships" r:id="rId1" tooltip="Plutonic"/>
          </a:endParaRPr>
        </a:p>
      </dsp:txBody>
      <dsp:txXfrm>
        <a:off x="5082565" y="311016"/>
        <a:ext cx="2833687" cy="708421"/>
      </dsp:txXfrm>
    </dsp:sp>
    <dsp:sp modelId="{EFB5AC88-A04E-46E0-81EC-571257BF4351}">
      <dsp:nvSpPr>
        <dsp:cNvPr id="0" name=""/>
        <dsp:cNvSpPr/>
      </dsp:nvSpPr>
      <dsp:spPr>
        <a:xfrm rot="5617783">
          <a:off x="6406963" y="1081425"/>
          <a:ext cx="124223" cy="123973"/>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30EA93-DE5C-410C-BCB7-C0633A022798}">
      <dsp:nvSpPr>
        <dsp:cNvPr id="0" name=""/>
        <dsp:cNvSpPr/>
      </dsp:nvSpPr>
      <dsp:spPr>
        <a:xfrm>
          <a:off x="4313644" y="1267386"/>
          <a:ext cx="4068041" cy="3579896"/>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44450" cap="flat" cmpd="sng" algn="ctr">
          <a:solidFill>
            <a:schemeClr val="tx1"/>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just" defTabSz="1066800" rtl="0">
            <a:lnSpc>
              <a:spcPct val="150000"/>
            </a:lnSpc>
            <a:spcBef>
              <a:spcPct val="0"/>
            </a:spcBef>
            <a:spcAft>
              <a:spcPct val="35000"/>
            </a:spcAft>
          </a:pPr>
          <a:r>
            <a:rPr lang="en-US" sz="2400" b="1" kern="1200" dirty="0" smtClean="0">
              <a:latin typeface="Simplified Arabic" pitchFamily="18" charset="-78"/>
              <a:cs typeface="Simplified Arabic" pitchFamily="18" charset="-78"/>
            </a:rPr>
            <a:t>Volcanic rocks result from magma reaching the surface either as </a:t>
          </a:r>
          <a:r>
            <a:rPr lang="en-US" sz="2400" b="1" kern="1200" dirty="0" smtClean="0">
              <a:latin typeface="Simplified Arabic" pitchFamily="18" charset="-78"/>
              <a:cs typeface="Simplified Arabic" pitchFamily="18" charset="-78"/>
              <a:hlinkClick xmlns:r="http://schemas.openxmlformats.org/officeDocument/2006/relationships" r:id="rId5" tooltip="Lava"/>
            </a:rPr>
            <a:t>lava</a:t>
          </a:r>
          <a:r>
            <a:rPr lang="en-US" sz="2400" b="1" kern="1200" dirty="0" smtClean="0">
              <a:latin typeface="Simplified Arabic" pitchFamily="18" charset="-78"/>
              <a:cs typeface="Simplified Arabic" pitchFamily="18" charset="-78"/>
            </a:rPr>
            <a:t> or fragmental ejecta, forming minerals such as pumice or </a:t>
          </a:r>
          <a:r>
            <a:rPr lang="en-US" sz="2400" b="1" kern="1200" dirty="0" smtClean="0">
              <a:latin typeface="Simplified Arabic" pitchFamily="18" charset="-78"/>
              <a:cs typeface="Simplified Arabic" pitchFamily="18" charset="-78"/>
              <a:hlinkClick xmlns:r="http://schemas.openxmlformats.org/officeDocument/2006/relationships" r:id="rId6" tooltip="Basalt"/>
            </a:rPr>
            <a:t>basalt</a:t>
          </a:r>
          <a:r>
            <a:rPr lang="en-US" sz="2400" b="1" kern="1200" dirty="0" smtClean="0">
              <a:latin typeface="Simplified Arabic" pitchFamily="18" charset="-78"/>
              <a:cs typeface="Simplified Arabic" pitchFamily="18" charset="-78"/>
            </a:rPr>
            <a:t>. </a:t>
          </a:r>
          <a:endParaRPr lang="ar-EG" sz="2400" b="1" kern="1200" dirty="0">
            <a:latin typeface="Simplified Arabic" pitchFamily="18" charset="-78"/>
            <a:cs typeface="Simplified Arabic" pitchFamily="18" charset="-78"/>
          </a:endParaRPr>
        </a:p>
      </dsp:txBody>
      <dsp:txXfrm>
        <a:off x="4313644" y="1267386"/>
        <a:ext cx="4068041" cy="35798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ermeability_(earth_scien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n.wikipedia.org/wiki/Particle_size_(grain_size)" TargetMode="External"/><Relationship Id="rId4" Type="http://schemas.openxmlformats.org/officeDocument/2006/relationships/hyperlink" Target="https://en.wikipedia.org/wiki/Texture_(geology)"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Rock_cyc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Igneous_ro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en.wikipedia.org/wiki/Metamorphic_rock" TargetMode="External"/><Relationship Id="rId4" Type="http://schemas.openxmlformats.org/officeDocument/2006/relationships/hyperlink" Target="https://en.wikipedia.org/wiki/Sedimentary_roc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Mantle_(geology)" TargetMode="External"/><Relationship Id="rId3" Type="http://schemas.openxmlformats.org/officeDocument/2006/relationships/hyperlink" Target="https://en.wikipedia.org/wiki/Igneous_rock" TargetMode="External"/><Relationship Id="rId7" Type="http://schemas.openxmlformats.org/officeDocument/2006/relationships/hyperlink" Target="https://en.wikipedia.org/wiki/Pla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n.wikipedia.org/wiki/Lava" TargetMode="External"/><Relationship Id="rId5" Type="http://schemas.openxmlformats.org/officeDocument/2006/relationships/hyperlink" Target="https://en.wikipedia.org/wiki/Magma" TargetMode="External"/><Relationship Id="rId4" Type="http://schemas.openxmlformats.org/officeDocument/2006/relationships/hyperlink" Target="https://en.wikipedia.org/wiki/Freezing" TargetMode="External"/><Relationship Id="rId9" Type="http://schemas.openxmlformats.org/officeDocument/2006/relationships/hyperlink" Target="https://en.wikipedia.org/wiki/Crust_(geolog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السابعة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304800" y="1676400"/>
          <a:ext cx="8534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a:spLocks noGrp="1"/>
          </p:cNvSpPr>
          <p:nvPr>
            <p:ph type="title"/>
          </p:nvPr>
        </p:nvSpPr>
        <p:spPr>
          <a:xfrm>
            <a:off x="685800" y="228600"/>
            <a:ext cx="7772400" cy="1295400"/>
          </a:xfrm>
          <a:ln w="38100">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0"/>
            <a:r>
              <a:rPr lang="en-US" b="1" dirty="0" smtClean="0">
                <a:solidFill>
                  <a:srgbClr val="FF0000"/>
                </a:solidFill>
              </a:rPr>
              <a:t>Igneous rocks are divided into two main categories</a:t>
            </a:r>
            <a:endParaRPr lang="en-US" sz="2800" dirty="0">
              <a:solidFill>
                <a:srgbClr val="FF0000"/>
              </a:solidFill>
            </a:endParaRPr>
          </a:p>
        </p:txBody>
      </p:sp>
    </p:spTree>
  </p:cSld>
  <p:clrMapOvr>
    <a:masterClrMapping/>
  </p:clrMapOvr>
  <p:transition advClick="0" advTm="4000">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5" name="Rectangle 4"/>
          <p:cNvSpPr/>
          <p:nvPr/>
        </p:nvSpPr>
        <p:spPr>
          <a:xfrm>
            <a:off x="838200" y="2286000"/>
            <a:ext cx="5897514" cy="584775"/>
          </a:xfrm>
          <a:prstGeom prst="rect">
            <a:avLst/>
          </a:prstGeom>
        </p:spPr>
        <p:txBody>
          <a:bodyPr wrap="square">
            <a:spAutoFit/>
          </a:bodyPr>
          <a:lstStyle/>
          <a:p>
            <a:r>
              <a:rPr lang="en-US" sz="3200" b="1" dirty="0" smtClean="0">
                <a:solidFill>
                  <a:schemeClr val="tx2">
                    <a:lumMod val="60000"/>
                    <a:lumOff val="40000"/>
                  </a:schemeClr>
                </a:solidFill>
              </a:rPr>
              <a:t>Write 30 </a:t>
            </a:r>
            <a:r>
              <a:rPr lang="en-US" sz="3200" b="1" dirty="0" err="1" smtClean="0">
                <a:solidFill>
                  <a:schemeClr val="tx2">
                    <a:lumMod val="60000"/>
                    <a:lumOff val="40000"/>
                  </a:schemeClr>
                </a:solidFill>
              </a:rPr>
              <a:t>geomorphological</a:t>
            </a:r>
            <a:r>
              <a:rPr lang="en-US" sz="3200" b="1" dirty="0" smtClean="0">
                <a:solidFill>
                  <a:schemeClr val="tx2">
                    <a:lumMod val="60000"/>
                    <a:lumOff val="40000"/>
                  </a:schemeClr>
                </a:solidFill>
              </a:rPr>
              <a:t> terms</a:t>
            </a:r>
            <a:endParaRPr lang="ar-EG" sz="3200" dirty="0"/>
          </a:p>
        </p:txBody>
      </p:sp>
      <p:sp>
        <p:nvSpPr>
          <p:cNvPr id="6" name="Rectangle 5"/>
          <p:cNvSpPr/>
          <p:nvPr/>
        </p:nvSpPr>
        <p:spPr>
          <a:xfrm>
            <a:off x="304800" y="3505200"/>
            <a:ext cx="8077200" cy="523220"/>
          </a:xfrm>
          <a:prstGeom prst="rect">
            <a:avLst/>
          </a:prstGeom>
        </p:spPr>
        <p:txBody>
          <a:bodyPr wrap="square">
            <a:spAutoFit/>
          </a:bodyPr>
          <a:lstStyle/>
          <a:p>
            <a:r>
              <a:rPr lang="en-US" sz="2800" b="1" dirty="0" smtClean="0">
                <a:solidFill>
                  <a:schemeClr val="tx1">
                    <a:lumMod val="65000"/>
                    <a:lumOff val="35000"/>
                  </a:schemeClr>
                </a:solidFill>
              </a:rPr>
              <a:t>3- Translate pages 98 to 100 of the university book</a:t>
            </a:r>
            <a:endParaRPr lang="ar-EG" sz="2800" b="1" dirty="0" smtClean="0">
              <a:solidFill>
                <a:schemeClr val="tx1">
                  <a:lumMod val="65000"/>
                  <a:lumOff val="35000"/>
                </a:schemeClr>
              </a:solidFill>
            </a:endParaRPr>
          </a:p>
        </p:txBody>
      </p:sp>
      <p:sp>
        <p:nvSpPr>
          <p:cNvPr id="7" name="Rectangle 4"/>
          <p:cNvSpPr>
            <a:spLocks noChangeArrowheads="1"/>
          </p:cNvSpPr>
          <p:nvPr/>
        </p:nvSpPr>
        <p:spPr bwMode="auto">
          <a:xfrm flipH="1">
            <a:off x="3733800" y="4419600"/>
            <a:ext cx="4876800" cy="677108"/>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b="0" i="0" u="none" strike="noStrike" cap="none" normalizeH="0" baseline="0" dirty="0" smtClean="0">
                <a:ln>
                  <a:noFill/>
                </a:ln>
                <a:solidFill>
                  <a:srgbClr val="FF0000"/>
                </a:solidFill>
                <a:effectLst/>
                <a:latin typeface="inherit"/>
                <a:cs typeface="Arial" pitchFamily="34" charset="0"/>
              </a:rPr>
              <a:t>The translation is inside the university book</a:t>
            </a:r>
            <a:endParaRPr kumimoji="0" lang="ar-EG" sz="1400" b="0" i="0" u="none" strike="noStrike" cap="none" normalizeH="0" baseline="0" dirty="0" smtClean="0">
              <a:ln>
                <a:noFill/>
              </a:ln>
              <a:solidFill>
                <a:srgbClr val="FF0000"/>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2</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381000" y="1905000"/>
            <a:ext cx="8305800" cy="37338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31750"/>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algn="ctr">
              <a:buNone/>
            </a:pPr>
            <a:r>
              <a:rPr lang="en-US" sz="9600" b="1" dirty="0" smtClean="0"/>
              <a:t>Types of rocks in nature</a:t>
            </a:r>
            <a:endParaRPr lang="en-US" sz="9600" dirty="0"/>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76200"/>
            <a:ext cx="6400800" cy="944562"/>
          </a:xfrm>
          <a:gradFill>
            <a:gsLst>
              <a:gs pos="0">
                <a:srgbClr val="5E9EFF"/>
              </a:gs>
              <a:gs pos="39999">
                <a:srgbClr val="85C2FF"/>
              </a:gs>
              <a:gs pos="70000">
                <a:srgbClr val="C4D6EB"/>
              </a:gs>
              <a:gs pos="100000">
                <a:srgbClr val="FFEBFA"/>
              </a:gs>
            </a:gsLst>
            <a:lin ang="16200000" scaled="0"/>
          </a:gradFill>
          <a:ln w="34925">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r>
              <a:rPr lang="en-US" sz="4800" b="1" dirty="0" smtClean="0"/>
              <a:t>Types of rocks in nature</a:t>
            </a:r>
            <a:endParaRPr lang="en-US" sz="4800" dirty="0"/>
          </a:p>
        </p:txBody>
      </p:sp>
      <p:sp>
        <p:nvSpPr>
          <p:cNvPr id="16" name="Content Placeholder 15"/>
          <p:cNvSpPr>
            <a:spLocks noGrp="1"/>
          </p:cNvSpPr>
          <p:nvPr>
            <p:ph idx="1"/>
          </p:nvPr>
        </p:nvSpPr>
        <p:spPr>
          <a:xfrm>
            <a:off x="304800" y="1143000"/>
            <a:ext cx="8610600" cy="5410200"/>
          </a:xfrm>
          <a:solidFill>
            <a:srgbClr val="FFCCCC"/>
          </a:solidFill>
          <a:ln w="50800">
            <a:solidFill>
              <a:schemeClr val="tx1"/>
            </a:solidFill>
          </a:ln>
        </p:spPr>
        <p:style>
          <a:lnRef idx="0">
            <a:schemeClr val="accent5"/>
          </a:lnRef>
          <a:fillRef idx="3">
            <a:schemeClr val="accent5"/>
          </a:fillRef>
          <a:effectRef idx="3">
            <a:schemeClr val="accent5"/>
          </a:effectRef>
          <a:fontRef idx="minor">
            <a:schemeClr val="lt1"/>
          </a:fontRef>
        </p:style>
        <p:txBody>
          <a:bodyPr>
            <a:noAutofit/>
          </a:bodyPr>
          <a:lstStyle/>
          <a:p>
            <a:pPr marL="0" indent="712788" algn="just">
              <a:lnSpc>
                <a:spcPct val="200000"/>
              </a:lnSpc>
              <a:buNone/>
            </a:pPr>
            <a:r>
              <a:rPr lang="en-US" sz="4000" b="1" dirty="0" smtClean="0">
                <a:solidFill>
                  <a:srgbClr val="FF0000"/>
                </a:solidFill>
              </a:rPr>
              <a:t>Rocks</a:t>
            </a:r>
            <a:r>
              <a:rPr lang="en-US" sz="3600" b="1" dirty="0" smtClean="0">
                <a:solidFill>
                  <a:schemeClr val="tx1"/>
                </a:solidFill>
              </a:rPr>
              <a:t> are classified according to characteristics such as mineral and chemical composition, </a:t>
            </a:r>
            <a:r>
              <a:rPr lang="en-US" sz="3600" b="1" dirty="0" smtClean="0">
                <a:solidFill>
                  <a:srgbClr val="FF0000"/>
                </a:solidFill>
                <a:hlinkClick r:id="rId3" tooltip="Permeability (earth sciences)"/>
              </a:rPr>
              <a:t>permeability</a:t>
            </a:r>
            <a:r>
              <a:rPr lang="en-US" sz="3600" b="1" dirty="0" smtClean="0">
                <a:solidFill>
                  <a:schemeClr val="tx1"/>
                </a:solidFill>
              </a:rPr>
              <a:t>, </a:t>
            </a:r>
            <a:r>
              <a:rPr lang="en-US" sz="3600" b="1" dirty="0" smtClean="0">
                <a:solidFill>
                  <a:schemeClr val="tx1"/>
                </a:solidFill>
                <a:hlinkClick r:id="rId4" tooltip="Texture (geology)"/>
              </a:rPr>
              <a:t>texture</a:t>
            </a:r>
            <a:r>
              <a:rPr lang="en-US" sz="3600" b="1" dirty="0" smtClean="0">
                <a:solidFill>
                  <a:schemeClr val="tx1"/>
                </a:solidFill>
              </a:rPr>
              <a:t> of the constituent particles, and </a:t>
            </a:r>
            <a:r>
              <a:rPr lang="en-US" sz="3600" b="1" dirty="0" smtClean="0">
                <a:solidFill>
                  <a:schemeClr val="tx1"/>
                </a:solidFill>
                <a:hlinkClick r:id="rId5" tooltip="Particle size (grain size)"/>
              </a:rPr>
              <a:t>particle size</a:t>
            </a:r>
            <a:r>
              <a:rPr lang="en-US" sz="3600" b="1" dirty="0" smtClean="0">
                <a:solidFill>
                  <a:schemeClr val="tx1"/>
                </a:solidFill>
              </a:rPr>
              <a:t>. </a:t>
            </a:r>
            <a:endParaRPr lang="en-US"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799" cy="5516565"/>
          </a:xfrm>
          <a:gradFill>
            <a:gsLst>
              <a:gs pos="100000">
                <a:schemeClr val="accent5"/>
              </a:gs>
              <a:gs pos="25000">
                <a:srgbClr val="21D6E0"/>
              </a:gs>
              <a:gs pos="75000">
                <a:srgbClr val="0087E6"/>
              </a:gs>
              <a:gs pos="100000">
                <a:srgbClr val="005CBF"/>
              </a:gs>
            </a:gsLst>
            <a:lin ang="16200000" scaled="0"/>
          </a:gradFill>
          <a:ln w="50800">
            <a:solidFill>
              <a:schemeClr val="tx1"/>
            </a:solidFill>
          </a:ln>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p>
            <a:pPr marL="0" indent="712788" algn="just">
              <a:lnSpc>
                <a:spcPct val="200000"/>
              </a:lnSpc>
              <a:buNone/>
            </a:pPr>
            <a:r>
              <a:rPr lang="en-US" b="1" dirty="0" smtClean="0">
                <a:solidFill>
                  <a:srgbClr val="FF0000"/>
                </a:solidFill>
              </a:rPr>
              <a:t>These physical properties </a:t>
            </a:r>
            <a:r>
              <a:rPr lang="en-US" b="1" dirty="0" smtClean="0">
                <a:solidFill>
                  <a:schemeClr val="tx1"/>
                </a:solidFill>
              </a:rPr>
              <a:t>are the result of the processes that formed the rocks. Over the course of time, rocks can transform from one type into another, as described by a geological model called the </a:t>
            </a:r>
            <a:r>
              <a:rPr lang="en-US" b="1" dirty="0" smtClean="0">
                <a:solidFill>
                  <a:schemeClr val="tx1"/>
                </a:solidFill>
                <a:hlinkClick r:id="rId2" tooltip="Rock cycle"/>
              </a:rPr>
              <a:t>rock cycle</a:t>
            </a:r>
            <a:r>
              <a:rPr lang="en-US" b="1" dirty="0" smtClean="0">
                <a:solidFill>
                  <a:schemeClr val="tx1"/>
                </a:solidFill>
              </a:rPr>
              <a:t>. </a:t>
            </a:r>
            <a:endParaRPr lang="ar-EG" b="1" dirty="0" smtClean="0">
              <a:solidFill>
                <a:schemeClr val="tx1"/>
              </a:solidFill>
            </a:endParaRPr>
          </a:p>
        </p:txBody>
      </p:sp>
    </p:spTree>
  </p:cSld>
  <p:clrMapOvr>
    <a:masterClrMapping/>
  </p:clrMapOvr>
  <p:transition advClick="0" advTm="4000">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228600"/>
            <a:ext cx="8610600" cy="6172200"/>
          </a:xfrm>
          <a:solidFill>
            <a:srgbClr val="FFCCCC"/>
          </a:solidFill>
          <a:ln w="50800">
            <a:solidFill>
              <a:schemeClr val="tx1"/>
            </a:solidFill>
          </a:ln>
        </p:spPr>
        <p:style>
          <a:lnRef idx="1">
            <a:schemeClr val="accent3"/>
          </a:lnRef>
          <a:fillRef idx="2">
            <a:schemeClr val="accent3"/>
          </a:fillRef>
          <a:effectRef idx="1">
            <a:schemeClr val="accent3"/>
          </a:effectRef>
          <a:fontRef idx="minor">
            <a:schemeClr val="dk1"/>
          </a:fontRef>
        </p:style>
        <p:txBody>
          <a:bodyPr>
            <a:noAutofit/>
          </a:bodyPr>
          <a:lstStyle/>
          <a:p>
            <a:pPr marL="0" indent="712788">
              <a:lnSpc>
                <a:spcPct val="200000"/>
              </a:lnSpc>
              <a:buNone/>
            </a:pPr>
            <a:r>
              <a:rPr lang="en-US" sz="2800" b="1" dirty="0" smtClean="0">
                <a:solidFill>
                  <a:schemeClr val="tx1"/>
                </a:solidFill>
              </a:rPr>
              <a:t>This transformation produces three general classes of rock: </a:t>
            </a:r>
            <a:r>
              <a:rPr lang="en-US" sz="2800" b="1" dirty="0" smtClean="0">
                <a:solidFill>
                  <a:schemeClr val="tx1"/>
                </a:solidFill>
                <a:hlinkClick r:id="rId3" tooltip="Igneous rock"/>
              </a:rPr>
              <a:t>igneous</a:t>
            </a:r>
            <a:r>
              <a:rPr lang="en-US" sz="2800" b="1" dirty="0" smtClean="0">
                <a:solidFill>
                  <a:schemeClr val="tx1"/>
                </a:solidFill>
              </a:rPr>
              <a:t>, </a:t>
            </a:r>
            <a:r>
              <a:rPr lang="en-US" sz="2800" b="1" dirty="0" smtClean="0">
                <a:solidFill>
                  <a:schemeClr val="tx1"/>
                </a:solidFill>
                <a:hlinkClick r:id="rId4" tooltip="Sedimentary rock"/>
              </a:rPr>
              <a:t>sedimentary</a:t>
            </a:r>
            <a:r>
              <a:rPr lang="en-US" sz="2800" b="1" dirty="0" smtClean="0">
                <a:solidFill>
                  <a:schemeClr val="tx1"/>
                </a:solidFill>
              </a:rPr>
              <a:t>, and </a:t>
            </a:r>
            <a:r>
              <a:rPr lang="en-US" sz="2800" b="1" dirty="0" smtClean="0">
                <a:solidFill>
                  <a:schemeClr val="tx1"/>
                </a:solidFill>
                <a:hlinkClick r:id="rId5" tooltip="Metamorphic rock"/>
              </a:rPr>
              <a:t>metamorphic</a:t>
            </a:r>
            <a:r>
              <a:rPr lang="en-US" sz="2800" b="1" dirty="0" smtClean="0">
                <a:solidFill>
                  <a:schemeClr val="tx1"/>
                </a:solidFill>
              </a:rPr>
              <a:t>.</a:t>
            </a:r>
          </a:p>
          <a:p>
            <a:pPr marL="185738" indent="712788" algn="just">
              <a:lnSpc>
                <a:spcPct val="200000"/>
              </a:lnSpc>
              <a:buNone/>
            </a:pPr>
            <a:r>
              <a:rPr lang="en-US" b="1" dirty="0" smtClean="0">
                <a:solidFill>
                  <a:srgbClr val="FF0000"/>
                </a:solidFill>
              </a:rPr>
              <a:t>The three main types</a:t>
            </a:r>
            <a:r>
              <a:rPr lang="en-US" sz="2800" b="1" dirty="0" smtClean="0">
                <a:solidFill>
                  <a:schemeClr val="tx1"/>
                </a:solidFill>
              </a:rPr>
              <a:t>, or classes, of rock are sedimentary, metamorphic, and igneous and the differences among them have to do with how they are formed.</a:t>
            </a: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4400" b="1" u="sng" dirty="0" smtClean="0">
                <a:solidFill>
                  <a:srgbClr val="FF0000"/>
                </a:solidFill>
              </a:rPr>
              <a:t>Types of rocks in nature  </a:t>
            </a:r>
            <a:endParaRPr lang="ar-EG" sz="4400" dirty="0" smtClean="0">
              <a:solidFill>
                <a:srgbClr val="FF0000"/>
              </a:solidFill>
            </a:endParaRPr>
          </a:p>
          <a:p>
            <a:pPr lvl="1"/>
            <a:r>
              <a:rPr lang="en-US" sz="3600" b="1" u="sng" dirty="0" smtClean="0">
                <a:solidFill>
                  <a:srgbClr val="002060"/>
                </a:solidFill>
              </a:rPr>
              <a:t>1- Igneous rock</a:t>
            </a:r>
            <a:endParaRPr lang="ar-EG" sz="3600" dirty="0" smtClean="0">
              <a:solidFill>
                <a:srgbClr val="002060"/>
              </a:solidFill>
            </a:endParaRPr>
          </a:p>
          <a:p>
            <a:pPr lvl="1"/>
            <a:r>
              <a:rPr lang="ar-EG" sz="3600" b="1" u="sng" dirty="0" smtClean="0">
                <a:solidFill>
                  <a:srgbClr val="002060"/>
                </a:solidFill>
              </a:rPr>
              <a:t> </a:t>
            </a:r>
            <a:r>
              <a:rPr lang="en-US" sz="3600" b="1" u="sng" dirty="0" smtClean="0">
                <a:solidFill>
                  <a:srgbClr val="002060"/>
                </a:solidFill>
              </a:rPr>
              <a:t>2- Sedimentary rock</a:t>
            </a:r>
            <a:endParaRPr lang="ar-EG" sz="3600" dirty="0" smtClean="0">
              <a:solidFill>
                <a:srgbClr val="002060"/>
              </a:solidFill>
            </a:endParaRPr>
          </a:p>
          <a:p>
            <a:pPr lvl="1"/>
            <a:r>
              <a:rPr lang="en-US" sz="3600" b="1" u="sng" dirty="0" smtClean="0">
                <a:solidFill>
                  <a:srgbClr val="002060"/>
                </a:solidFill>
              </a:rPr>
              <a:t>3- Metamorphic rock </a:t>
            </a:r>
            <a:endParaRPr lang="ar-EG" sz="3600" dirty="0">
              <a:solidFill>
                <a:srgbClr val="002060"/>
              </a:solidFill>
            </a:endParaRPr>
          </a:p>
        </p:txBody>
      </p:sp>
    </p:spTree>
  </p:cSld>
  <p:clrMapOvr>
    <a:masterClrMapping/>
  </p:clrMapOvr>
  <p:transition advClick="0" advTm="4000">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1295400"/>
            <a:ext cx="8610600" cy="5105400"/>
          </a:xfrm>
          <a:solidFill>
            <a:srgbClr val="99FFCC"/>
          </a:solidFill>
          <a:ln/>
        </p:spPr>
        <p:style>
          <a:lnRef idx="1">
            <a:schemeClr val="accent5"/>
          </a:lnRef>
          <a:fillRef idx="2">
            <a:schemeClr val="accent5"/>
          </a:fillRef>
          <a:effectRef idx="1">
            <a:schemeClr val="accent5"/>
          </a:effectRef>
          <a:fontRef idx="minor">
            <a:schemeClr val="dk1"/>
          </a:fontRef>
        </p:style>
        <p:txBody>
          <a:bodyPr>
            <a:normAutofit/>
          </a:bodyPr>
          <a:lstStyle/>
          <a:p>
            <a:pPr marL="93663" indent="619125" algn="just">
              <a:lnSpc>
                <a:spcPct val="150000"/>
              </a:lnSpc>
              <a:buNone/>
            </a:pPr>
            <a:r>
              <a:rPr lang="en-US" sz="2800" b="1" u="sng" dirty="0" smtClean="0">
                <a:solidFill>
                  <a:schemeClr val="tx1"/>
                </a:solidFill>
                <a:hlinkClick r:id="rId3" tooltip="Igneous rock"/>
              </a:rPr>
              <a:t>Igneous rock</a:t>
            </a:r>
            <a:r>
              <a:rPr lang="en-US" sz="2800" b="1" dirty="0" smtClean="0">
                <a:solidFill>
                  <a:schemeClr val="tx1"/>
                </a:solidFill>
              </a:rPr>
              <a:t>  is formed through the cooling, and </a:t>
            </a:r>
            <a:r>
              <a:rPr lang="en-US" sz="2800" b="1" dirty="0" smtClean="0">
                <a:solidFill>
                  <a:schemeClr val="tx1"/>
                </a:solidFill>
                <a:hlinkClick r:id="rId4" tooltip="Freezing"/>
              </a:rPr>
              <a:t>solidification</a:t>
            </a:r>
            <a:r>
              <a:rPr lang="en-US" sz="2800" b="1" dirty="0" smtClean="0">
                <a:solidFill>
                  <a:schemeClr val="tx1"/>
                </a:solidFill>
              </a:rPr>
              <a:t> of </a:t>
            </a:r>
            <a:r>
              <a:rPr lang="en-US" sz="2800" b="1" dirty="0" smtClean="0">
                <a:solidFill>
                  <a:schemeClr val="tx1"/>
                </a:solidFill>
                <a:hlinkClick r:id="rId5" tooltip="Magma"/>
              </a:rPr>
              <a:t>magma</a:t>
            </a:r>
            <a:r>
              <a:rPr lang="en-US" sz="2800" b="1" dirty="0" smtClean="0">
                <a:solidFill>
                  <a:schemeClr val="tx1"/>
                </a:solidFill>
              </a:rPr>
              <a:t> or </a:t>
            </a:r>
            <a:r>
              <a:rPr lang="en-US" sz="2800" b="1" dirty="0" smtClean="0">
                <a:solidFill>
                  <a:schemeClr val="tx1"/>
                </a:solidFill>
                <a:hlinkClick r:id="rId6" tooltip="Lava"/>
              </a:rPr>
              <a:t>lava</a:t>
            </a:r>
            <a:r>
              <a:rPr lang="en-US" sz="2800" b="1" dirty="0" smtClean="0">
                <a:solidFill>
                  <a:schemeClr val="tx1"/>
                </a:solidFill>
              </a:rPr>
              <a:t>. This magma may be derived from partial melts of pre-existing rocks in either </a:t>
            </a:r>
            <a:r>
              <a:rPr lang="en-US" sz="2800" b="1" dirty="0" smtClean="0">
                <a:solidFill>
                  <a:schemeClr val="accent1">
                    <a:lumMod val="75000"/>
                  </a:schemeClr>
                </a:solidFill>
              </a:rPr>
              <a:t>a</a:t>
            </a:r>
            <a:r>
              <a:rPr lang="en-US" sz="2800" b="1" dirty="0" smtClean="0">
                <a:solidFill>
                  <a:schemeClr val="tx1"/>
                </a:solidFill>
              </a:rPr>
              <a:t> </a:t>
            </a:r>
            <a:r>
              <a:rPr lang="en-US" sz="2800" b="1" dirty="0" smtClean="0">
                <a:solidFill>
                  <a:schemeClr val="tx1"/>
                </a:solidFill>
                <a:hlinkClick r:id="rId7" tooltip="Planet"/>
              </a:rPr>
              <a:t>planet</a:t>
            </a:r>
            <a:r>
              <a:rPr lang="en-US" sz="2800" b="1" dirty="0" smtClean="0">
                <a:solidFill>
                  <a:schemeClr val="accent1">
                    <a:lumMod val="75000"/>
                  </a:schemeClr>
                </a:solidFill>
              </a:rPr>
              <a:t>'s</a:t>
            </a:r>
            <a:r>
              <a:rPr lang="en-US" sz="2800" b="1" dirty="0" smtClean="0">
                <a:solidFill>
                  <a:schemeClr val="tx1"/>
                </a:solidFill>
              </a:rPr>
              <a:t> </a:t>
            </a:r>
            <a:r>
              <a:rPr lang="en-US" sz="2800" b="1" dirty="0" smtClean="0">
                <a:solidFill>
                  <a:schemeClr val="tx1"/>
                </a:solidFill>
                <a:hlinkClick r:id="rId8" tooltip="Mantle (geology)"/>
              </a:rPr>
              <a:t>mantle</a:t>
            </a:r>
            <a:r>
              <a:rPr lang="en-US" sz="2800" b="1" dirty="0" smtClean="0">
                <a:solidFill>
                  <a:schemeClr val="tx1"/>
                </a:solidFill>
              </a:rPr>
              <a:t> or </a:t>
            </a:r>
            <a:r>
              <a:rPr lang="en-US" sz="2800" b="1" dirty="0" smtClean="0">
                <a:solidFill>
                  <a:schemeClr val="tx1"/>
                </a:solidFill>
                <a:hlinkClick r:id="rId9" tooltip="Crust (geology)"/>
              </a:rPr>
              <a:t>crust</a:t>
            </a:r>
            <a:r>
              <a:rPr lang="en-US" sz="2800" b="1" dirty="0" smtClean="0">
                <a:solidFill>
                  <a:schemeClr val="tx1"/>
                </a:solidFill>
              </a:rPr>
              <a:t>. Typically, the melting of rocks is caused by one or more of three processes: an increase in temperature, a decrease in pressure, or a change in composition.</a:t>
            </a:r>
          </a:p>
        </p:txBody>
      </p:sp>
      <p:sp>
        <p:nvSpPr>
          <p:cNvPr id="3" name="Title 5"/>
          <p:cNvSpPr>
            <a:spLocks noGrp="1"/>
          </p:cNvSpPr>
          <p:nvPr>
            <p:ph type="title"/>
          </p:nvPr>
        </p:nvSpPr>
        <p:spPr>
          <a:xfrm>
            <a:off x="685800" y="228600"/>
            <a:ext cx="7696200" cy="944562"/>
          </a:xfrm>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4800" b="1" u="sng" dirty="0" smtClean="0">
                <a:solidFill>
                  <a:schemeClr val="dk1"/>
                </a:solidFill>
                <a:latin typeface="+mn-lt"/>
                <a:ea typeface="+mn-ea"/>
                <a:cs typeface="+mn-cs"/>
              </a:rPr>
              <a:t/>
            </a:r>
            <a:br>
              <a:rPr lang="en-US" sz="4800" b="1" u="sng" dirty="0" smtClean="0">
                <a:solidFill>
                  <a:schemeClr val="dk1"/>
                </a:solidFill>
                <a:latin typeface="+mn-lt"/>
                <a:ea typeface="+mn-ea"/>
                <a:cs typeface="+mn-cs"/>
              </a:rPr>
            </a:br>
            <a:r>
              <a:rPr lang="en-US" sz="4800" b="1" u="sng" dirty="0" smtClean="0">
                <a:solidFill>
                  <a:schemeClr val="dk1"/>
                </a:solidFill>
                <a:latin typeface="+mn-lt"/>
                <a:ea typeface="+mn-ea"/>
                <a:cs typeface="+mn-cs"/>
              </a:rPr>
              <a:t>1- </a:t>
            </a:r>
            <a:r>
              <a:rPr lang="en-US" sz="4800" b="1" u="sng" dirty="0">
                <a:solidFill>
                  <a:srgbClr val="FF0000"/>
                </a:solidFill>
                <a:latin typeface="+mn-lt"/>
                <a:ea typeface="+mn-ea"/>
                <a:cs typeface="+mn-cs"/>
              </a:rPr>
              <a:t>Igneous rock</a:t>
            </a:r>
            <a:r>
              <a:rPr lang="en-US" sz="4800" u="sng" dirty="0">
                <a:solidFill>
                  <a:schemeClr val="dk1"/>
                </a:solidFill>
                <a:latin typeface="+mn-lt"/>
                <a:ea typeface="+mn-ea"/>
                <a:cs typeface="+mn-cs"/>
              </a:rPr>
              <a:t/>
            </a:r>
            <a:br>
              <a:rPr lang="en-US" sz="4800" u="sng" dirty="0">
                <a:solidFill>
                  <a:schemeClr val="dk1"/>
                </a:solidFill>
                <a:latin typeface="+mn-lt"/>
                <a:ea typeface="+mn-ea"/>
                <a:cs typeface="+mn-cs"/>
              </a:rPr>
            </a:br>
            <a:endParaRPr lang="en-US" sz="4800" b="1" u="sng" dirty="0"/>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228600"/>
            <a:ext cx="8534400" cy="6400800"/>
          </a:xfrm>
          <a:ln w="60325">
            <a:solidFill>
              <a:schemeClr val="tx1"/>
            </a:solidFill>
          </a:ln>
        </p:spPr>
        <p:style>
          <a:lnRef idx="1">
            <a:schemeClr val="accent5"/>
          </a:lnRef>
          <a:fillRef idx="2">
            <a:schemeClr val="accent5"/>
          </a:fillRef>
          <a:effectRef idx="1">
            <a:schemeClr val="accent5"/>
          </a:effectRef>
          <a:fontRef idx="minor">
            <a:schemeClr val="dk1"/>
          </a:fontRef>
        </p:style>
        <p:txBody>
          <a:bodyPr>
            <a:noAutofit/>
          </a:bodyPr>
          <a:lstStyle/>
          <a:p>
            <a:pPr marL="93663" indent="1068388" algn="just">
              <a:lnSpc>
                <a:spcPct val="150000"/>
              </a:lnSpc>
              <a:buNone/>
            </a:pPr>
            <a:r>
              <a:rPr lang="en-US" sz="3600" b="1" dirty="0" smtClean="0">
                <a:solidFill>
                  <a:srgbClr val="FF0000"/>
                </a:solidFill>
              </a:rPr>
              <a:t>Igneous rocks </a:t>
            </a:r>
            <a:r>
              <a:rPr lang="en-US" sz="2800" b="1" dirty="0" smtClean="0">
                <a:solidFill>
                  <a:schemeClr val="tx1"/>
                </a:solidFill>
              </a:rPr>
              <a:t>are formed when magma (</a:t>
            </a:r>
            <a:r>
              <a:rPr lang="en-US" sz="2800" b="1" dirty="0" smtClean="0">
                <a:solidFill>
                  <a:srgbClr val="FF0000"/>
                </a:solidFill>
              </a:rPr>
              <a:t>molten rock deep within the earth</a:t>
            </a:r>
            <a:r>
              <a:rPr lang="en-US" sz="2800" b="1" dirty="0" smtClean="0">
                <a:solidFill>
                  <a:schemeClr val="tx1"/>
                </a:solidFill>
              </a:rPr>
              <a:t>) cools and hardens. Sometimes the magma cools inside the earth, and other times it erupts onto the surface from volcanoes (</a:t>
            </a:r>
            <a:r>
              <a:rPr lang="en-US" sz="2800" b="1" dirty="0" smtClean="0">
                <a:solidFill>
                  <a:srgbClr val="FF0000"/>
                </a:solidFill>
              </a:rPr>
              <a:t>in this case, it is called lava</a:t>
            </a:r>
            <a:r>
              <a:rPr lang="en-US" sz="2800" b="1" dirty="0" smtClean="0">
                <a:solidFill>
                  <a:schemeClr val="tx1"/>
                </a:solidFill>
              </a:rPr>
              <a:t>). When lava cools very quickly, no crystals form and the rock looks shiny and glasslike. Sometimes gas bubbles are trapped in the rock during the cooling process, leaving tiny holes and spaces in the rock.</a:t>
            </a:r>
          </a:p>
        </p:txBody>
      </p:sp>
    </p:spTree>
  </p:cSld>
  <p:clrMapOvr>
    <a:masterClrMapping/>
  </p:clrMapOvr>
  <p:transition advClick="0" advTm="4000">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1513</TotalTime>
  <Words>224</Words>
  <Application>Microsoft Office PowerPoint</Application>
  <PresentationFormat>On-screen Show (4:3)</PresentationFormat>
  <Paragraphs>44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  Chapter 2  </vt:lpstr>
      <vt:lpstr>Types of rocks in nature</vt:lpstr>
      <vt:lpstr>Slide 5</vt:lpstr>
      <vt:lpstr>Slide 6</vt:lpstr>
      <vt:lpstr>Slide 7</vt:lpstr>
      <vt:lpstr> 1- Igneous rock </vt:lpstr>
      <vt:lpstr>Slide 9</vt:lpstr>
      <vt:lpstr>Igneous rocks are divided into two main categories</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123</cp:revision>
  <dcterms:created xsi:type="dcterms:W3CDTF">2006-08-16T00:00:00Z</dcterms:created>
  <dcterms:modified xsi:type="dcterms:W3CDTF">2021-01-03T10:59:23Z</dcterms:modified>
</cp:coreProperties>
</file>