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6" r:id="rId2"/>
    <p:sldId id="277" r:id="rId3"/>
    <p:sldId id="256" r:id="rId4"/>
    <p:sldId id="280" r:id="rId5"/>
    <p:sldId id="286" r:id="rId6"/>
    <p:sldId id="287" r:id="rId7"/>
    <p:sldId id="288" r:id="rId8"/>
    <p:sldId id="292" r:id="rId9"/>
    <p:sldId id="291" r:id="rId10"/>
    <p:sldId id="300" r:id="rId11"/>
    <p:sldId id="299" r:id="rId12"/>
    <p:sldId id="295" r:id="rId13"/>
    <p:sldId id="303" r:id="rId14"/>
    <p:sldId id="28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DFFF"/>
    <a:srgbClr val="98F6D7"/>
    <a:srgbClr val="CEFE94"/>
    <a:srgbClr val="F6FC12"/>
    <a:srgbClr val="65F1C2"/>
    <a:srgbClr val="E3FECA"/>
    <a:srgbClr val="99FFCC"/>
    <a:srgbClr val="AAF8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89247" autoAdjust="0"/>
  </p:normalViewPr>
  <p:slideViewPr>
    <p:cSldViewPr>
      <p:cViewPr varScale="1">
        <p:scale>
          <a:sx n="61" d="100"/>
          <a:sy n="61" d="100"/>
        </p:scale>
        <p:origin x="-15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8E38E7-6D99-4708-8E38-904A93DEDD50}"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EG"/>
        </a:p>
      </dgm:t>
    </dgm:pt>
    <dgm:pt modelId="{236F9DA8-5A1C-4F4F-B977-35948B37638A}">
      <dgm:prSet custT="1">
        <dgm:style>
          <a:lnRef idx="1">
            <a:schemeClr val="accent5"/>
          </a:lnRef>
          <a:fillRef idx="3">
            <a:schemeClr val="accent5"/>
          </a:fillRef>
          <a:effectRef idx="2">
            <a:schemeClr val="accent5"/>
          </a:effectRef>
          <a:fontRef idx="minor">
            <a:schemeClr val="lt1"/>
          </a:fontRef>
        </dgm:style>
      </dgm:prSet>
      <dgm:spPr>
        <a:gradFill rotWithShape="0">
          <a:gsLst>
            <a:gs pos="0">
              <a:srgbClr val="03D4A8"/>
            </a:gs>
            <a:gs pos="25000">
              <a:srgbClr val="21D6E0"/>
            </a:gs>
            <a:gs pos="75000">
              <a:srgbClr val="0087E6"/>
            </a:gs>
            <a:gs pos="100000">
              <a:srgbClr val="005CBF"/>
            </a:gs>
          </a:gsLst>
          <a:lin ang="16200000" scaled="0"/>
        </a:gradFill>
      </dgm:spPr>
      <dgm:t>
        <a:bodyPr/>
        <a:lstStyle/>
        <a:p>
          <a:pPr algn="ctr" rtl="0"/>
          <a:r>
            <a:rPr lang="en-US" sz="7200" dirty="0" smtClean="0">
              <a:solidFill>
                <a:schemeClr val="tx1"/>
              </a:solidFill>
            </a:rPr>
            <a:t>Geographical terms</a:t>
          </a:r>
          <a:endParaRPr lang="ar-EG" sz="7200" b="1" dirty="0">
            <a:solidFill>
              <a:schemeClr val="tx1"/>
            </a:solidFill>
          </a:endParaRPr>
        </a:p>
      </dgm:t>
    </dgm:pt>
    <dgm:pt modelId="{D29CD37C-0A95-47F4-B4E8-5C9C2B07C008}" type="parTrans" cxnId="{D75B5FDB-3D6A-42A3-9DC1-C3912D0113E3}">
      <dgm:prSet/>
      <dgm:spPr/>
      <dgm:t>
        <a:bodyPr/>
        <a:lstStyle/>
        <a:p>
          <a:pPr rtl="1"/>
          <a:endParaRPr lang="ar-EG"/>
        </a:p>
      </dgm:t>
    </dgm:pt>
    <dgm:pt modelId="{DB67A99C-7D34-47F3-A521-2478C76B4FBF}" type="sibTrans" cxnId="{D75B5FDB-3D6A-42A3-9DC1-C3912D0113E3}">
      <dgm:prSet/>
      <dgm:spPr/>
      <dgm:t>
        <a:bodyPr/>
        <a:lstStyle/>
        <a:p>
          <a:pPr rtl="1"/>
          <a:endParaRPr lang="ar-EG"/>
        </a:p>
      </dgm:t>
    </dgm:pt>
    <dgm:pt modelId="{B6A756C3-A41A-408E-84D9-67925D5FBBF5}">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dgm:spPr>
      <dgm:t>
        <a:bodyPr/>
        <a:lstStyle/>
        <a:p>
          <a:pPr algn="ctr" rtl="0"/>
          <a:endParaRPr lang="en-US" sz="5400" b="1" i="0" dirty="0" smtClean="0"/>
        </a:p>
        <a:p>
          <a:pPr algn="ctr" rtl="0"/>
          <a:r>
            <a:rPr lang="en-US" sz="6600" b="1" i="0" dirty="0" smtClean="0"/>
            <a:t>Dr. Islam Salama</a:t>
          </a:r>
        </a:p>
        <a:p>
          <a:pPr algn="ctr" rtl="0"/>
          <a:r>
            <a:rPr lang="en-US" sz="4700" dirty="0" smtClean="0"/>
            <a:t/>
          </a:r>
          <a:br>
            <a:rPr lang="en-US" sz="4700" dirty="0" smtClean="0"/>
          </a:br>
          <a:endParaRPr lang="ar-EG" sz="4700" b="1" dirty="0"/>
        </a:p>
      </dgm:t>
    </dgm:pt>
    <dgm:pt modelId="{8CEDFF8C-344D-45D7-8333-50DB5612A7DD}" type="parTrans" cxnId="{FA6E9FC6-EEA3-439B-AA40-E9BD8A4925C7}">
      <dgm:prSet/>
      <dgm:spPr/>
      <dgm:t>
        <a:bodyPr/>
        <a:lstStyle/>
        <a:p>
          <a:pPr rtl="1"/>
          <a:endParaRPr lang="ar-EG"/>
        </a:p>
      </dgm:t>
    </dgm:pt>
    <dgm:pt modelId="{583F6135-9053-4BF1-8F27-F6504D9DE6C7}" type="sibTrans" cxnId="{FA6E9FC6-EEA3-439B-AA40-E9BD8A4925C7}">
      <dgm:prSet/>
      <dgm:spPr/>
      <dgm:t>
        <a:bodyPr/>
        <a:lstStyle/>
        <a:p>
          <a:pPr rtl="1"/>
          <a:endParaRPr lang="ar-EG"/>
        </a:p>
      </dgm:t>
    </dgm:pt>
    <dgm:pt modelId="{1D5E6AE1-4693-405F-A9FA-DDFF120CEDF8}" type="pres">
      <dgm:prSet presAssocID="{0C8E38E7-6D99-4708-8E38-904A93DEDD50}" presName="linear" presStyleCnt="0">
        <dgm:presLayoutVars>
          <dgm:animLvl val="lvl"/>
          <dgm:resizeHandles val="exact"/>
        </dgm:presLayoutVars>
      </dgm:prSet>
      <dgm:spPr/>
      <dgm:t>
        <a:bodyPr/>
        <a:lstStyle/>
        <a:p>
          <a:pPr rtl="1"/>
          <a:endParaRPr lang="ar-EG"/>
        </a:p>
      </dgm:t>
    </dgm:pt>
    <dgm:pt modelId="{0FBE554C-2F05-4F20-BE7C-F698321D82F0}" type="pres">
      <dgm:prSet presAssocID="{236F9DA8-5A1C-4F4F-B977-35948B37638A}" presName="parentText" presStyleLbl="node1" presStyleIdx="0" presStyleCnt="2">
        <dgm:presLayoutVars>
          <dgm:chMax val="0"/>
          <dgm:bulletEnabled val="1"/>
        </dgm:presLayoutVars>
      </dgm:prSet>
      <dgm:spPr/>
      <dgm:t>
        <a:bodyPr/>
        <a:lstStyle/>
        <a:p>
          <a:pPr rtl="1"/>
          <a:endParaRPr lang="ar-EG"/>
        </a:p>
      </dgm:t>
    </dgm:pt>
    <dgm:pt modelId="{ACAC2E1E-F8A0-4C88-ABA5-3917F5B37E89}" type="pres">
      <dgm:prSet presAssocID="{DB67A99C-7D34-47F3-A521-2478C76B4FBF}" presName="spacer" presStyleCnt="0"/>
      <dgm:spPr/>
    </dgm:pt>
    <dgm:pt modelId="{A4D1AF72-E36F-4B72-9D71-205F8AF2C5B6}" type="pres">
      <dgm:prSet presAssocID="{B6A756C3-A41A-408E-84D9-67925D5FBBF5}" presName="parentText" presStyleLbl="node1" presStyleIdx="1" presStyleCnt="2">
        <dgm:presLayoutVars>
          <dgm:chMax val="0"/>
          <dgm:bulletEnabled val="1"/>
        </dgm:presLayoutVars>
      </dgm:prSet>
      <dgm:spPr/>
      <dgm:t>
        <a:bodyPr/>
        <a:lstStyle/>
        <a:p>
          <a:pPr rtl="1"/>
          <a:endParaRPr lang="ar-EG"/>
        </a:p>
      </dgm:t>
    </dgm:pt>
  </dgm:ptLst>
  <dgm:cxnLst>
    <dgm:cxn modelId="{238B5B8B-533F-4206-8F8A-E77F43EF522F}" type="presOf" srcId="{0C8E38E7-6D99-4708-8E38-904A93DEDD50}" destId="{1D5E6AE1-4693-405F-A9FA-DDFF120CEDF8}" srcOrd="0" destOrd="0" presId="urn:microsoft.com/office/officeart/2005/8/layout/vList2"/>
    <dgm:cxn modelId="{39AB2CCC-8E60-41A6-A04F-E1402B486F78}" type="presOf" srcId="{B6A756C3-A41A-408E-84D9-67925D5FBBF5}" destId="{A4D1AF72-E36F-4B72-9D71-205F8AF2C5B6}" srcOrd="0" destOrd="0" presId="urn:microsoft.com/office/officeart/2005/8/layout/vList2"/>
    <dgm:cxn modelId="{D9975AE9-E8B6-4BC1-9E02-16CBDC4B58D0}" type="presOf" srcId="{236F9DA8-5A1C-4F4F-B977-35948B37638A}" destId="{0FBE554C-2F05-4F20-BE7C-F698321D82F0}" srcOrd="0" destOrd="0" presId="urn:microsoft.com/office/officeart/2005/8/layout/vList2"/>
    <dgm:cxn modelId="{FA6E9FC6-EEA3-439B-AA40-E9BD8A4925C7}" srcId="{0C8E38E7-6D99-4708-8E38-904A93DEDD50}" destId="{B6A756C3-A41A-408E-84D9-67925D5FBBF5}" srcOrd="1" destOrd="0" parTransId="{8CEDFF8C-344D-45D7-8333-50DB5612A7DD}" sibTransId="{583F6135-9053-4BF1-8F27-F6504D9DE6C7}"/>
    <dgm:cxn modelId="{D75B5FDB-3D6A-42A3-9DC1-C3912D0113E3}" srcId="{0C8E38E7-6D99-4708-8E38-904A93DEDD50}" destId="{236F9DA8-5A1C-4F4F-B977-35948B37638A}" srcOrd="0" destOrd="0" parTransId="{D29CD37C-0A95-47F4-B4E8-5C9C2B07C008}" sibTransId="{DB67A99C-7D34-47F3-A521-2478C76B4FBF}"/>
    <dgm:cxn modelId="{B46688BA-9BB9-4A79-802A-A56B49E70254}" type="presParOf" srcId="{1D5E6AE1-4693-405F-A9FA-DDFF120CEDF8}" destId="{0FBE554C-2F05-4F20-BE7C-F698321D82F0}" srcOrd="0" destOrd="0" presId="urn:microsoft.com/office/officeart/2005/8/layout/vList2"/>
    <dgm:cxn modelId="{7995345B-5E17-4B10-BC4A-00B87B2800F7}" type="presParOf" srcId="{1D5E6AE1-4693-405F-A9FA-DDFF120CEDF8}" destId="{ACAC2E1E-F8A0-4C88-ABA5-3917F5B37E89}" srcOrd="1" destOrd="0" presId="urn:microsoft.com/office/officeart/2005/8/layout/vList2"/>
    <dgm:cxn modelId="{1111FBDC-706D-40DE-B34A-406BD98159AA}" type="presParOf" srcId="{1D5E6AE1-4693-405F-A9FA-DDFF120CEDF8}" destId="{A4D1AF72-E36F-4B72-9D71-205F8AF2C5B6}" srcOrd="2" destOrd="0" presId="urn:microsoft.com/office/officeart/2005/8/layout/vList2"/>
  </dgm:cxnLst>
  <dgm:bg>
    <a:solidFill>
      <a:schemeClr val="accent1"/>
    </a:solidFill>
  </dgm:bg>
  <dgm:whole>
    <a:ln w="6350"/>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BE554C-2F05-4F20-BE7C-F698321D82F0}">
      <dsp:nvSpPr>
        <dsp:cNvPr id="0" name=""/>
        <dsp:cNvSpPr/>
      </dsp:nvSpPr>
      <dsp:spPr>
        <a:xfrm>
          <a:off x="0" y="3201"/>
          <a:ext cx="8381999" cy="2849784"/>
        </a:xfrm>
        <a:prstGeom prst="roundRect">
          <a:avLst/>
        </a:prstGeom>
        <a:gradFill rotWithShape="0">
          <a:gsLst>
            <a:gs pos="0">
              <a:srgbClr val="03D4A8"/>
            </a:gs>
            <a:gs pos="25000">
              <a:srgbClr val="21D6E0"/>
            </a:gs>
            <a:gs pos="75000">
              <a:srgbClr val="0087E6"/>
            </a:gs>
            <a:gs pos="100000">
              <a:srgbClr val="005CBF"/>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a:scene3d>
          <a:camera prst="orthographicFront"/>
          <a:lightRig rig="flat" dir="t"/>
        </a:scene3d>
        <a:sp3d/>
      </dsp:spPr>
      <dsp:style>
        <a:lnRef idx="1">
          <a:schemeClr val="accent5"/>
        </a:lnRef>
        <a:fillRef idx="3">
          <a:schemeClr val="accent5"/>
        </a:fillRef>
        <a:effectRef idx="2">
          <a:schemeClr val="accent5"/>
        </a:effectRef>
        <a:fontRef idx="minor">
          <a:schemeClr val="lt1"/>
        </a:fontRef>
      </dsp:style>
      <dsp:txBody>
        <a:bodyPr spcFirstLastPara="0" vert="horz" wrap="square" lIns="274320" tIns="274320" rIns="274320" bIns="274320" numCol="1" spcCol="1270" anchor="ctr" anchorCtr="0">
          <a:noAutofit/>
        </a:bodyPr>
        <a:lstStyle/>
        <a:p>
          <a:pPr lvl="0" algn="ctr" defTabSz="3200400" rtl="0">
            <a:lnSpc>
              <a:spcPct val="90000"/>
            </a:lnSpc>
            <a:spcBef>
              <a:spcPct val="0"/>
            </a:spcBef>
            <a:spcAft>
              <a:spcPct val="35000"/>
            </a:spcAft>
          </a:pPr>
          <a:r>
            <a:rPr lang="en-US" sz="7200" kern="1200" dirty="0" smtClean="0">
              <a:solidFill>
                <a:schemeClr val="tx1"/>
              </a:solidFill>
            </a:rPr>
            <a:t>Geographical terms</a:t>
          </a:r>
          <a:endParaRPr lang="ar-EG" sz="7200" b="1" kern="1200" dirty="0">
            <a:solidFill>
              <a:schemeClr val="tx1"/>
            </a:solidFill>
          </a:endParaRPr>
        </a:p>
      </dsp:txBody>
      <dsp:txXfrm>
        <a:off x="0" y="3201"/>
        <a:ext cx="8381999" cy="2849784"/>
      </dsp:txXfrm>
    </dsp:sp>
    <dsp:sp modelId="{A4D1AF72-E36F-4B72-9D71-205F8AF2C5B6}">
      <dsp:nvSpPr>
        <dsp:cNvPr id="0" name=""/>
        <dsp:cNvSpPr/>
      </dsp:nvSpPr>
      <dsp:spPr>
        <a:xfrm>
          <a:off x="0" y="2862014"/>
          <a:ext cx="8381999" cy="2849784"/>
        </a:xfrm>
        <a:prstGeom prst="roundRect">
          <a:avLst/>
        </a:prstGeom>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1"/>
          <a:tileRect/>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endParaRPr lang="en-US" sz="5400" b="1" i="0" kern="1200" dirty="0" smtClean="0"/>
        </a:p>
        <a:p>
          <a:pPr lvl="0" algn="ctr" defTabSz="2400300" rtl="0">
            <a:lnSpc>
              <a:spcPct val="90000"/>
            </a:lnSpc>
            <a:spcBef>
              <a:spcPct val="0"/>
            </a:spcBef>
            <a:spcAft>
              <a:spcPct val="35000"/>
            </a:spcAft>
          </a:pPr>
          <a:r>
            <a:rPr lang="en-US" sz="6600" b="1" i="0" kern="1200" dirty="0" smtClean="0"/>
            <a:t>Dr. Islam Salama</a:t>
          </a:r>
        </a:p>
        <a:p>
          <a:pPr lvl="0" algn="ctr" defTabSz="2400300" rtl="0">
            <a:lnSpc>
              <a:spcPct val="90000"/>
            </a:lnSpc>
            <a:spcBef>
              <a:spcPct val="0"/>
            </a:spcBef>
            <a:spcAft>
              <a:spcPct val="35000"/>
            </a:spcAft>
          </a:pPr>
          <a:r>
            <a:rPr lang="en-US" sz="4700" kern="1200" dirty="0" smtClean="0"/>
            <a:t/>
          </a:r>
          <a:br>
            <a:rPr lang="en-US" sz="4700" kern="1200" dirty="0" smtClean="0"/>
          </a:br>
          <a:endParaRPr lang="ar-EG" sz="4700" b="1" kern="1200" dirty="0"/>
        </a:p>
      </dsp:txBody>
      <dsp:txXfrm>
        <a:off x="0" y="2862014"/>
        <a:ext cx="8381999" cy="28497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3F4DD3-AAE7-481A-89E8-1A95F0E4D894}" type="datetimeFigureOut">
              <a:rPr lang="ar-EG" smtClean="0"/>
              <a:pPr/>
              <a:t>20/05/1442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EAB2B-3A93-434C-8005-A5CDE6C1041E}"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3</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4</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5</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6</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34FEAB2B-3A93-434C-8005-A5CDE6C1041E}" type="slidenum">
              <a:rPr lang="ar-EG" smtClean="0"/>
              <a:pPr/>
              <a:t>7</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advClick="0" advTm="4000">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CC">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1"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1/3/2021</a:t>
            </a:fld>
            <a:endParaRPr lang="en-US"/>
          </a:p>
        </p:txBody>
      </p:sp>
      <p:sp>
        <p:nvSpPr>
          <p:cNvPr id="5" name="Footer Placeholder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
    <p:pull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25400">
            <a:solidFill>
              <a:schemeClr val="tx1"/>
            </a:solidFill>
          </a:ln>
        </p:spPr>
      </p:pic>
      <p:sp>
        <p:nvSpPr>
          <p:cNvPr id="5" name="Rectangle 4"/>
          <p:cNvSpPr/>
          <p:nvPr/>
        </p:nvSpPr>
        <p:spPr>
          <a:xfrm>
            <a:off x="7620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a:t>
            </a:r>
          </a:p>
          <a:p>
            <a:pPr algn="ctr"/>
            <a:r>
              <a:rPr lang="ar-EG" sz="2800" b="1" dirty="0" smtClean="0">
                <a:solidFill>
                  <a:schemeClr val="tx1"/>
                </a:solidFill>
              </a:rPr>
              <a:t>ا.د/ صابر امين دسوقى</a:t>
            </a:r>
          </a:p>
          <a:p>
            <a:pPr algn="ctr"/>
            <a:r>
              <a:rPr lang="ar-EG" sz="2800" b="1" dirty="0" smtClean="0">
                <a:solidFill>
                  <a:schemeClr val="tx1"/>
                </a:solidFill>
              </a:rPr>
              <a:t>د/ اسلام سلامه</a:t>
            </a:r>
          </a:p>
          <a:p>
            <a:pPr algn="ctr"/>
            <a:r>
              <a:rPr lang="ar-EG" sz="2800" b="1" dirty="0" smtClean="0">
                <a:solidFill>
                  <a:schemeClr val="tx1"/>
                </a:solidFill>
              </a:rPr>
              <a:t>كلية الاداب جامعة -بنها</a:t>
            </a:r>
            <a:endParaRPr lang="ar-EG" sz="2800" b="1" dirty="0">
              <a:solidFill>
                <a:schemeClr val="tx1"/>
              </a:solidFill>
            </a:endParaRPr>
          </a:p>
        </p:txBody>
      </p:sp>
      <p:sp>
        <p:nvSpPr>
          <p:cNvPr id="6" name="Rectangle 5"/>
          <p:cNvSpPr/>
          <p:nvPr/>
        </p:nvSpPr>
        <p:spPr>
          <a:xfrm>
            <a:off x="4800600" y="29718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الثالثة</a:t>
            </a:r>
            <a:endParaRPr lang="en-US" sz="2000" b="1" dirty="0" smtClean="0">
              <a:solidFill>
                <a:schemeClr val="bg1"/>
              </a:solidFill>
            </a:endParaRPr>
          </a:p>
          <a:p>
            <a:pPr algn="ctr"/>
            <a:r>
              <a:rPr lang="ar-EG" sz="2800" b="1" dirty="0" smtClean="0">
                <a:solidFill>
                  <a:srgbClr val="FF0000"/>
                </a:solidFill>
              </a:rPr>
              <a:t>المحاضرة السادسة</a:t>
            </a:r>
            <a:endParaRPr lang="ar-EG" sz="2000" b="1" dirty="0" smtClean="0">
              <a:solidFill>
                <a:srgbClr val="FF0000"/>
              </a:solidFill>
            </a:endParaRPr>
          </a:p>
          <a:p>
            <a:pPr algn="ctr"/>
            <a:r>
              <a:rPr lang="ar-EG" sz="3200" b="1" dirty="0" smtClean="0">
                <a:solidFill>
                  <a:schemeClr val="bg1"/>
                </a:solidFill>
              </a:rPr>
              <a:t>مادة النصوص الجغرافية</a:t>
            </a:r>
            <a:endParaRPr lang="ar-EG" sz="3600" b="1" dirty="0">
              <a:solidFill>
                <a:schemeClr val="bg1"/>
              </a:solidFill>
            </a:endParaRPr>
          </a:p>
        </p:txBody>
      </p:sp>
      <p:pic>
        <p:nvPicPr>
          <p:cNvPr id="7" name="Picture 6"/>
          <p:cNvPicPr>
            <a:picLocks noChangeAspect="1" noChangeArrowheads="1"/>
          </p:cNvPicPr>
          <p:nvPr/>
        </p:nvPicPr>
        <p:blipFill>
          <a:blip r:embed="rId3" cstate="print"/>
          <a:srcRect/>
          <a:stretch>
            <a:fillRect/>
          </a:stretch>
        </p:blipFill>
        <p:spPr bwMode="auto">
          <a:xfrm>
            <a:off x="6781800" y="381000"/>
            <a:ext cx="1817579" cy="1371600"/>
          </a:xfrm>
          <a:prstGeom prst="rect">
            <a:avLst/>
          </a:prstGeom>
          <a:noFill/>
        </p:spPr>
      </p:pic>
    </p:spTree>
  </p:cSld>
  <p:clrMapOvr>
    <a:masterClrMapping/>
  </p:clrMapOvr>
  <p:transition advClick="0" advTm="4000">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1447800"/>
            <a:ext cx="8534400" cy="4038600"/>
          </a:xfrm>
          <a:gradFill>
            <a:gsLst>
              <a:gs pos="93000">
                <a:srgbClr val="FBEAC7"/>
              </a:gs>
              <a:gs pos="100000">
                <a:srgbClr val="FEE7F2"/>
              </a:gs>
              <a:gs pos="100000">
                <a:srgbClr val="FAC77D"/>
              </a:gs>
              <a:gs pos="100000">
                <a:srgbClr val="FBA97D"/>
              </a:gs>
              <a:gs pos="0">
                <a:srgbClr val="FBD49C"/>
              </a:gs>
              <a:gs pos="97000">
                <a:schemeClr val="accent2">
                  <a:lumMod val="75000"/>
                  <a:alpha val="32000"/>
                </a:schemeClr>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indent="555625" algn="just">
              <a:lnSpc>
                <a:spcPct val="150000"/>
              </a:lnSpc>
              <a:buNone/>
            </a:pPr>
            <a:r>
              <a:rPr lang="en-US" sz="3600" b="1" dirty="0" smtClean="0">
                <a:solidFill>
                  <a:schemeClr val="tx1"/>
                </a:solidFill>
              </a:rPr>
              <a:t>They can be divided among three major groups, namely sedimentary, metamorphic and igneous, which, in turn, can be subdivided further. </a:t>
            </a:r>
          </a:p>
        </p:txBody>
      </p:sp>
      <p:sp>
        <p:nvSpPr>
          <p:cNvPr id="3" name="Title 5"/>
          <p:cNvSpPr>
            <a:spLocks noGrp="1"/>
          </p:cNvSpPr>
          <p:nvPr>
            <p:ph type="title"/>
          </p:nvPr>
        </p:nvSpPr>
        <p:spPr>
          <a:xfrm>
            <a:off x="1447800" y="304800"/>
            <a:ext cx="6400800" cy="944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0"/>
            <a:r>
              <a:rPr lang="en-US" sz="6000" b="1" dirty="0" smtClean="0"/>
              <a:t>Rocks</a:t>
            </a:r>
            <a:endParaRPr lang="en-US" sz="4000" dirty="0"/>
          </a:p>
        </p:txBody>
      </p:sp>
      <p:cxnSp>
        <p:nvCxnSpPr>
          <p:cNvPr id="5" name="Straight Arrow Connector 4"/>
          <p:cNvCxnSpPr/>
          <p:nvPr/>
        </p:nvCxnSpPr>
        <p:spPr>
          <a:xfrm>
            <a:off x="3276600" y="457200"/>
            <a:ext cx="0" cy="7620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4000">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1447800"/>
            <a:ext cx="8534400" cy="4953000"/>
          </a:xfrm>
          <a:gradFill>
            <a:gsLst>
              <a:gs pos="0">
                <a:srgbClr val="03D4A8"/>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185738" indent="712788" algn="justLow">
              <a:lnSpc>
                <a:spcPct val="150000"/>
              </a:lnSpc>
              <a:buNone/>
            </a:pPr>
            <a:r>
              <a:rPr lang="en-US" sz="3600" b="1" dirty="0" smtClean="0">
                <a:solidFill>
                  <a:schemeClr val="tx1"/>
                </a:solidFill>
              </a:rPr>
              <a:t>What’s interesting is that, over the course of time, one type of rock may transform into another as its chemical composition or physical characteristics gradually change because of the environment.</a:t>
            </a:r>
          </a:p>
        </p:txBody>
      </p:sp>
      <p:sp>
        <p:nvSpPr>
          <p:cNvPr id="3" name="Title 5"/>
          <p:cNvSpPr>
            <a:spLocks noGrp="1"/>
          </p:cNvSpPr>
          <p:nvPr>
            <p:ph type="title"/>
          </p:nvPr>
        </p:nvSpPr>
        <p:spPr>
          <a:xfrm>
            <a:off x="1447800" y="304800"/>
            <a:ext cx="6400800" cy="944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0"/>
            <a:r>
              <a:rPr lang="en-US" sz="6000" b="1" dirty="0" smtClean="0"/>
              <a:t>Rocks</a:t>
            </a:r>
            <a:endParaRPr lang="en-US" sz="4000" dirty="0"/>
          </a:p>
        </p:txBody>
      </p:sp>
      <p:cxnSp>
        <p:nvCxnSpPr>
          <p:cNvPr id="5" name="Straight Arrow Connector 4"/>
          <p:cNvCxnSpPr/>
          <p:nvPr/>
        </p:nvCxnSpPr>
        <p:spPr>
          <a:xfrm>
            <a:off x="3276600" y="457200"/>
            <a:ext cx="0" cy="7620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4000">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81000" y="1295400"/>
            <a:ext cx="8458200" cy="5105400"/>
          </a:xfrm>
          <a:gradFill flip="none" rotWithShape="1">
            <a:gsLst>
              <a:gs pos="100000">
                <a:schemeClr val="bg1">
                  <a:alpha val="27000"/>
                </a:schemeClr>
              </a:gs>
              <a:gs pos="73000">
                <a:srgbClr val="21D6E0"/>
              </a:gs>
              <a:gs pos="100000">
                <a:srgbClr val="0087E6"/>
              </a:gs>
              <a:gs pos="0">
                <a:srgbClr val="005CBF">
                  <a:alpha val="1000"/>
                </a:srgbClr>
              </a:gs>
            </a:gsLst>
            <a:lin ang="18900000" scaled="1"/>
            <a:tileRect/>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0" indent="542925" algn="just">
              <a:lnSpc>
                <a:spcPct val="200000"/>
              </a:lnSpc>
              <a:buNone/>
            </a:pPr>
            <a:r>
              <a:rPr lang="en-US" b="1" dirty="0" smtClean="0">
                <a:solidFill>
                  <a:schemeClr val="tx1"/>
                </a:solidFill>
              </a:rPr>
              <a:t>For instance, any of the three main rock types can, in certain circumstances, be pushed deep under the surface of the Earth and melt, turning into magma, which can cool and turn into igneous rock through solidification.</a:t>
            </a:r>
            <a:endParaRPr lang="en-US" sz="3600" b="1" dirty="0" smtClean="0">
              <a:solidFill>
                <a:schemeClr val="tx1"/>
              </a:solidFill>
            </a:endParaRPr>
          </a:p>
        </p:txBody>
      </p:sp>
      <p:sp>
        <p:nvSpPr>
          <p:cNvPr id="7" name="Title 5"/>
          <p:cNvSpPr>
            <a:spLocks noGrp="1"/>
          </p:cNvSpPr>
          <p:nvPr>
            <p:ph type="title"/>
          </p:nvPr>
        </p:nvSpPr>
        <p:spPr>
          <a:xfrm>
            <a:off x="457200" y="228600"/>
            <a:ext cx="8229600" cy="990600"/>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0"/>
            <a:r>
              <a:rPr lang="en-US" sz="6000" b="1" dirty="0" smtClean="0"/>
              <a:t>Rocks</a:t>
            </a:r>
            <a:endParaRPr lang="en-US" sz="4000" dirty="0"/>
          </a:p>
        </p:txBody>
      </p:sp>
      <p:cxnSp>
        <p:nvCxnSpPr>
          <p:cNvPr id="8" name="Straight Arrow Connector 7"/>
          <p:cNvCxnSpPr/>
          <p:nvPr/>
        </p:nvCxnSpPr>
        <p:spPr>
          <a:xfrm>
            <a:off x="3276600" y="457200"/>
            <a:ext cx="0" cy="7620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4000">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62200" y="228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7" name="Rectangle 6"/>
          <p:cNvSpPr/>
          <p:nvPr/>
        </p:nvSpPr>
        <p:spPr>
          <a:xfrm>
            <a:off x="381000" y="1981200"/>
            <a:ext cx="8991600" cy="461665"/>
          </a:xfrm>
          <a:prstGeom prst="rect">
            <a:avLst/>
          </a:prstGeom>
        </p:spPr>
        <p:txBody>
          <a:bodyPr wrap="square">
            <a:spAutoFit/>
          </a:bodyPr>
          <a:lstStyle/>
          <a:p>
            <a:pPr fontAlgn="base"/>
            <a:r>
              <a:rPr lang="en-US" sz="2400" b="1" dirty="0" smtClean="0">
                <a:solidFill>
                  <a:schemeClr val="tx2">
                    <a:lumMod val="75000"/>
                  </a:schemeClr>
                </a:solidFill>
                <a:latin typeface="Arial" pitchFamily="34" charset="0"/>
                <a:cs typeface="Arial" pitchFamily="34" charset="0"/>
              </a:rPr>
              <a:t>1- </a:t>
            </a:r>
            <a:r>
              <a:rPr lang="en-US" sz="2400" b="1" dirty="0" smtClean="0">
                <a:solidFill>
                  <a:schemeClr val="tx2">
                    <a:lumMod val="75000"/>
                  </a:schemeClr>
                </a:solidFill>
              </a:rPr>
              <a:t>What's the difference between minerals and rocks?</a:t>
            </a:r>
            <a:endParaRPr lang="en-US" sz="2400" b="1" dirty="0">
              <a:solidFill>
                <a:schemeClr val="tx2">
                  <a:lumMod val="75000"/>
                </a:schemeClr>
              </a:solidFill>
              <a:latin typeface="Arial" pitchFamily="34" charset="0"/>
              <a:cs typeface="Arial" pitchFamily="34" charset="0"/>
            </a:endParaRPr>
          </a:p>
        </p:txBody>
      </p:sp>
      <p:sp>
        <p:nvSpPr>
          <p:cNvPr id="10" name="Rectangle 9"/>
          <p:cNvSpPr/>
          <p:nvPr/>
        </p:nvSpPr>
        <p:spPr>
          <a:xfrm>
            <a:off x="533400" y="3200400"/>
            <a:ext cx="6858000" cy="584775"/>
          </a:xfrm>
          <a:prstGeom prst="rect">
            <a:avLst/>
          </a:prstGeom>
        </p:spPr>
        <p:txBody>
          <a:bodyPr wrap="square">
            <a:spAutoFit/>
          </a:bodyPr>
          <a:lstStyle/>
          <a:p>
            <a:r>
              <a:rPr lang="en-US" sz="3200" b="1" dirty="0" smtClean="0">
                <a:solidFill>
                  <a:schemeClr val="tx2">
                    <a:lumMod val="60000"/>
                    <a:lumOff val="40000"/>
                  </a:schemeClr>
                </a:solidFill>
              </a:rPr>
              <a:t>2- Write 30 geomorphological terms.</a:t>
            </a:r>
            <a:endParaRPr lang="ar-EG" sz="3200" b="1" dirty="0">
              <a:solidFill>
                <a:schemeClr val="tx2">
                  <a:lumMod val="60000"/>
                  <a:lumOff val="40000"/>
                </a:schemeClr>
              </a:solidFill>
            </a:endParaRPr>
          </a:p>
        </p:txBody>
      </p:sp>
      <p:sp>
        <p:nvSpPr>
          <p:cNvPr id="11" name="Rectangle 10"/>
          <p:cNvSpPr/>
          <p:nvPr/>
        </p:nvSpPr>
        <p:spPr>
          <a:xfrm>
            <a:off x="533400" y="4124980"/>
            <a:ext cx="8077200" cy="523220"/>
          </a:xfrm>
          <a:prstGeom prst="rect">
            <a:avLst/>
          </a:prstGeom>
        </p:spPr>
        <p:txBody>
          <a:bodyPr wrap="square">
            <a:spAutoFit/>
          </a:bodyPr>
          <a:lstStyle/>
          <a:p>
            <a:r>
              <a:rPr lang="en-US" sz="2800" b="1" dirty="0" smtClean="0">
                <a:solidFill>
                  <a:schemeClr val="tx1">
                    <a:lumMod val="65000"/>
                    <a:lumOff val="35000"/>
                  </a:schemeClr>
                </a:solidFill>
              </a:rPr>
              <a:t>3- Translate pages 133 and 121 of the university book</a:t>
            </a:r>
            <a:endParaRPr lang="ar-EG" sz="2800" b="1" dirty="0" smtClean="0">
              <a:solidFill>
                <a:schemeClr val="tx1">
                  <a:lumMod val="65000"/>
                  <a:lumOff val="35000"/>
                </a:schemeClr>
              </a:solidFill>
            </a:endParaRPr>
          </a:p>
        </p:txBody>
      </p:sp>
      <p:sp>
        <p:nvSpPr>
          <p:cNvPr id="3076" name="Rectangle 4"/>
          <p:cNvSpPr>
            <a:spLocks noChangeArrowheads="1"/>
          </p:cNvSpPr>
          <p:nvPr/>
        </p:nvSpPr>
        <p:spPr bwMode="auto">
          <a:xfrm flipH="1">
            <a:off x="4267200" y="4693623"/>
            <a:ext cx="4876800" cy="677108"/>
          </a:xfrm>
          <a:prstGeom prst="rect">
            <a:avLst/>
          </a:prstGeom>
          <a:solidFill>
            <a:srgbClr val="F8F9FA"/>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EG" b="0" i="0" u="none" strike="noStrike" cap="none" normalizeH="0" baseline="0" dirty="0" smtClean="0">
                <a:ln>
                  <a:noFill/>
                </a:ln>
                <a:solidFill>
                  <a:srgbClr val="FF0000"/>
                </a:solidFill>
                <a:effectLst/>
                <a:latin typeface="inherit"/>
                <a:cs typeface="Arial" pitchFamily="34" charset="0"/>
              </a:rPr>
              <a:t>The translation is inside the university book</a:t>
            </a:r>
            <a:endParaRPr kumimoji="0" lang="ar-EG" sz="1400" b="0" i="0" u="none" strike="noStrike" cap="none" normalizeH="0" baseline="0" dirty="0" smtClean="0">
              <a:ln>
                <a:noFill/>
              </a:ln>
              <a:solidFill>
                <a:srgbClr val="FF0000"/>
              </a:solidFill>
              <a:effectLst/>
              <a:latin typeface="Noto Naskh Arabic UI"/>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800" b="0" i="0" u="none" strike="noStrike" cap="none" normalizeH="0" baseline="0" dirty="0" smtClean="0">
                <a:ln>
                  <a:noFill/>
                </a:ln>
                <a:solidFill>
                  <a:schemeClr val="tx1"/>
                </a:solidFill>
                <a:effectLst/>
                <a:latin typeface="Arial" pitchFamily="34" charset="0"/>
                <a:cs typeface="Arial" pitchFamily="34" charset="0"/>
              </a:rPr>
              <a:t/>
            </a:r>
            <a:br>
              <a:rPr kumimoji="0" lang="ar-EG" sz="800" b="0" i="0" u="none" strike="noStrike" cap="none" normalizeH="0" baseline="0" dirty="0" smtClean="0">
                <a:ln>
                  <a:noFill/>
                </a:ln>
                <a:solidFill>
                  <a:schemeClr val="tx1"/>
                </a:solidFill>
                <a:effectLst/>
                <a:latin typeface="Arial" pitchFamily="34" charset="0"/>
                <a:cs typeface="Arial" pitchFamily="34" charset="0"/>
              </a:rPr>
            </a:b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Click="0" advTm="4000">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09600"/>
            <a:ext cx="4648200" cy="1219200"/>
          </a:xfrm>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b="1" dirty="0" smtClean="0"/>
              <a:t/>
            </a:r>
            <a:br>
              <a:rPr lang="en-US" b="1" dirty="0" smtClean="0"/>
            </a:br>
            <a:r>
              <a:rPr lang="en-US" b="1" dirty="0" smtClean="0"/>
              <a:t/>
            </a:r>
            <a:br>
              <a:rPr lang="en-US" b="1" dirty="0" smtClean="0"/>
            </a:br>
            <a:r>
              <a:rPr lang="en-US" b="1" dirty="0" smtClean="0"/>
              <a:t>Questions</a:t>
            </a:r>
            <a:br>
              <a:rPr lang="en-US" b="1" dirty="0" smtClean="0"/>
            </a:br>
            <a:r>
              <a:rPr lang="en-US" b="1" i="1" dirty="0" smtClean="0"/>
              <a:t/>
            </a:r>
            <a:br>
              <a:rPr lang="en-US" b="1" i="1" dirty="0" smtClean="0"/>
            </a:br>
            <a:endParaRPr lang="ar-EG" b="1" dirty="0" smtClean="0">
              <a:solidFill>
                <a:schemeClr val="dk1"/>
              </a:solidFill>
              <a:latin typeface="+mn-lt"/>
              <a:ea typeface="+mn-ea"/>
              <a:cs typeface="+mn-cs"/>
            </a:endParaRPr>
          </a:p>
        </p:txBody>
      </p:sp>
      <p:sp>
        <p:nvSpPr>
          <p:cNvPr id="8" name="Content Placeholder 15"/>
          <p:cNvSpPr txBox="1">
            <a:spLocks/>
          </p:cNvSpPr>
          <p:nvPr/>
        </p:nvSpPr>
        <p:spPr>
          <a:xfrm>
            <a:off x="762000" y="2819400"/>
            <a:ext cx="8077200" cy="2514600"/>
          </a:xfrm>
          <a:prstGeom prst="rect">
            <a:avLst/>
          </a:prstGeom>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16200000" scaled="0"/>
          </a:gradFill>
          <a:ln w="28575">
            <a:solidFill>
              <a:schemeClr val="tx1">
                <a:alpha val="96000"/>
              </a:schemeClr>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endParaRPr lang="en-US" sz="4400" b="1" dirty="0" smtClean="0">
              <a:solidFill>
                <a:schemeClr val="dk1"/>
              </a:solidFill>
            </a:endParaRPr>
          </a:p>
          <a:p>
            <a:pPr algn="ctr">
              <a:spcBef>
                <a:spcPct val="0"/>
              </a:spcBef>
            </a:pPr>
            <a:endParaRPr lang="en-US" sz="4400" b="1" dirty="0" smtClean="0"/>
          </a:p>
          <a:p>
            <a:pPr algn="ctr">
              <a:spcBef>
                <a:spcPct val="0"/>
              </a:spcBef>
            </a:pPr>
            <a:r>
              <a:rPr lang="en-US" sz="6000" b="1" dirty="0" smtClean="0">
                <a:solidFill>
                  <a:schemeClr val="dk1"/>
                </a:solidFill>
              </a:rPr>
              <a:t>I wish you happy times</a:t>
            </a: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algn="ctr">
              <a:spcBef>
                <a:spcPct val="0"/>
              </a:spcBef>
            </a:pPr>
            <a:endParaRPr lang="en-US" sz="4400" b="1" dirty="0" smtClean="0">
              <a:solidFill>
                <a:schemeClr val="dk1"/>
              </a:solidFill>
            </a:endParaRPr>
          </a:p>
          <a:p>
            <a:pPr algn="ctr">
              <a:spcBef>
                <a:spcPct val="0"/>
              </a:spcBef>
            </a:pPr>
            <a:r>
              <a:rPr lang="en-US" sz="4400" b="1" dirty="0" smtClean="0">
                <a:solidFill>
                  <a:schemeClr val="dk1"/>
                </a:solidFill>
              </a:rPr>
              <a:t/>
            </a:r>
            <a:br>
              <a:rPr lang="en-US" sz="4400" b="1" dirty="0" smtClean="0">
                <a:solidFill>
                  <a:schemeClr val="dk1"/>
                </a:solidFill>
              </a:rPr>
            </a:br>
            <a:endParaRPr lang="en-US" sz="4400" b="1" dirty="0" smtClean="0">
              <a:solidFill>
                <a:schemeClr val="dk1"/>
              </a:solidFill>
            </a:endParaRPr>
          </a:p>
          <a:p>
            <a:pPr marL="0" marR="0" lvl="0" indent="0" algn="ctr" fontAlgn="auto">
              <a:lnSpc>
                <a:spcPct val="100000"/>
              </a:lnSpc>
              <a:spcBef>
                <a:spcPct val="0"/>
              </a:spcBef>
              <a:spcAft>
                <a:spcPts val="0"/>
              </a:spcAft>
              <a:buClrTx/>
              <a:buSzTx/>
              <a:tabLst/>
              <a:defRPr/>
            </a:pPr>
            <a:endParaRPr lang="ar-EG" sz="4400" b="1" dirty="0">
              <a:solidFill>
                <a:schemeClr val="dk1"/>
              </a:solidFill>
            </a:endParaRPr>
          </a:p>
        </p:txBody>
      </p:sp>
    </p:spTree>
  </p:cSld>
  <p:clrMapOvr>
    <a:masterClrMapping/>
  </p:clrMapOvr>
  <p:transition advClick="0" advTm="4000">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457201" y="304800"/>
          <a:ext cx="8381999"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400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457200"/>
            <a:ext cx="7924800" cy="1295400"/>
          </a:xfrm>
          <a:gradFill>
            <a:gsLst>
              <a:gs pos="0">
                <a:srgbClr val="03D4A8"/>
              </a:gs>
              <a:gs pos="25000">
                <a:srgbClr val="21D6E0"/>
              </a:gs>
              <a:gs pos="75000">
                <a:srgbClr val="0087E6"/>
              </a:gs>
              <a:gs pos="100000">
                <a:srgbClr val="005CBF"/>
              </a:gs>
            </a:gsLst>
            <a:lin ang="16200000" scaled="0"/>
          </a:grad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r>
              <a:rPr lang="en-US" sz="6600" b="1" dirty="0" smtClean="0"/>
              <a:t/>
            </a:r>
            <a:br>
              <a:rPr lang="en-US" sz="6600" b="1" dirty="0" smtClean="0"/>
            </a:br>
            <a:r>
              <a:rPr lang="en-US" sz="6600" b="1" dirty="0" smtClean="0"/>
              <a:t/>
            </a:r>
            <a:br>
              <a:rPr lang="en-US" sz="6600" b="1" dirty="0" smtClean="0"/>
            </a:br>
            <a:r>
              <a:rPr lang="en-US" sz="6600" b="1" dirty="0" smtClean="0"/>
              <a:t>Chapter 2</a:t>
            </a:r>
            <a:r>
              <a:rPr lang="en-US" sz="6600" dirty="0" smtClean="0"/>
              <a:t/>
            </a:r>
            <a:br>
              <a:rPr lang="en-US" sz="6600" dirty="0" smtClean="0"/>
            </a:br>
            <a:r>
              <a:rPr lang="en-US" sz="6600" dirty="0" smtClean="0"/>
              <a:t/>
            </a:r>
            <a:br>
              <a:rPr lang="en-US" sz="6600" dirty="0" smtClean="0"/>
            </a:br>
            <a:endParaRPr lang="en-US" sz="6600" dirty="0">
              <a:solidFill>
                <a:srgbClr val="FF0000"/>
              </a:solidFill>
            </a:endParaRPr>
          </a:p>
        </p:txBody>
      </p:sp>
      <p:sp>
        <p:nvSpPr>
          <p:cNvPr id="16" name="Content Placeholder 15"/>
          <p:cNvSpPr>
            <a:spLocks noGrp="1"/>
          </p:cNvSpPr>
          <p:nvPr>
            <p:ph idx="1"/>
          </p:nvPr>
        </p:nvSpPr>
        <p:spPr>
          <a:xfrm>
            <a:off x="381000" y="1905000"/>
            <a:ext cx="8305800" cy="3733800"/>
          </a:xfrm>
          <a:gradFill flip="none" rotWithShape="1">
            <a:gsLst>
              <a:gs pos="0">
                <a:schemeClr val="accent3">
                  <a:lumMod val="20000"/>
                  <a:lumOff val="80000"/>
                </a:schemeClr>
              </a:gs>
              <a:gs pos="0">
                <a:schemeClr val="accent3">
                  <a:lumMod val="20000"/>
                  <a:lumOff val="80000"/>
                </a:schemeClr>
              </a:gs>
              <a:gs pos="0">
                <a:schemeClr val="accent3">
                  <a:lumMod val="20000"/>
                  <a:lumOff val="80000"/>
                </a:schemeClr>
              </a:gs>
              <a:gs pos="13000">
                <a:srgbClr val="F8B049"/>
              </a:gs>
              <a:gs pos="21001">
                <a:schemeClr val="accent5">
                  <a:lumMod val="20000"/>
                  <a:lumOff val="80000"/>
                </a:schemeClr>
              </a:gs>
              <a:gs pos="63000">
                <a:srgbClr val="FEE7F2"/>
              </a:gs>
              <a:gs pos="67000">
                <a:schemeClr val="accent2">
                  <a:lumMod val="20000"/>
                  <a:lumOff val="80000"/>
                </a:schemeClr>
              </a:gs>
              <a:gs pos="69000">
                <a:schemeClr val="accent1">
                  <a:lumMod val="40000"/>
                  <a:lumOff val="60000"/>
                </a:schemeClr>
              </a:gs>
              <a:gs pos="82001">
                <a:srgbClr val="B43E85"/>
              </a:gs>
              <a:gs pos="100000">
                <a:srgbClr val="F8B049"/>
              </a:gs>
            </a:gsLst>
            <a:lin ang="13500000" scaled="1"/>
            <a:tileRect/>
          </a:gradFill>
          <a:ln w="31750"/>
        </p:spPr>
        <p:style>
          <a:lnRef idx="1">
            <a:schemeClr val="accent3"/>
          </a:lnRef>
          <a:fillRef idx="2">
            <a:schemeClr val="accent3"/>
          </a:fillRef>
          <a:effectRef idx="1">
            <a:schemeClr val="accent3"/>
          </a:effectRef>
          <a:fontRef idx="minor">
            <a:schemeClr val="dk1"/>
          </a:fontRef>
        </p:style>
        <p:txBody>
          <a:bodyPr>
            <a:noAutofit/>
          </a:bodyPr>
          <a:lstStyle/>
          <a:p>
            <a:pPr marL="263525" indent="-77788" algn="ctr">
              <a:buNone/>
              <a:tabLst>
                <a:tab pos="263525" algn="l"/>
              </a:tabLst>
            </a:pPr>
            <a:endParaRPr lang="en-US" sz="2000" b="1" u="sng" dirty="0" smtClean="0">
              <a:solidFill>
                <a:srgbClr val="FF0000"/>
              </a:solidFill>
            </a:endParaRPr>
          </a:p>
          <a:p>
            <a:pPr marL="263525" indent="-77788" algn="ctr">
              <a:buNone/>
              <a:tabLst>
                <a:tab pos="263525" algn="l"/>
              </a:tabLst>
            </a:pPr>
            <a:r>
              <a:rPr lang="en-US" sz="6600" b="1" dirty="0" smtClean="0">
                <a:solidFill>
                  <a:schemeClr val="tx2">
                    <a:lumMod val="75000"/>
                  </a:schemeClr>
                </a:solidFill>
              </a:rPr>
              <a:t> What's the difference between minerals and rocks?</a:t>
            </a:r>
            <a:endParaRPr lang="ar-EG" sz="4400" dirty="0">
              <a:solidFill>
                <a:schemeClr val="tx2">
                  <a:lumMod val="75000"/>
                </a:schemeClr>
              </a:solidFill>
            </a:endParaRPr>
          </a:p>
        </p:txBody>
      </p:sp>
    </p:spTree>
  </p:cSld>
  <p:clrMapOvr>
    <a:masterClrMapping/>
  </p:clrMapOvr>
  <p:transition advClick="0" advTm="4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76200"/>
            <a:ext cx="6400800" cy="944562"/>
          </a:xfrm>
          <a:gradFill>
            <a:gsLst>
              <a:gs pos="0">
                <a:srgbClr val="5E9EFF"/>
              </a:gs>
              <a:gs pos="39999">
                <a:srgbClr val="85C2FF"/>
              </a:gs>
              <a:gs pos="70000">
                <a:srgbClr val="C4D6EB"/>
              </a:gs>
              <a:gs pos="100000">
                <a:srgbClr val="FFEBFA"/>
              </a:gs>
            </a:gsLst>
            <a:lin ang="16200000" scaled="0"/>
          </a:gradFill>
          <a:ln w="34925">
            <a:solidFill>
              <a:schemeClr val="tx1"/>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pPr lvl="1" algn="ctr" rtl="0"/>
            <a:r>
              <a:rPr lang="en-US" sz="6000" b="1" dirty="0" smtClean="0"/>
              <a:t>1- </a:t>
            </a:r>
            <a:r>
              <a:rPr lang="en-US" sz="6000" b="1" dirty="0">
                <a:solidFill>
                  <a:schemeClr val="dk1"/>
                </a:solidFill>
                <a:latin typeface="+mn-lt"/>
                <a:ea typeface="+mn-ea"/>
                <a:cs typeface="+mn-cs"/>
              </a:rPr>
              <a:t>Minerals</a:t>
            </a:r>
            <a:endParaRPr lang="en-US" sz="6000" b="1" dirty="0"/>
          </a:p>
        </p:txBody>
      </p:sp>
      <p:sp>
        <p:nvSpPr>
          <p:cNvPr id="16" name="Content Placeholder 15"/>
          <p:cNvSpPr>
            <a:spLocks noGrp="1"/>
          </p:cNvSpPr>
          <p:nvPr>
            <p:ph idx="1"/>
          </p:nvPr>
        </p:nvSpPr>
        <p:spPr>
          <a:xfrm>
            <a:off x="304800" y="1143000"/>
            <a:ext cx="8610600" cy="5410200"/>
          </a:xfrm>
          <a:gradFill>
            <a:gsLst>
              <a:gs pos="100000">
                <a:schemeClr val="accent5"/>
              </a:gs>
              <a:gs pos="25000">
                <a:srgbClr val="21D6E0"/>
              </a:gs>
              <a:gs pos="75000">
                <a:srgbClr val="0087E6"/>
              </a:gs>
              <a:gs pos="100000">
                <a:srgbClr val="005CBF"/>
              </a:gs>
            </a:gsLst>
            <a:lin ang="16200000" scaled="0"/>
          </a:gradFill>
          <a:ln w="50800">
            <a:solidFill>
              <a:schemeClr val="tx1"/>
            </a:solidFill>
          </a:ln>
        </p:spPr>
        <p:style>
          <a:lnRef idx="0">
            <a:schemeClr val="accent5"/>
          </a:lnRef>
          <a:fillRef idx="3">
            <a:schemeClr val="accent5"/>
          </a:fillRef>
          <a:effectRef idx="3">
            <a:schemeClr val="accent5"/>
          </a:effectRef>
          <a:fontRef idx="minor">
            <a:schemeClr val="lt1"/>
          </a:fontRef>
        </p:style>
        <p:txBody>
          <a:bodyPr>
            <a:noAutofit/>
          </a:bodyPr>
          <a:lstStyle/>
          <a:p>
            <a:pPr marL="0" indent="712788" algn="just">
              <a:lnSpc>
                <a:spcPct val="200000"/>
              </a:lnSpc>
              <a:buNone/>
            </a:pPr>
            <a:r>
              <a:rPr lang="en-US" sz="3500" b="1" dirty="0" smtClean="0">
                <a:solidFill>
                  <a:schemeClr val="tx1"/>
                </a:solidFill>
                <a:latin typeface="Simplified Arabic" pitchFamily="18" charset="-78"/>
                <a:cs typeface="Simplified Arabic" pitchFamily="18" charset="-78"/>
              </a:rPr>
              <a:t>   </a:t>
            </a:r>
            <a:r>
              <a:rPr lang="en-US" sz="3600" b="1" dirty="0" smtClean="0">
                <a:solidFill>
                  <a:srgbClr val="FF0000"/>
                </a:solidFill>
              </a:rPr>
              <a:t>Minerals</a:t>
            </a:r>
            <a:r>
              <a:rPr lang="en-US" sz="3000" b="1" dirty="0" smtClean="0">
                <a:solidFill>
                  <a:schemeClr val="tx1"/>
                </a:solidFill>
              </a:rPr>
              <a:t> are solid, inorganic chemical substances that occur naturally. They have a biogenic origin and feature a crystalline form. Minerals are homogenous in nature and have a specific structure, which may vary only within very narrow limits.</a:t>
            </a:r>
          </a:p>
        </p:txBody>
      </p:sp>
    </p:spTree>
  </p:cSld>
  <p:clrMapOvr>
    <a:masterClrMapping/>
  </p:clrMapOvr>
  <p:transition advClick="0" advTm="4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457200" y="1371600"/>
            <a:ext cx="8305800" cy="4343400"/>
          </a:xfrm>
          <a:gradFill flip="none" rotWithShape="1">
            <a:gsLst>
              <a:gs pos="0">
                <a:schemeClr val="tx2">
                  <a:lumMod val="20000"/>
                  <a:lumOff val="80000"/>
                </a:schemeClr>
              </a:gs>
              <a:gs pos="35000">
                <a:schemeClr val="accent6">
                  <a:lumMod val="40000"/>
                  <a:lumOff val="60000"/>
                </a:schemeClr>
              </a:gs>
              <a:gs pos="100000">
                <a:schemeClr val="accent3">
                  <a:tint val="15000"/>
                  <a:satMod val="350000"/>
                </a:schemeClr>
              </a:gs>
            </a:gsLst>
            <a:lin ang="0" scaled="1"/>
            <a:tileRect/>
          </a:gradFill>
          <a:ln w="47625">
            <a:solidFill>
              <a:schemeClr val="tx1"/>
            </a:solidFill>
          </a:ln>
        </p:spPr>
        <p:style>
          <a:lnRef idx="1">
            <a:schemeClr val="accent3"/>
          </a:lnRef>
          <a:fillRef idx="2">
            <a:schemeClr val="accent3"/>
          </a:fillRef>
          <a:effectRef idx="1">
            <a:schemeClr val="accent3"/>
          </a:effectRef>
          <a:fontRef idx="minor">
            <a:schemeClr val="dk1"/>
          </a:fontRef>
        </p:style>
        <p:txBody>
          <a:bodyPr>
            <a:noAutofit/>
          </a:bodyPr>
          <a:lstStyle/>
          <a:p>
            <a:pPr indent="555625" algn="just">
              <a:lnSpc>
                <a:spcPct val="150000"/>
              </a:lnSpc>
              <a:buNone/>
            </a:pPr>
            <a:r>
              <a:rPr lang="en-US" sz="3600" b="1" dirty="0" smtClean="0">
                <a:solidFill>
                  <a:schemeClr val="tx1"/>
                </a:solidFill>
              </a:rPr>
              <a:t>There are over </a:t>
            </a:r>
            <a:r>
              <a:rPr lang="en-US" sz="3600" b="1" dirty="0" smtClean="0">
                <a:solidFill>
                  <a:srgbClr val="FF0000"/>
                </a:solidFill>
              </a:rPr>
              <a:t>5 thousand types </a:t>
            </a:r>
            <a:r>
              <a:rPr lang="en-US" sz="3600" b="1" dirty="0" smtClean="0">
                <a:solidFill>
                  <a:schemeClr val="tx1"/>
                </a:solidFill>
              </a:rPr>
              <a:t>of minerals, distinguished by differences in physical properties, crystal structure and chemical composition. </a:t>
            </a:r>
            <a:endParaRPr lang="en-US" sz="3600" b="1" dirty="0">
              <a:solidFill>
                <a:schemeClr val="tx1"/>
              </a:solidFill>
            </a:endParaRPr>
          </a:p>
        </p:txBody>
      </p:sp>
      <p:sp>
        <p:nvSpPr>
          <p:cNvPr id="3" name="Title 5"/>
          <p:cNvSpPr>
            <a:spLocks noGrp="1"/>
          </p:cNvSpPr>
          <p:nvPr>
            <p:ph type="title"/>
          </p:nvPr>
        </p:nvSpPr>
        <p:spPr>
          <a:xfrm>
            <a:off x="1524000" y="228600"/>
            <a:ext cx="6400800" cy="944562"/>
          </a:xfrm>
          <a:gradFill>
            <a:gsLst>
              <a:gs pos="0">
                <a:srgbClr val="5E9EFF"/>
              </a:gs>
              <a:gs pos="39999">
                <a:srgbClr val="85C2FF"/>
              </a:gs>
              <a:gs pos="70000">
                <a:srgbClr val="C4D6EB"/>
              </a:gs>
              <a:gs pos="100000">
                <a:srgbClr val="FFEBFA"/>
              </a:gs>
            </a:gsLst>
            <a:lin ang="16200000" scaled="0"/>
          </a:gradFill>
          <a:ln w="34925">
            <a:solidFill>
              <a:schemeClr val="tx1"/>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pPr lvl="1" algn="ctr" rtl="0"/>
            <a:r>
              <a:rPr lang="en-US" sz="6000" b="1" dirty="0" smtClean="0">
                <a:solidFill>
                  <a:schemeClr val="dk1"/>
                </a:solidFill>
                <a:latin typeface="+mn-lt"/>
                <a:ea typeface="+mn-ea"/>
                <a:cs typeface="+mn-cs"/>
              </a:rPr>
              <a:t>Minerals</a:t>
            </a:r>
            <a:endParaRPr lang="en-US" sz="6000" b="1" dirty="0"/>
          </a:p>
        </p:txBody>
      </p:sp>
      <p:cxnSp>
        <p:nvCxnSpPr>
          <p:cNvPr id="6" name="Straight Arrow Connector 5"/>
          <p:cNvCxnSpPr/>
          <p:nvPr/>
        </p:nvCxnSpPr>
        <p:spPr>
          <a:xfrm>
            <a:off x="2819400" y="304800"/>
            <a:ext cx="0" cy="7620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4000">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228600" y="1524000"/>
            <a:ext cx="8610600" cy="4800600"/>
          </a:xfrm>
          <a:gradFill>
            <a:gsLst>
              <a:gs pos="48000">
                <a:schemeClr val="accent5">
                  <a:lumMod val="40000"/>
                  <a:lumOff val="60000"/>
                </a:schemeClr>
              </a:gs>
              <a:gs pos="25000">
                <a:srgbClr val="21D6E0"/>
              </a:gs>
              <a:gs pos="75000">
                <a:srgbClr val="0087E6"/>
              </a:gs>
              <a:gs pos="100000">
                <a:srgbClr val="005CBF"/>
              </a:gs>
            </a:gsLst>
            <a:lin ang="5400000" scaled="0"/>
          </a:gradFill>
          <a:ln w="57150">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marL="263525" indent="806450" algn="just">
              <a:lnSpc>
                <a:spcPct val="150000"/>
              </a:lnSpc>
              <a:buNone/>
            </a:pPr>
            <a:r>
              <a:rPr lang="en-US" sz="3600" b="1" dirty="0" smtClean="0">
                <a:solidFill>
                  <a:schemeClr val="tx1"/>
                </a:solidFill>
              </a:rPr>
              <a:t>They can be divided among a few major chemical groups, from Sulfides, Halides, Oxides, Carbonates and Elements to Nitrates, Tungstate's, Silicates, Phosphates, and Chromates.</a:t>
            </a:r>
            <a:endParaRPr lang="en-US" sz="3600" b="1" dirty="0">
              <a:solidFill>
                <a:schemeClr val="tx1"/>
              </a:solidFill>
            </a:endParaRPr>
          </a:p>
        </p:txBody>
      </p:sp>
      <p:sp>
        <p:nvSpPr>
          <p:cNvPr id="3" name="Title 5"/>
          <p:cNvSpPr>
            <a:spLocks noGrp="1"/>
          </p:cNvSpPr>
          <p:nvPr>
            <p:ph type="title"/>
          </p:nvPr>
        </p:nvSpPr>
        <p:spPr>
          <a:xfrm>
            <a:off x="1447800" y="228600"/>
            <a:ext cx="6400800" cy="944562"/>
          </a:xfrm>
          <a:gradFill>
            <a:gsLst>
              <a:gs pos="0">
                <a:srgbClr val="5E9EFF"/>
              </a:gs>
              <a:gs pos="39999">
                <a:srgbClr val="85C2FF"/>
              </a:gs>
              <a:gs pos="70000">
                <a:srgbClr val="C4D6EB"/>
              </a:gs>
              <a:gs pos="100000">
                <a:srgbClr val="FFEBFA"/>
              </a:gs>
            </a:gsLst>
            <a:lin ang="16200000" scaled="0"/>
          </a:gradFill>
          <a:ln w="34925">
            <a:solidFill>
              <a:schemeClr val="tx1"/>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pPr lvl="1" algn="ctr" rtl="0"/>
            <a:r>
              <a:rPr lang="en-US" sz="6000" b="1" dirty="0" smtClean="0">
                <a:solidFill>
                  <a:schemeClr val="dk1"/>
                </a:solidFill>
                <a:latin typeface="+mn-lt"/>
                <a:ea typeface="+mn-ea"/>
                <a:cs typeface="+mn-cs"/>
              </a:rPr>
              <a:t>Minerals</a:t>
            </a:r>
            <a:endParaRPr lang="en-US" sz="6000" b="1" dirty="0"/>
          </a:p>
        </p:txBody>
      </p:sp>
      <p:cxnSp>
        <p:nvCxnSpPr>
          <p:cNvPr id="4" name="Straight Arrow Connector 3"/>
          <p:cNvCxnSpPr/>
          <p:nvPr/>
        </p:nvCxnSpPr>
        <p:spPr>
          <a:xfrm>
            <a:off x="2819400" y="304800"/>
            <a:ext cx="0" cy="7620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4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nvPr>
        </p:nvSpPr>
        <p:spPr>
          <a:xfrm>
            <a:off x="533400" y="1295400"/>
            <a:ext cx="8153400" cy="4953000"/>
          </a:xfrm>
          <a:gradFill>
            <a:gsLst>
              <a:gs pos="100000">
                <a:srgbClr val="FFFF00">
                  <a:alpha val="37000"/>
                </a:srgbClr>
              </a:gs>
              <a:gs pos="69000">
                <a:srgbClr val="85C2FF"/>
              </a:gs>
              <a:gs pos="70000">
                <a:srgbClr val="C4D6EB"/>
              </a:gs>
              <a:gs pos="100000">
                <a:srgbClr val="FFEBFA"/>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rmAutofit lnSpcReduction="10000"/>
          </a:bodyPr>
          <a:lstStyle/>
          <a:p>
            <a:pPr marL="185738" indent="976313" algn="just">
              <a:lnSpc>
                <a:spcPct val="150000"/>
              </a:lnSpc>
              <a:buNone/>
            </a:pPr>
            <a:r>
              <a:rPr lang="en-US" sz="4400" b="1" dirty="0" smtClean="0">
                <a:solidFill>
                  <a:srgbClr val="FF0000"/>
                </a:solidFill>
              </a:rPr>
              <a:t>Rocks</a:t>
            </a:r>
            <a:r>
              <a:rPr lang="en-US" sz="3600" b="1" dirty="0" smtClean="0">
                <a:solidFill>
                  <a:schemeClr val="tx1"/>
                </a:solidFill>
              </a:rPr>
              <a:t>, too, are solid and naturally occurring substances. But the main difference between a rock and a mineral is that the former is not homogenous and doesn’t have a specific chemical composition. </a:t>
            </a:r>
          </a:p>
        </p:txBody>
      </p:sp>
      <p:sp>
        <p:nvSpPr>
          <p:cNvPr id="3" name="Title 5"/>
          <p:cNvSpPr>
            <a:spLocks noGrp="1"/>
          </p:cNvSpPr>
          <p:nvPr>
            <p:ph type="title"/>
          </p:nvPr>
        </p:nvSpPr>
        <p:spPr>
          <a:xfrm>
            <a:off x="685800" y="228600"/>
            <a:ext cx="7696200" cy="944562"/>
          </a:xfrm>
          <a:gradFill>
            <a:gsLst>
              <a:gs pos="88000">
                <a:schemeClr val="accent2">
                  <a:lumMod val="40000"/>
                  <a:lumOff val="60000"/>
                  <a:alpha val="59000"/>
                </a:schemeClr>
              </a:gs>
              <a:gs pos="25000">
                <a:srgbClr val="21D6E0"/>
              </a:gs>
              <a:gs pos="75000">
                <a:srgbClr val="0087E6"/>
              </a:gs>
              <a:gs pos="100000">
                <a:srgbClr val="005CBF"/>
              </a:gs>
            </a:gsLst>
            <a:lin ang="16200000" scaled="0"/>
          </a:gradFill>
          <a:ln w="34925">
            <a:solidFill>
              <a:schemeClr val="tx1"/>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p>
            <a:pPr lvl="1" algn="ctr" rtl="0"/>
            <a:r>
              <a:rPr lang="en-US" sz="6600" b="1" dirty="0" smtClean="0">
                <a:solidFill>
                  <a:schemeClr val="dk1"/>
                </a:solidFill>
                <a:latin typeface="+mn-lt"/>
                <a:ea typeface="+mn-ea"/>
                <a:cs typeface="+mn-cs"/>
              </a:rPr>
              <a:t>2- Rocks</a:t>
            </a:r>
            <a:endParaRPr lang="en-US" sz="6600" b="1" dirty="0"/>
          </a:p>
        </p:txBody>
      </p:sp>
    </p:spTree>
  </p:cSld>
  <p:clrMapOvr>
    <a:masterClrMapping/>
  </p:clrMapOvr>
  <p:transition advClick="0" advTm="4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1905000"/>
            <a:ext cx="8534400" cy="3505200"/>
          </a:xfrm>
          <a:gradFill flip="none" rotWithShape="1">
            <a:gsLst>
              <a:gs pos="98000">
                <a:schemeClr val="bg1">
                  <a:alpha val="61000"/>
                </a:schemeClr>
              </a:gs>
              <a:gs pos="42000">
                <a:srgbClr val="99CCFF"/>
              </a:gs>
              <a:gs pos="100000">
                <a:srgbClr val="9966FF"/>
              </a:gs>
              <a:gs pos="61000">
                <a:srgbClr val="CC99FF"/>
              </a:gs>
              <a:gs pos="82001">
                <a:srgbClr val="99CCFF"/>
              </a:gs>
              <a:gs pos="100000">
                <a:srgbClr val="CCCCFF"/>
              </a:gs>
            </a:gsLst>
            <a:lin ang="18900000" scaled="0"/>
            <a:tileRect/>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indent="555625" algn="just">
              <a:lnSpc>
                <a:spcPct val="150000"/>
              </a:lnSpc>
              <a:buNone/>
            </a:pPr>
            <a:r>
              <a:rPr lang="en-US" sz="3600" b="1" dirty="0" smtClean="0">
                <a:solidFill>
                  <a:schemeClr val="tx1"/>
                </a:solidFill>
              </a:rPr>
              <a:t>It can be a mix of one or more minerals and/or mineraloid substances and can also contain organic traces</a:t>
            </a:r>
          </a:p>
        </p:txBody>
      </p:sp>
      <p:sp>
        <p:nvSpPr>
          <p:cNvPr id="5" name="Title 5"/>
          <p:cNvSpPr>
            <a:spLocks noGrp="1"/>
          </p:cNvSpPr>
          <p:nvPr>
            <p:ph type="title"/>
          </p:nvPr>
        </p:nvSpPr>
        <p:spPr>
          <a:xfrm>
            <a:off x="1447800" y="304800"/>
            <a:ext cx="6400800" cy="944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0"/>
            <a:r>
              <a:rPr lang="en-US" sz="6000" b="1" dirty="0" smtClean="0"/>
              <a:t>Rocks</a:t>
            </a:r>
            <a:endParaRPr lang="en-US" sz="4000" dirty="0"/>
          </a:p>
        </p:txBody>
      </p:sp>
      <p:cxnSp>
        <p:nvCxnSpPr>
          <p:cNvPr id="9" name="Straight Arrow Connector 8"/>
          <p:cNvCxnSpPr/>
          <p:nvPr/>
        </p:nvCxnSpPr>
        <p:spPr>
          <a:xfrm>
            <a:off x="3276600" y="457200"/>
            <a:ext cx="0" cy="7620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4000">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5"/>
          <p:cNvSpPr>
            <a:spLocks noGrp="1"/>
          </p:cNvSpPr>
          <p:nvPr>
            <p:ph idx="1"/>
          </p:nvPr>
        </p:nvSpPr>
        <p:spPr>
          <a:xfrm>
            <a:off x="304800" y="1447800"/>
            <a:ext cx="8534400" cy="3810000"/>
          </a:xfrm>
          <a:gradFill>
            <a:gsLst>
              <a:gs pos="100000">
                <a:schemeClr val="accent1">
                  <a:alpha val="0"/>
                </a:schemeClr>
              </a:gs>
              <a:gs pos="25000">
                <a:srgbClr val="21D6E0"/>
              </a:gs>
              <a:gs pos="75000">
                <a:srgbClr val="0087E6"/>
              </a:gs>
              <a:gs pos="100000">
                <a:srgbClr val="005CBF"/>
              </a:gs>
            </a:gsLst>
            <a:lin ang="5400000" scaled="0"/>
          </a:gradFill>
          <a:ln w="34925">
            <a:solidFill>
              <a:schemeClr val="tx1"/>
            </a:solidFill>
          </a:ln>
        </p:spPr>
        <p:style>
          <a:lnRef idx="1">
            <a:schemeClr val="accent1"/>
          </a:lnRef>
          <a:fillRef idx="1003">
            <a:schemeClr val="dk2"/>
          </a:fillRef>
          <a:effectRef idx="2">
            <a:schemeClr val="accent1"/>
          </a:effectRef>
          <a:fontRef idx="minor">
            <a:schemeClr val="lt1"/>
          </a:fontRef>
        </p:style>
        <p:txBody>
          <a:bodyPr>
            <a:noAutofit/>
          </a:bodyPr>
          <a:lstStyle/>
          <a:p>
            <a:pPr indent="555625" algn="just">
              <a:lnSpc>
                <a:spcPct val="150000"/>
              </a:lnSpc>
              <a:buNone/>
            </a:pPr>
            <a:r>
              <a:rPr lang="en-US" sz="3600" b="1" dirty="0" smtClean="0">
                <a:solidFill>
                  <a:srgbClr val="FF0000"/>
                </a:solidFill>
              </a:rPr>
              <a:t>Rocks </a:t>
            </a:r>
            <a:r>
              <a:rPr lang="en-US" sz="3600" b="1" dirty="0" smtClean="0">
                <a:solidFill>
                  <a:schemeClr val="tx1"/>
                </a:solidFill>
              </a:rPr>
              <a:t>can be classified depending on their chemical and mineral composition, their texture, and, most importantly the way they were formed.</a:t>
            </a:r>
          </a:p>
        </p:txBody>
      </p:sp>
      <p:sp>
        <p:nvSpPr>
          <p:cNvPr id="3" name="Title 5"/>
          <p:cNvSpPr>
            <a:spLocks noGrp="1"/>
          </p:cNvSpPr>
          <p:nvPr>
            <p:ph type="title"/>
          </p:nvPr>
        </p:nvSpPr>
        <p:spPr>
          <a:xfrm>
            <a:off x="1447800" y="304800"/>
            <a:ext cx="6400800" cy="944562"/>
          </a:xfr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p>
            <a:pPr lvl="0"/>
            <a:r>
              <a:rPr lang="en-US" sz="6000" b="1" dirty="0" smtClean="0"/>
              <a:t>Rocks</a:t>
            </a:r>
            <a:endParaRPr lang="en-US" sz="4000" dirty="0"/>
          </a:p>
        </p:txBody>
      </p:sp>
      <p:cxnSp>
        <p:nvCxnSpPr>
          <p:cNvPr id="5" name="Straight Arrow Connector 4"/>
          <p:cNvCxnSpPr/>
          <p:nvPr/>
        </p:nvCxnSpPr>
        <p:spPr>
          <a:xfrm>
            <a:off x="3276600" y="457200"/>
            <a:ext cx="0" cy="762000"/>
          </a:xfrm>
          <a:prstGeom prst="straightConnector1">
            <a:avLst/>
          </a:prstGeom>
          <a:ln w="5715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4000">
    <p:pull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3132</TotalTime>
  <Words>380</Words>
  <Application>Microsoft Office PowerPoint</Application>
  <PresentationFormat>On-screen Show (4:3)</PresentationFormat>
  <Paragraphs>57</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  Chapter 2  </vt:lpstr>
      <vt:lpstr>1- Minerals</vt:lpstr>
      <vt:lpstr>Minerals</vt:lpstr>
      <vt:lpstr>Minerals</vt:lpstr>
      <vt:lpstr>2- Rocks</vt:lpstr>
      <vt:lpstr>Rocks</vt:lpstr>
      <vt:lpstr>Rocks</vt:lpstr>
      <vt:lpstr>Rocks</vt:lpstr>
      <vt:lpstr>Rocks</vt:lpstr>
      <vt:lpstr>Rocks</vt:lpstr>
      <vt:lpstr>  Questions  </vt:lpstr>
      <vt:lpstr>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جيولوجية مصر</dc:title>
  <dc:creator>mosalama</dc:creator>
  <cp:lastModifiedBy>mosalama</cp:lastModifiedBy>
  <cp:revision>98</cp:revision>
  <dcterms:created xsi:type="dcterms:W3CDTF">2006-08-16T00:00:00Z</dcterms:created>
  <dcterms:modified xsi:type="dcterms:W3CDTF">2021-01-03T10:55:06Z</dcterms:modified>
</cp:coreProperties>
</file>