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6" r:id="rId2"/>
    <p:sldId id="277" r:id="rId3"/>
    <p:sldId id="256" r:id="rId4"/>
    <p:sldId id="257" r:id="rId5"/>
    <p:sldId id="278" r:id="rId6"/>
    <p:sldId id="279" r:id="rId7"/>
    <p:sldId id="280" r:id="rId8"/>
    <p:sldId id="286" r:id="rId9"/>
    <p:sldId id="287" r:id="rId10"/>
    <p:sldId id="288"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FE94"/>
    <a:srgbClr val="F6FC12"/>
    <a:srgbClr val="98F6D7"/>
    <a:srgbClr val="65F1C2"/>
    <a:srgbClr val="E3FECA"/>
    <a:srgbClr val="85DFFF"/>
    <a:srgbClr val="99FFCC"/>
    <a:srgbClr val="AAF8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14"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7</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8</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9</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10</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648200" y="3048000"/>
            <a:ext cx="41148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الثانية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spd="slow" advTm="5451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4- the lithosphere</a:t>
            </a:r>
            <a:r>
              <a:rPr lang="en-US" sz="4800" dirty="0" smtClean="0"/>
              <a:t>   </a:t>
            </a:r>
            <a:endParaRPr lang="ar-EG" sz="4800" b="1" dirty="0" smtClean="0"/>
          </a:p>
        </p:txBody>
      </p:sp>
      <p:sp>
        <p:nvSpPr>
          <p:cNvPr id="16" name="Content Placeholder 15"/>
          <p:cNvSpPr>
            <a:spLocks noGrp="1"/>
          </p:cNvSpPr>
          <p:nvPr>
            <p:ph idx="1"/>
          </p:nvPr>
        </p:nvSpPr>
        <p:spPr>
          <a:xfrm>
            <a:off x="533400" y="2438400"/>
            <a:ext cx="8305800" cy="2971800"/>
          </a:xfrm>
          <a:gradFill>
            <a:gsLst>
              <a:gs pos="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lnSpcReduction="10000"/>
          </a:bodyPr>
          <a:lstStyle/>
          <a:p>
            <a:pPr lvl="0" indent="463550" algn="just" fontAlgn="base">
              <a:lnSpc>
                <a:spcPct val="150000"/>
              </a:lnSpc>
              <a:buNone/>
            </a:pPr>
            <a:r>
              <a:rPr lang="en-US" sz="3600" b="1" dirty="0" smtClean="0">
                <a:solidFill>
                  <a:srgbClr val="FF0000"/>
                </a:solidFill>
              </a:rPr>
              <a:t>the lithosphere</a:t>
            </a:r>
            <a:r>
              <a:rPr lang="en-US" sz="3600" dirty="0" smtClean="0">
                <a:solidFill>
                  <a:schemeClr val="tx1"/>
                </a:solidFill>
              </a:rPr>
              <a:t> </a:t>
            </a:r>
            <a:r>
              <a:rPr lang="en-US" b="1" dirty="0" smtClean="0">
                <a:solidFill>
                  <a:schemeClr val="tx1"/>
                </a:solidFill>
                <a:latin typeface="Simplified Arabic" pitchFamily="18" charset="-78"/>
                <a:cs typeface="Simplified Arabic" pitchFamily="18" charset="-78"/>
              </a:rPr>
              <a:t>includes geological processes, such as the formation of rocks, plate tectonics, earthquakes, volcanoes, soil, glaciers, and erosion.</a:t>
            </a:r>
            <a:endParaRPr lang="en-US" sz="3600" b="1" dirty="0">
              <a:solidFill>
                <a:schemeClr val="tx1"/>
              </a:solidFill>
              <a:latin typeface="Simplified Arabic" pitchFamily="18" charset="-78"/>
              <a:cs typeface="Simplified Arabic" pitchFamily="18" charset="-78"/>
            </a:endParaRPr>
          </a:p>
        </p:txBody>
      </p:sp>
    </p:spTree>
  </p:cSld>
  <p:clrMapOvr>
    <a:masterClrMapping/>
  </p:clrMapOvr>
  <p:transition advClick="0" advTm="4000">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143000"/>
            <a:ext cx="8077200" cy="3581400"/>
          </a:xfrm>
          <a:ln w="7302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algn="just"/>
            <a:r>
              <a:rPr lang="en-US" sz="2400" dirty="0" smtClean="0"/>
              <a:t>The stratosphere begins where the troposphere ends and extends to about 50 km (31 miles) above Earth.</a:t>
            </a:r>
            <a:br>
              <a:rPr lang="en-US" sz="2400" dirty="0" smtClean="0"/>
            </a:br>
            <a:r>
              <a:rPr lang="en-US" sz="2400" dirty="0" smtClean="0"/>
              <a:t>Moving up through the stratosphere, the temperature now increases instead of decreases. It doesn't get very hot, though, and the temperature stops increasing right before we get above the freezing point (0°C, 32°F). Although too high for most commercial airplanes, large jets may fly in the stratosphere to avoid the weather systems found in the troposphere.</a:t>
            </a:r>
            <a:r>
              <a:rPr lang="en-US" sz="1800" dirty="0" smtClean="0"/>
              <a:t/>
            </a:r>
            <a:br>
              <a:rPr lang="en-US" sz="1800" dirty="0" smtClean="0"/>
            </a:br>
            <a:endParaRPr lang="ar-EG" sz="1800" b="1" dirty="0" smtClean="0">
              <a:solidFill>
                <a:schemeClr val="dk1"/>
              </a:solidFill>
              <a:latin typeface="+mn-lt"/>
              <a:ea typeface="+mn-ea"/>
              <a:cs typeface="+mn-cs"/>
            </a:endParaRPr>
          </a:p>
        </p:txBody>
      </p:sp>
      <p:sp>
        <p:nvSpPr>
          <p:cNvPr id="3073" name="Rectangle 1"/>
          <p:cNvSpPr>
            <a:spLocks noChangeArrowheads="1"/>
          </p:cNvSpPr>
          <p:nvPr/>
        </p:nvSpPr>
        <p:spPr bwMode="auto">
          <a:xfrm>
            <a:off x="685800" y="4869359"/>
            <a:ext cx="7391400" cy="769441"/>
          </a:xfrm>
          <a:prstGeom prst="rect">
            <a:avLst/>
          </a:prstGeom>
          <a:solidFill>
            <a:srgbClr val="F8F9FA"/>
          </a:solidFill>
          <a:ln w="9525">
            <a:noFill/>
            <a:miter lim="800000"/>
            <a:headEnd/>
            <a:tailEnd/>
          </a:ln>
          <a:effectLst/>
        </p:spPr>
        <p:txBody>
          <a:bodyPr vert="horz" wrap="square" lIns="0" tIns="0" rIns="0" bIns="0" numCol="1" anchor="ctr" anchorCtr="0" compatLnSpc="1">
            <a:prstTxWarp prst="textNoShape">
              <a:avLst/>
            </a:prstTxWarp>
            <a:spAutoFit/>
          </a:bodyPr>
          <a:lstStyle/>
          <a:p>
            <a:pPr lvl="0" fontAlgn="base">
              <a:spcBef>
                <a:spcPct val="0"/>
              </a:spcBef>
              <a:spcAft>
                <a:spcPct val="0"/>
              </a:spcAft>
            </a:pPr>
            <a:r>
              <a:rPr lang="en-US" sz="2400" b="1" dirty="0" smtClean="0">
                <a:solidFill>
                  <a:srgbClr val="FF0000"/>
                </a:solidFill>
                <a:latin typeface="inherit"/>
                <a:cs typeface="Arial" pitchFamily="34" charset="0"/>
              </a:rPr>
              <a:t>1- </a:t>
            </a:r>
            <a:r>
              <a:rPr kumimoji="0" lang="ar-EG" sz="2400" b="1" u="none" strike="noStrike" cap="none" normalizeH="0" baseline="0" dirty="0" smtClean="0">
                <a:ln>
                  <a:noFill/>
                </a:ln>
                <a:solidFill>
                  <a:srgbClr val="FF0000"/>
                </a:solidFill>
                <a:effectLst/>
                <a:latin typeface="inherit"/>
                <a:cs typeface="Arial" pitchFamily="34" charset="0"/>
              </a:rPr>
              <a:t>What do you know about the atmosphere</a:t>
            </a:r>
            <a:r>
              <a:rPr lang="ar-EG" sz="2400" dirty="0" smtClean="0"/>
              <a:t> .</a:t>
            </a:r>
            <a:endParaRPr kumimoji="0" lang="ar-EG" sz="2000" b="1" u="none" strike="noStrike" cap="none" normalizeH="0" baseline="0" dirty="0" smtClean="0">
              <a:ln>
                <a:noFill/>
              </a:ln>
              <a:solidFill>
                <a:srgbClr val="FF0000"/>
              </a:solidFill>
              <a:effectLst/>
              <a:latin typeface="Noto Naskh Arabic UI"/>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800" b="0" i="0" u="none" strike="noStrike" cap="none" normalizeH="0" baseline="0" dirty="0" smtClean="0">
                <a:ln>
                  <a:noFill/>
                </a:ln>
                <a:solidFill>
                  <a:schemeClr val="tx1"/>
                </a:solidFill>
                <a:effectLst/>
                <a:latin typeface="Arial" pitchFamily="34" charset="0"/>
                <a:cs typeface="Arial" pitchFamily="34" charset="0"/>
              </a:rPr>
              <a:t/>
            </a:r>
            <a:br>
              <a:rPr kumimoji="0" lang="ar-EG" sz="800" b="0" i="0" u="none" strike="noStrike" cap="none" normalizeH="0" baseline="0" dirty="0" smtClean="0">
                <a:ln>
                  <a:noFill/>
                </a:ln>
                <a:solidFill>
                  <a:schemeClr val="tx1"/>
                </a:solidFill>
                <a:effectLst/>
                <a:latin typeface="Arial" pitchFamily="34" charset="0"/>
                <a:cs typeface="Arial" pitchFamily="34" charset="0"/>
              </a:rPr>
            </a:b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457200" y="304800"/>
            <a:ext cx="3733800" cy="769441"/>
          </a:xfrm>
          <a:prstGeom prst="rect">
            <a:avLst/>
          </a:prstGeom>
          <a:solidFill>
            <a:srgbClr val="F8F9FA"/>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2"/>
                </a:solidFill>
                <a:effectLst/>
                <a:latin typeface="inherit"/>
                <a:cs typeface="Arial" pitchFamily="34" charset="0"/>
              </a:rPr>
              <a:t>Translated into Arabic</a:t>
            </a:r>
            <a:endParaRPr kumimoji="0" lang="ar-EG" sz="2000" b="1" i="0" u="none" strike="noStrike" cap="none" normalizeH="0" baseline="0" dirty="0" smtClean="0">
              <a:ln>
                <a:noFill/>
              </a:ln>
              <a:solidFill>
                <a:schemeClr val="tx2"/>
              </a:solidFill>
              <a:effectLst/>
              <a:latin typeface="Noto Naskh Arabic UI"/>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800" b="0" i="0" u="none" strike="noStrike" cap="none" normalizeH="0" baseline="0" dirty="0" smtClean="0">
                <a:ln>
                  <a:noFill/>
                </a:ln>
                <a:solidFill>
                  <a:schemeClr val="tx1"/>
                </a:solidFill>
                <a:effectLst/>
                <a:latin typeface="Arial" pitchFamily="34" charset="0"/>
                <a:cs typeface="Arial" pitchFamily="34" charset="0"/>
              </a:rPr>
              <a:t/>
            </a:r>
            <a:br>
              <a:rPr kumimoji="0" lang="ar-EG" sz="800" b="0" i="0" u="none" strike="noStrike" cap="none" normalizeH="0" baseline="0" dirty="0" smtClean="0">
                <a:ln>
                  <a:noFill/>
                </a:ln>
                <a:solidFill>
                  <a:schemeClr val="tx1"/>
                </a:solidFill>
                <a:effectLst/>
                <a:latin typeface="Arial" pitchFamily="34" charset="0"/>
                <a:cs typeface="Arial" pitchFamily="34" charset="0"/>
              </a:rPr>
            </a:b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5" name="Rectangle 3"/>
          <p:cNvSpPr>
            <a:spLocks noChangeArrowheads="1"/>
          </p:cNvSpPr>
          <p:nvPr/>
        </p:nvSpPr>
        <p:spPr bwMode="auto">
          <a:xfrm flipH="1">
            <a:off x="533399" y="5486400"/>
            <a:ext cx="8077199" cy="769441"/>
          </a:xfrm>
          <a:prstGeom prst="rect">
            <a:avLst/>
          </a:prstGeom>
          <a:solidFill>
            <a:srgbClr val="F8F9FA"/>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lang="en-US" sz="2400" b="1" dirty="0" smtClean="0">
                <a:solidFill>
                  <a:srgbClr val="FF0000"/>
                </a:solidFill>
                <a:latin typeface="inherit"/>
                <a:cs typeface="Arial" pitchFamily="34" charset="0"/>
              </a:rPr>
              <a:t>2- </a:t>
            </a:r>
            <a:r>
              <a:rPr kumimoji="0" lang="ar-EG" sz="2400" b="1" i="0" u="none" strike="noStrike" cap="none" normalizeH="0" baseline="0" dirty="0" smtClean="0">
                <a:ln>
                  <a:noFill/>
                </a:ln>
                <a:solidFill>
                  <a:srgbClr val="FF0000"/>
                </a:solidFill>
                <a:effectLst/>
                <a:latin typeface="inherit"/>
                <a:cs typeface="Arial" pitchFamily="34" charset="0"/>
              </a:rPr>
              <a:t>Write down what you know about the biosphere</a:t>
            </a:r>
            <a:r>
              <a:rPr kumimoji="0" lang="en-US" sz="2400" b="1" i="0" u="none" strike="noStrike" cap="none" normalizeH="0" baseline="0" dirty="0" smtClean="0">
                <a:ln>
                  <a:noFill/>
                </a:ln>
                <a:solidFill>
                  <a:srgbClr val="FF0000"/>
                </a:solidFill>
                <a:effectLst/>
                <a:latin typeface="inherit"/>
                <a:cs typeface="Arial" pitchFamily="34" charset="0"/>
              </a:rPr>
              <a:t>.</a:t>
            </a:r>
            <a:endParaRPr kumimoji="0" lang="ar-EG" sz="2000" b="1" i="0" u="none" strike="noStrike" cap="none" normalizeH="0" baseline="0" dirty="0" smtClean="0">
              <a:ln>
                <a:noFill/>
              </a:ln>
              <a:solidFill>
                <a:srgbClr val="FF0000"/>
              </a:solidFill>
              <a:effectLst/>
              <a:latin typeface="Noto Naskh Arabic UI"/>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800" b="0" i="0" u="none" strike="noStrike" cap="none" normalizeH="0" baseline="0" dirty="0" smtClean="0">
                <a:ln>
                  <a:noFill/>
                </a:ln>
                <a:solidFill>
                  <a:schemeClr val="tx1"/>
                </a:solidFill>
                <a:effectLst/>
                <a:latin typeface="Arial" pitchFamily="34" charset="0"/>
                <a:cs typeface="Arial" pitchFamily="34" charset="0"/>
              </a:rPr>
              <a:t/>
            </a:r>
            <a:br>
              <a:rPr kumimoji="0" lang="ar-EG" sz="800" b="0" i="0" u="none" strike="noStrike" cap="none" normalizeH="0" baseline="0" dirty="0" smtClean="0">
                <a:ln>
                  <a:noFill/>
                </a:ln>
                <a:solidFill>
                  <a:schemeClr val="tx1"/>
                </a:solidFill>
                <a:effectLst/>
                <a:latin typeface="Arial" pitchFamily="34" charset="0"/>
                <a:cs typeface="Arial" pitchFamily="34" charset="0"/>
              </a:rPr>
            </a:b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6" name="Rectangle 4"/>
          <p:cNvSpPr>
            <a:spLocks noChangeArrowheads="1"/>
          </p:cNvSpPr>
          <p:nvPr/>
        </p:nvSpPr>
        <p:spPr bwMode="auto">
          <a:xfrm>
            <a:off x="5715000" y="147872"/>
            <a:ext cx="2362200" cy="969496"/>
          </a:xfrm>
          <a:prstGeom prst="rect">
            <a:avLst/>
          </a:prstGeom>
          <a:solidFill>
            <a:srgbClr val="F8F9FA"/>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lang="en-US" sz="3600" u="sng" dirty="0" smtClean="0">
                <a:solidFill>
                  <a:srgbClr val="FF0000"/>
                </a:solidFill>
                <a:latin typeface="inherit"/>
                <a:cs typeface="Arial" pitchFamily="34" charset="0"/>
              </a:rPr>
              <a:t>Q</a:t>
            </a:r>
            <a:r>
              <a:rPr kumimoji="0" lang="ar-EG" sz="3600" b="0" i="0" u="sng" strike="noStrike" cap="none" normalizeH="0" baseline="0" dirty="0" smtClean="0">
                <a:ln>
                  <a:noFill/>
                </a:ln>
                <a:solidFill>
                  <a:srgbClr val="FF0000"/>
                </a:solidFill>
                <a:effectLst/>
                <a:latin typeface="inherit"/>
                <a:cs typeface="Arial" pitchFamily="34" charset="0"/>
              </a:rPr>
              <a:t>uestions</a:t>
            </a:r>
            <a:endParaRPr kumimoji="0" lang="ar-EG" sz="1100" b="0" i="0" u="sng"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900" b="0" i="1" u="none" strike="noStrike" cap="none" normalizeH="0" baseline="0" dirty="0" smtClean="0">
                <a:ln>
                  <a:noFill/>
                </a:ln>
                <a:solidFill>
                  <a:srgbClr val="222222"/>
                </a:solidFill>
                <a:effectLst/>
                <a:latin typeface="Noto Naskh Arabic UI"/>
                <a:cs typeface="Arial" pitchFamily="34" charset="0"/>
              </a:rPr>
              <a:t/>
            </a:r>
            <a:br>
              <a:rPr kumimoji="0" lang="ar-EG" sz="900" b="0" i="1" u="none" strike="noStrike" cap="none" normalizeH="0" baseline="0" dirty="0" smtClean="0">
                <a:ln>
                  <a:noFill/>
                </a:ln>
                <a:solidFill>
                  <a:srgbClr val="222222"/>
                </a:solidFill>
                <a:effectLst/>
                <a:latin typeface="Noto Naskh Arabic UI"/>
                <a:cs typeface="Arial" pitchFamily="34" charset="0"/>
              </a:rPr>
            </a:b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4000">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5451000">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274638"/>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
            </a:r>
            <a:br>
              <a:rPr lang="en-US" sz="4800" b="1" dirty="0" smtClean="0"/>
            </a:br>
            <a:r>
              <a:rPr lang="en-US" sz="4800" b="1" dirty="0" smtClean="0"/>
              <a:t>Physical geography</a:t>
            </a:r>
            <a:br>
              <a:rPr lang="en-US" sz="4800" b="1" dirty="0" smtClean="0"/>
            </a:br>
            <a:endParaRPr lang="ar-EG" sz="4800" b="1" dirty="0" smtClean="0"/>
          </a:p>
        </p:txBody>
      </p:sp>
      <p:sp>
        <p:nvSpPr>
          <p:cNvPr id="16" name="Content Placeholder 15"/>
          <p:cNvSpPr>
            <a:spLocks noGrp="1"/>
          </p:cNvSpPr>
          <p:nvPr>
            <p:ph idx="1"/>
          </p:nvPr>
        </p:nvSpPr>
        <p:spPr>
          <a:xfrm>
            <a:off x="304800" y="2133600"/>
            <a:ext cx="8610600" cy="4038600"/>
          </a:xfrm>
          <a:ln/>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3600" b="1" dirty="0" smtClean="0">
                <a:solidFill>
                  <a:srgbClr val="FF0000"/>
                </a:solidFill>
                <a:latin typeface="Simplified Arabic" pitchFamily="18" charset="-78"/>
                <a:cs typeface="Simplified Arabic" pitchFamily="18" charset="-78"/>
              </a:rPr>
              <a:t>Physical geography </a:t>
            </a:r>
            <a:r>
              <a:rPr lang="en-US" sz="3600" b="1" dirty="0" smtClean="0">
                <a:latin typeface="Simplified Arabic" pitchFamily="18" charset="-78"/>
                <a:cs typeface="Simplified Arabic" pitchFamily="18" charset="-78"/>
              </a:rPr>
              <a:t>is the study of the natural features of the earth's surface, </a:t>
            </a:r>
            <a:r>
              <a:rPr lang="en-US" sz="3600" b="1" dirty="0" smtClean="0">
                <a:solidFill>
                  <a:schemeClr val="accent2"/>
                </a:solidFill>
                <a:latin typeface="Simplified Arabic" pitchFamily="18" charset="-78"/>
                <a:cs typeface="Simplified Arabic" pitchFamily="18" charset="-78"/>
              </a:rPr>
              <a:t>especially</a:t>
            </a:r>
            <a:r>
              <a:rPr lang="en-US" sz="3600" b="1" dirty="0" smtClean="0">
                <a:latin typeface="Simplified Arabic" pitchFamily="18" charset="-78"/>
                <a:cs typeface="Simplified Arabic" pitchFamily="18" charset="-78"/>
              </a:rPr>
              <a:t> in its current aspects, including land formations, climate, currents, and distribution of flora and fauna. </a:t>
            </a:r>
            <a:r>
              <a:rPr lang="en-US" sz="3600" b="1" dirty="0" smtClean="0">
                <a:solidFill>
                  <a:srgbClr val="0070C0"/>
                </a:solidFill>
                <a:latin typeface="Simplified Arabic" pitchFamily="18" charset="-78"/>
                <a:cs typeface="Simplified Arabic" pitchFamily="18" charset="-78"/>
              </a:rPr>
              <a:t>Also called physiography</a:t>
            </a:r>
            <a:r>
              <a:rPr lang="en-US" sz="3600" dirty="0" smtClean="0">
                <a:solidFill>
                  <a:srgbClr val="0070C0"/>
                </a:solidFill>
                <a:latin typeface="Simplified Arabic" pitchFamily="18" charset="-78"/>
                <a:cs typeface="Simplified Arabic" pitchFamily="18" charset="-78"/>
              </a:rPr>
              <a:t>.</a:t>
            </a:r>
            <a:endParaRPr lang="ar-EG" sz="3600" dirty="0">
              <a:solidFill>
                <a:srgbClr val="0070C0"/>
              </a:solidFill>
              <a:latin typeface="Simplified Arabic" pitchFamily="18" charset="-78"/>
              <a:cs typeface="Simplified Arabic" pitchFamily="18" charset="-78"/>
            </a:endParaRPr>
          </a:p>
        </p:txBody>
      </p:sp>
    </p:spTree>
  </p:cSld>
  <p:clrMapOvr>
    <a:masterClrMapping/>
  </p:clrMapOvr>
  <p:transition advClick="0" advTm="5451000">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81001"/>
            <a:ext cx="7620000" cy="11430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Physical geography</a:t>
            </a:r>
            <a:endParaRPr lang="ar-EG" sz="4800" b="1" dirty="0" smtClean="0">
              <a:solidFill>
                <a:schemeClr val="dk1"/>
              </a:solidFill>
              <a:latin typeface="+mn-lt"/>
              <a:ea typeface="+mn-ea"/>
              <a:cs typeface="+mn-cs"/>
            </a:endParaRPr>
          </a:p>
        </p:txBody>
      </p:sp>
      <p:sp>
        <p:nvSpPr>
          <p:cNvPr id="7" name="Subtitle 4"/>
          <p:cNvSpPr txBox="1">
            <a:spLocks/>
          </p:cNvSpPr>
          <p:nvPr/>
        </p:nvSpPr>
        <p:spPr>
          <a:xfrm>
            <a:off x="381000" y="1752600"/>
            <a:ext cx="8382000" cy="381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oAutofit/>
          </a:bodyPr>
          <a:lstStyle/>
          <a:p>
            <a:pPr algn="just"/>
            <a:r>
              <a:rPr lang="en-US" sz="4000" dirty="0" smtClean="0">
                <a:solidFill>
                  <a:srgbClr val="FF0000"/>
                </a:solidFill>
              </a:rPr>
              <a:t>Also</a:t>
            </a:r>
            <a:r>
              <a:rPr lang="en-US" sz="4000" dirty="0" smtClean="0"/>
              <a:t> </a:t>
            </a:r>
            <a:r>
              <a:rPr lang="en-US" sz="4000" b="1" dirty="0" smtClean="0"/>
              <a:t>studies physical patterns and processes of </a:t>
            </a:r>
            <a:r>
              <a:rPr lang="en-US" sz="4000" b="1" dirty="0" smtClean="0">
                <a:solidFill>
                  <a:srgbClr val="FF0000"/>
                </a:solidFill>
              </a:rPr>
              <a:t>the Earth</a:t>
            </a:r>
            <a:r>
              <a:rPr lang="en-US" sz="4000" b="1" dirty="0" smtClean="0"/>
              <a:t>. It aims to understand the forces that produce and change </a:t>
            </a:r>
            <a:r>
              <a:rPr lang="en-US" sz="4000" b="1" dirty="0" smtClean="0">
                <a:solidFill>
                  <a:srgbClr val="FF0000"/>
                </a:solidFill>
              </a:rPr>
              <a:t>rocks</a:t>
            </a:r>
            <a:r>
              <a:rPr lang="en-US" sz="4000" b="1" dirty="0" smtClean="0"/>
              <a:t>, </a:t>
            </a:r>
            <a:r>
              <a:rPr lang="en-US" sz="4000" b="1" dirty="0" smtClean="0">
                <a:solidFill>
                  <a:srgbClr val="FF0000"/>
                </a:solidFill>
              </a:rPr>
              <a:t>oceans</a:t>
            </a:r>
            <a:r>
              <a:rPr lang="en-US" sz="4000" b="1" dirty="0" smtClean="0"/>
              <a:t>, </a:t>
            </a:r>
            <a:r>
              <a:rPr lang="en-US" sz="4000" b="1" dirty="0" smtClean="0">
                <a:solidFill>
                  <a:srgbClr val="FF0000"/>
                </a:solidFill>
              </a:rPr>
              <a:t>weather</a:t>
            </a:r>
            <a:r>
              <a:rPr lang="en-US" sz="4000" b="1" dirty="0" smtClean="0"/>
              <a:t>, and </a:t>
            </a:r>
            <a:r>
              <a:rPr lang="en-US" sz="4000" b="1" dirty="0" smtClean="0">
                <a:solidFill>
                  <a:srgbClr val="FF0000"/>
                </a:solidFill>
              </a:rPr>
              <a:t>global</a:t>
            </a:r>
            <a:r>
              <a:rPr lang="en-US" sz="4000" b="1" dirty="0" smtClean="0"/>
              <a:t> </a:t>
            </a:r>
            <a:r>
              <a:rPr lang="en-US" sz="4000" b="1" dirty="0" smtClean="0">
                <a:solidFill>
                  <a:srgbClr val="FF0000"/>
                </a:solidFill>
              </a:rPr>
              <a:t>flora</a:t>
            </a:r>
            <a:r>
              <a:rPr lang="en-US" sz="4000" b="1" dirty="0" smtClean="0"/>
              <a:t> and </a:t>
            </a:r>
            <a:r>
              <a:rPr lang="en-US" sz="4000" b="1" dirty="0" smtClean="0">
                <a:solidFill>
                  <a:srgbClr val="FF0000"/>
                </a:solidFill>
              </a:rPr>
              <a:t>fauna</a:t>
            </a:r>
            <a:r>
              <a:rPr lang="en-US" sz="4000" b="1" dirty="0" smtClean="0"/>
              <a:t> patterns</a:t>
            </a:r>
            <a:r>
              <a:rPr lang="en-US" sz="4000" dirty="0" smtClean="0"/>
              <a:t>.</a:t>
            </a:r>
            <a:endParaRPr lang="en-US" sz="4000" dirty="0"/>
          </a:p>
        </p:txBody>
      </p:sp>
      <p:sp>
        <p:nvSpPr>
          <p:cNvPr id="9" name="Title 3"/>
          <p:cNvSpPr txBox="1">
            <a:spLocks/>
          </p:cNvSpPr>
          <p:nvPr/>
        </p:nvSpPr>
        <p:spPr>
          <a:xfrm>
            <a:off x="838200" y="5638800"/>
            <a:ext cx="7620000" cy="1066800"/>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Autofit/>
          </a:bodyPr>
          <a:lstStyle/>
          <a:p>
            <a:endParaRPr lang="en-US" sz="4800" dirty="0" smtClean="0"/>
          </a:p>
          <a:p>
            <a:endParaRPr lang="en-US" sz="4800" dirty="0" smtClean="0"/>
          </a:p>
          <a:p>
            <a:endParaRPr lang="en-US" sz="4800" dirty="0" smtClean="0"/>
          </a:p>
          <a:p>
            <a:r>
              <a:rPr lang="en-US" sz="4800" dirty="0" smtClean="0">
                <a:solidFill>
                  <a:schemeClr val="tx1">
                    <a:lumMod val="95000"/>
                    <a:lumOff val="5000"/>
                  </a:schemeClr>
                </a:solidFill>
              </a:rPr>
              <a:t>Look at the colored words</a:t>
            </a:r>
          </a:p>
          <a:p>
            <a:endParaRPr lang="en-US" sz="4800" dirty="0" smtClean="0"/>
          </a:p>
          <a:p>
            <a:r>
              <a:rPr lang="en-US" sz="4800" dirty="0" smtClean="0"/>
              <a:t/>
            </a:r>
            <a:br>
              <a:rPr lang="en-US" sz="4800" dirty="0" smtClean="0"/>
            </a:br>
            <a:endParaRPr kumimoji="0" lang="ar-EG" sz="4800" b="1"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transition advClick="0" advTm="5451000">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28600" y="381000"/>
            <a:ext cx="8686800" cy="5486400"/>
          </a:xfrm>
          <a:ln/>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marL="263525" indent="357188" algn="just">
              <a:lnSpc>
                <a:spcPct val="160000"/>
              </a:lnSpc>
              <a:tabLst>
                <a:tab pos="8167688" algn="l"/>
              </a:tabLst>
            </a:pPr>
            <a:r>
              <a:rPr lang="en-US" sz="4400" b="1" dirty="0" smtClean="0">
                <a:solidFill>
                  <a:srgbClr val="0070C0"/>
                </a:solidFill>
                <a:latin typeface="Simplified Arabic" pitchFamily="18" charset="-78"/>
                <a:cs typeface="Simplified Arabic" pitchFamily="18" charset="-78"/>
              </a:rPr>
              <a:t> </a:t>
            </a:r>
            <a:r>
              <a:rPr lang="en-US" sz="6500" b="1" dirty="0" smtClean="0">
                <a:solidFill>
                  <a:srgbClr val="0070C0"/>
                </a:solidFill>
                <a:latin typeface="Simplified Arabic" pitchFamily="18" charset="-78"/>
                <a:cs typeface="Simplified Arabic" pitchFamily="18" charset="-78"/>
              </a:rPr>
              <a:t>Physical geography </a:t>
            </a:r>
            <a:r>
              <a:rPr lang="en-US" sz="5100" b="1" dirty="0" smtClean="0">
                <a:solidFill>
                  <a:schemeClr val="tx2"/>
                </a:solidFill>
                <a:latin typeface="Simplified Arabic" pitchFamily="18" charset="-78"/>
                <a:cs typeface="Simplified Arabic" pitchFamily="18" charset="-78"/>
              </a:rPr>
              <a:t>consists of many diverse elements. These include:</a:t>
            </a:r>
            <a:r>
              <a:rPr lang="en-US" sz="4400" b="1" dirty="0" smtClean="0">
                <a:solidFill>
                  <a:schemeClr val="tx1">
                    <a:lumMod val="95000"/>
                    <a:lumOff val="5000"/>
                  </a:schemeClr>
                </a:solidFill>
                <a:latin typeface="Simplified Arabic" pitchFamily="18" charset="-78"/>
                <a:cs typeface="Simplified Arabic" pitchFamily="18" charset="-78"/>
              </a:rPr>
              <a:t> </a:t>
            </a:r>
            <a:r>
              <a:rPr lang="en-US" sz="4400" b="1" dirty="0" smtClean="0">
                <a:solidFill>
                  <a:schemeClr val="accent2"/>
                </a:solidFill>
                <a:latin typeface="Simplified Arabic" pitchFamily="18" charset="-78"/>
                <a:cs typeface="Simplified Arabic" pitchFamily="18" charset="-78"/>
              </a:rPr>
              <a:t>the study of the earth's interaction with the sun, seasons, the composition of the atmosphere, atmospheric pressure and wind, storms and climatic disturbances, climate zones, microclimates, the hydrologic cycle, soils, rivers and streams, flora and fauna, weathering, erosion, natural hazards, deserts, glaciers and ice sheets, coastal terrain, ecosystems, geologic systems, and so much more</a:t>
            </a:r>
            <a:r>
              <a:rPr lang="en-US" sz="4400" b="1" dirty="0" smtClean="0">
                <a:solidFill>
                  <a:schemeClr val="tx2"/>
                </a:solidFill>
                <a:latin typeface="Simplified Arabic" pitchFamily="18" charset="-78"/>
                <a:cs typeface="Simplified Arabic" pitchFamily="18" charset="-78"/>
              </a:rPr>
              <a:t>.</a:t>
            </a:r>
            <a:endParaRPr lang="ar-EG" sz="3400" b="1" dirty="0" smtClean="0">
              <a:solidFill>
                <a:schemeClr val="tx2"/>
              </a:solidFill>
              <a:latin typeface="Simplified Arabic" pitchFamily="18" charset="-78"/>
              <a:cs typeface="Simplified Arabic" pitchFamily="18" charset="-78"/>
            </a:endParaRPr>
          </a:p>
        </p:txBody>
      </p:sp>
      <p:sp>
        <p:nvSpPr>
          <p:cNvPr id="9" name="Title 3"/>
          <p:cNvSpPr txBox="1">
            <a:spLocks/>
          </p:cNvSpPr>
          <p:nvPr/>
        </p:nvSpPr>
        <p:spPr>
          <a:xfrm>
            <a:off x="838200" y="5562600"/>
            <a:ext cx="7620000" cy="1066800"/>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Autofit/>
          </a:bodyPr>
          <a:lstStyle/>
          <a:p>
            <a:endParaRPr lang="en-US" sz="4800" dirty="0" smtClean="0"/>
          </a:p>
          <a:p>
            <a:endParaRPr lang="en-US" sz="4800" dirty="0" smtClean="0"/>
          </a:p>
          <a:p>
            <a:endParaRPr lang="en-US" sz="4800" dirty="0" smtClean="0"/>
          </a:p>
          <a:p>
            <a:r>
              <a:rPr lang="en-US" sz="4800" dirty="0" smtClean="0">
                <a:solidFill>
                  <a:schemeClr val="tx1">
                    <a:lumMod val="95000"/>
                    <a:lumOff val="5000"/>
                  </a:schemeClr>
                </a:solidFill>
              </a:rPr>
              <a:t>Look at the colored words</a:t>
            </a:r>
          </a:p>
          <a:p>
            <a:endParaRPr lang="en-US" sz="4800" dirty="0" smtClean="0"/>
          </a:p>
          <a:p>
            <a:r>
              <a:rPr lang="en-US" sz="4800" dirty="0" smtClean="0"/>
              <a:t/>
            </a:r>
            <a:br>
              <a:rPr lang="en-US" sz="4800" dirty="0" smtClean="0"/>
            </a:br>
            <a:endParaRPr kumimoji="0" lang="ar-EG" sz="4800" b="1"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transition advClick="0" advTm="5451000">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791200" y="1143000"/>
            <a:ext cx="3008313" cy="1447800"/>
          </a:xfrm>
        </p:spPr>
        <p:txBody>
          <a:bodyPr>
            <a:noAutofit/>
          </a:bodyPr>
          <a:lstStyle/>
          <a:p>
            <a:r>
              <a:rPr lang="en-US" sz="2400" dirty="0" smtClean="0">
                <a:solidFill>
                  <a:schemeClr val="tx2"/>
                </a:solidFill>
              </a:rPr>
              <a:t/>
            </a:r>
            <a:br>
              <a:rPr lang="en-US" sz="2400" dirty="0" smtClean="0">
                <a:solidFill>
                  <a:schemeClr val="tx2"/>
                </a:solidFill>
              </a:rPr>
            </a:br>
            <a:r>
              <a:rPr lang="en-US" sz="2400" dirty="0" smtClean="0">
                <a:solidFill>
                  <a:schemeClr val="tx2"/>
                </a:solidFill>
              </a:rPr>
              <a:t/>
            </a:r>
            <a:br>
              <a:rPr lang="en-US" sz="2400" dirty="0" smtClean="0">
                <a:solidFill>
                  <a:schemeClr val="tx2"/>
                </a:solidFill>
              </a:rPr>
            </a:br>
            <a:r>
              <a:rPr lang="en-US" sz="2400" dirty="0" smtClean="0">
                <a:solidFill>
                  <a:schemeClr val="tx2"/>
                </a:solidFill>
              </a:rPr>
              <a:t/>
            </a:r>
            <a:br>
              <a:rPr lang="en-US" sz="2400" dirty="0" smtClean="0">
                <a:solidFill>
                  <a:schemeClr val="tx2"/>
                </a:solidFill>
              </a:rPr>
            </a:br>
            <a:r>
              <a:rPr lang="en-US" sz="2400" dirty="0" smtClean="0">
                <a:solidFill>
                  <a:schemeClr val="tx2"/>
                </a:solidFill>
              </a:rPr>
              <a:t/>
            </a:r>
            <a:br>
              <a:rPr lang="en-US" sz="2400" dirty="0" smtClean="0">
                <a:solidFill>
                  <a:schemeClr val="tx2"/>
                </a:solidFill>
              </a:rPr>
            </a:br>
            <a:r>
              <a:rPr lang="en-US" sz="2400" dirty="0" smtClean="0">
                <a:solidFill>
                  <a:schemeClr val="tx2"/>
                </a:solidFill>
              </a:rPr>
              <a:t/>
            </a:r>
            <a:br>
              <a:rPr lang="en-US" sz="2400" dirty="0" smtClean="0">
                <a:solidFill>
                  <a:schemeClr val="tx2"/>
                </a:solidFill>
              </a:rPr>
            </a:br>
            <a:r>
              <a:rPr lang="en-US" sz="2400" dirty="0" smtClean="0">
                <a:solidFill>
                  <a:schemeClr val="tx2"/>
                </a:solidFill>
              </a:rPr>
              <a:t/>
            </a:r>
            <a:br>
              <a:rPr lang="en-US" sz="2400" dirty="0" smtClean="0">
                <a:solidFill>
                  <a:schemeClr val="tx2"/>
                </a:solidFill>
              </a:rPr>
            </a:br>
            <a:r>
              <a:rPr lang="en-US" sz="2400" dirty="0" smtClean="0">
                <a:solidFill>
                  <a:schemeClr val="tx2"/>
                </a:solidFill>
              </a:rPr>
              <a:t/>
            </a:r>
            <a:br>
              <a:rPr lang="en-US" sz="2400" dirty="0" smtClean="0">
                <a:solidFill>
                  <a:schemeClr val="tx2"/>
                </a:solidFill>
              </a:rPr>
            </a:br>
            <a:r>
              <a:rPr lang="en-US" sz="2400" dirty="0" smtClean="0">
                <a:solidFill>
                  <a:schemeClr val="tx2"/>
                </a:solidFill>
              </a:rPr>
              <a:t>1- The atmosphere</a:t>
            </a:r>
            <a:br>
              <a:rPr lang="en-US" sz="2400" dirty="0" smtClean="0">
                <a:solidFill>
                  <a:schemeClr val="tx2"/>
                </a:solidFill>
              </a:rPr>
            </a:br>
            <a:r>
              <a:rPr lang="en-US" sz="2400" dirty="0" smtClean="0">
                <a:solidFill>
                  <a:schemeClr val="tx2"/>
                </a:solidFill>
              </a:rPr>
              <a:t/>
            </a:r>
            <a:br>
              <a:rPr lang="en-US" sz="2400" dirty="0" smtClean="0">
                <a:solidFill>
                  <a:schemeClr val="tx2"/>
                </a:solidFill>
              </a:rPr>
            </a:br>
            <a:r>
              <a:rPr lang="en-US" sz="2400" dirty="0" smtClean="0">
                <a:solidFill>
                  <a:schemeClr val="tx2"/>
                </a:solidFill>
              </a:rPr>
              <a:t>2- The hydrosphere </a:t>
            </a:r>
            <a:br>
              <a:rPr lang="en-US" sz="2400" dirty="0" smtClean="0">
                <a:solidFill>
                  <a:schemeClr val="tx2"/>
                </a:solidFill>
              </a:rPr>
            </a:br>
            <a:r>
              <a:rPr lang="en-US" sz="2400" dirty="0" smtClean="0">
                <a:solidFill>
                  <a:schemeClr val="tx2"/>
                </a:solidFill>
              </a:rPr>
              <a:t>  </a:t>
            </a:r>
            <a:endParaRPr lang="ar-EG" sz="2400" dirty="0">
              <a:solidFill>
                <a:schemeClr val="tx2"/>
              </a:solidFill>
            </a:endParaRPr>
          </a:p>
        </p:txBody>
      </p:sp>
      <p:sp>
        <p:nvSpPr>
          <p:cNvPr id="5" name="Subtitle 4"/>
          <p:cNvSpPr>
            <a:spLocks noGrp="1"/>
          </p:cNvSpPr>
          <p:nvPr>
            <p:ph idx="1"/>
          </p:nvPr>
        </p:nvSpPr>
        <p:spPr>
          <a:xfrm>
            <a:off x="381000" y="228600"/>
            <a:ext cx="5111750" cy="5853113"/>
          </a:xfrm>
          <a:solidFill>
            <a:srgbClr val="CEFE94"/>
          </a:solidFill>
          <a:ln w="44450">
            <a:solidFill>
              <a:schemeClr val="tx1">
                <a:alpha val="95000"/>
              </a:schemeClr>
            </a:solidFill>
          </a:ln>
        </p:spPr>
        <p:style>
          <a:lnRef idx="3">
            <a:schemeClr val="lt1"/>
          </a:lnRef>
          <a:fillRef idx="1">
            <a:schemeClr val="accent2"/>
          </a:fillRef>
          <a:effectRef idx="1">
            <a:schemeClr val="accent2"/>
          </a:effectRef>
          <a:fontRef idx="minor">
            <a:schemeClr val="lt1"/>
          </a:fontRef>
        </p:style>
        <p:txBody>
          <a:bodyPr vert="horz" lIns="91440" tIns="45720" rIns="91440" bIns="45720" rtlCol="0">
            <a:noAutofit/>
          </a:bodyPr>
          <a:lstStyle/>
          <a:p>
            <a:endParaRPr lang="en-US" sz="4000" b="1" u="sng" dirty="0" smtClean="0">
              <a:solidFill>
                <a:schemeClr val="tx1"/>
              </a:solidFill>
            </a:endParaRPr>
          </a:p>
          <a:p>
            <a:r>
              <a:rPr lang="en-US" sz="4800" b="1" u="sng" dirty="0" smtClean="0">
                <a:solidFill>
                  <a:srgbClr val="FF0000"/>
                </a:solidFill>
              </a:rPr>
              <a:t>Physical geography </a:t>
            </a:r>
            <a:r>
              <a:rPr lang="en-US" sz="4800" b="1" dirty="0" smtClean="0">
                <a:solidFill>
                  <a:schemeClr val="tx1"/>
                </a:solidFill>
              </a:rPr>
              <a:t>is concerned with the study of </a:t>
            </a:r>
            <a:r>
              <a:rPr lang="en-US" sz="4800" b="1" dirty="0" smtClean="0">
                <a:solidFill>
                  <a:schemeClr val="tx2">
                    <a:lumMod val="60000"/>
                    <a:lumOff val="40000"/>
                  </a:schemeClr>
                </a:solidFill>
              </a:rPr>
              <a:t>four</a:t>
            </a:r>
            <a:r>
              <a:rPr lang="en-US" sz="4800" b="1" dirty="0" smtClean="0">
                <a:solidFill>
                  <a:schemeClr val="tx1"/>
                </a:solidFill>
              </a:rPr>
              <a:t> main </a:t>
            </a:r>
            <a:r>
              <a:rPr lang="en-US" sz="4800" b="1" dirty="0" smtClean="0">
                <a:solidFill>
                  <a:schemeClr val="tx2">
                    <a:lumMod val="60000"/>
                    <a:lumOff val="40000"/>
                  </a:schemeClr>
                </a:solidFill>
              </a:rPr>
              <a:t>branches</a:t>
            </a:r>
            <a:endParaRPr lang="en-US" sz="4800" dirty="0">
              <a:solidFill>
                <a:schemeClr val="tx2">
                  <a:lumMod val="60000"/>
                  <a:lumOff val="40000"/>
                </a:schemeClr>
              </a:solidFill>
            </a:endParaRPr>
          </a:p>
        </p:txBody>
      </p:sp>
      <p:sp>
        <p:nvSpPr>
          <p:cNvPr id="15" name="Title 13"/>
          <p:cNvSpPr txBox="1">
            <a:spLocks/>
          </p:cNvSpPr>
          <p:nvPr/>
        </p:nvSpPr>
        <p:spPr>
          <a:xfrm>
            <a:off x="5715000" y="2590800"/>
            <a:ext cx="3124200" cy="1828800"/>
          </a:xfrm>
          <a:prstGeom prst="rect">
            <a:avLst/>
          </a:prstGeom>
        </p:spPr>
        <p:txBody>
          <a:bodyPr vert="horz" lIns="91440" tIns="45720" rIns="91440" bIns="45720" rtlCol="0" anchor="b">
            <a:noAutofit/>
          </a:bodyPr>
          <a:lstStyle/>
          <a:p>
            <a:pPr lvl="0">
              <a:spcBef>
                <a:spcPct val="0"/>
              </a:spcBef>
            </a:pP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3-</a:t>
            </a:r>
            <a:r>
              <a:rPr lang="en-US" sz="2400" b="1" dirty="0" smtClean="0">
                <a:solidFill>
                  <a:schemeClr val="tx2"/>
                </a:solidFill>
                <a:latin typeface="+mj-lt"/>
                <a:ea typeface="+mj-ea"/>
                <a:cs typeface="+mj-cs"/>
              </a:rPr>
              <a:t>The biosphere</a:t>
            </a:r>
            <a:r>
              <a:rPr lang="en-US" sz="1400" dirty="0" smtClean="0">
                <a:solidFill>
                  <a:schemeClr val="tx2"/>
                </a:solidFill>
                <a:latin typeface="Simplified Arabic" pitchFamily="18" charset="-78"/>
                <a:cs typeface="Simplified Arabic" pitchFamily="18" charset="-78"/>
              </a:rPr>
              <a:t> </a:t>
            </a: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4-</a:t>
            </a:r>
            <a:r>
              <a:rPr lang="en-US" sz="2800" b="1" dirty="0" smtClean="0">
                <a:solidFill>
                  <a:schemeClr val="tx2"/>
                </a:solidFill>
              </a:rPr>
              <a:t>the lithosphere</a:t>
            </a:r>
            <a:r>
              <a:rPr lang="en-US" sz="2800" dirty="0" smtClean="0">
                <a:solidFill>
                  <a:schemeClr val="tx2"/>
                </a:solidFill>
              </a:rPr>
              <a:t> </a:t>
            </a: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t>
            </a:r>
            <a:b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br>
            <a:r>
              <a:rPr kumimoji="0" lang="en-US" sz="2800" b="1"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t>
            </a:r>
            <a:endParaRPr kumimoji="0" lang="ar-EG" sz="2800" b="1" i="0" u="none" strike="noStrike" kern="1200" cap="none" spc="0" normalizeH="0" baseline="0" noProof="0" dirty="0">
              <a:ln>
                <a:noFill/>
              </a:ln>
              <a:solidFill>
                <a:schemeClr val="tx2"/>
              </a:solidFill>
              <a:effectLst/>
              <a:uLnTx/>
              <a:uFillTx/>
              <a:latin typeface="Simplified Arabic" pitchFamily="18" charset="-78"/>
              <a:ea typeface="+mj-ea"/>
              <a:cs typeface="Simplified Arabic" pitchFamily="18" charset="-78"/>
            </a:endParaRPr>
          </a:p>
        </p:txBody>
      </p:sp>
    </p:spTree>
  </p:cSld>
  <p:clrMapOvr>
    <a:masterClrMapping/>
  </p:clrMapOvr>
  <p:transition advClick="0" advTm="4000">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274638"/>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1- The atmosphere</a:t>
            </a:r>
            <a:r>
              <a:rPr lang="en-US" sz="4800" dirty="0" smtClean="0"/>
              <a:t>  </a:t>
            </a:r>
            <a:endParaRPr lang="ar-EG" sz="4800" b="1" dirty="0" smtClean="0"/>
          </a:p>
        </p:txBody>
      </p:sp>
      <p:sp>
        <p:nvSpPr>
          <p:cNvPr id="16" name="Content Placeholder 15"/>
          <p:cNvSpPr>
            <a:spLocks noGrp="1"/>
          </p:cNvSpPr>
          <p:nvPr>
            <p:ph idx="1"/>
          </p:nvPr>
        </p:nvSpPr>
        <p:spPr>
          <a:xfrm>
            <a:off x="457200" y="2133600"/>
            <a:ext cx="8305800" cy="3657600"/>
          </a:xfrm>
          <a:gradFill>
            <a:gsLst>
              <a:gs pos="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a:bodyPr>
          <a:lstStyle/>
          <a:p>
            <a:pPr indent="463550" algn="just">
              <a:lnSpc>
                <a:spcPct val="150000"/>
              </a:lnSpc>
              <a:buNone/>
            </a:pPr>
            <a:r>
              <a:rPr lang="en-US" b="1" dirty="0" smtClean="0">
                <a:solidFill>
                  <a:srgbClr val="FF0000"/>
                </a:solidFill>
              </a:rPr>
              <a:t>The atmosphere</a:t>
            </a:r>
            <a:r>
              <a:rPr lang="en-US" dirty="0" smtClean="0"/>
              <a:t>  </a:t>
            </a:r>
            <a:r>
              <a:rPr lang="en-US" sz="2800" b="1" dirty="0" smtClean="0">
                <a:solidFill>
                  <a:schemeClr val="tx1"/>
                </a:solidFill>
                <a:latin typeface="Simplified Arabic" pitchFamily="18" charset="-78"/>
                <a:cs typeface="Simplified Arabic" pitchFamily="18" charset="-78"/>
              </a:rPr>
              <a:t>has several layers to study, but the atmosphere as a topic under the lens of physical geography also includes research areas such as the ozone layer, the greenhouse effect, wind, jet streams, and weather.</a:t>
            </a:r>
            <a:endParaRPr lang="ar-EG" b="1" dirty="0">
              <a:solidFill>
                <a:schemeClr val="tx1"/>
              </a:solidFill>
              <a:latin typeface="Simplified Arabic" pitchFamily="18" charset="-78"/>
              <a:cs typeface="Simplified Arabic" pitchFamily="18" charset="-78"/>
            </a:endParaRPr>
          </a:p>
        </p:txBody>
      </p:sp>
    </p:spTree>
  </p:cSld>
  <p:clrMapOvr>
    <a:masterClrMapping/>
  </p:clrMapOvr>
  <p:transition advClick="0" advTm="4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2- The hydrosphere</a:t>
            </a:r>
            <a:r>
              <a:rPr lang="en-US" sz="4800" dirty="0" smtClean="0"/>
              <a:t> </a:t>
            </a:r>
            <a:endParaRPr lang="ar-EG" sz="4800" b="1" dirty="0" smtClean="0"/>
          </a:p>
        </p:txBody>
      </p:sp>
      <p:sp>
        <p:nvSpPr>
          <p:cNvPr id="16" name="Content Placeholder 15"/>
          <p:cNvSpPr>
            <a:spLocks noGrp="1"/>
          </p:cNvSpPr>
          <p:nvPr>
            <p:ph idx="1"/>
          </p:nvPr>
        </p:nvSpPr>
        <p:spPr>
          <a:xfrm>
            <a:off x="533400" y="2438400"/>
            <a:ext cx="8305800" cy="3276600"/>
          </a:xfrm>
          <a:gradFill>
            <a:gsLst>
              <a:gs pos="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a:bodyPr>
          <a:lstStyle/>
          <a:p>
            <a:pPr indent="463550" algn="just">
              <a:lnSpc>
                <a:spcPct val="150000"/>
              </a:lnSpc>
              <a:buNone/>
            </a:pPr>
            <a:r>
              <a:rPr lang="en-US" b="1" dirty="0" smtClean="0">
                <a:solidFill>
                  <a:srgbClr val="FF0000"/>
                </a:solidFill>
              </a:rPr>
              <a:t>The hydrosphere</a:t>
            </a:r>
            <a:r>
              <a:rPr lang="en-US" dirty="0" smtClean="0"/>
              <a:t> </a:t>
            </a:r>
            <a:r>
              <a:rPr lang="en-US" sz="2800" b="1" dirty="0" smtClean="0">
                <a:solidFill>
                  <a:schemeClr val="tx1">
                    <a:lumMod val="95000"/>
                    <a:lumOff val="5000"/>
                  </a:schemeClr>
                </a:solidFill>
              </a:rPr>
              <a:t>encompasses everything having to do with water, from the water cycle to acid rain, groundwater, runoff, currents, tides, and oceans</a:t>
            </a:r>
            <a:endParaRPr lang="ar-EG" b="1" dirty="0">
              <a:solidFill>
                <a:schemeClr val="tx1">
                  <a:lumMod val="95000"/>
                  <a:lumOff val="5000"/>
                </a:schemeClr>
              </a:solidFill>
              <a:latin typeface="Simplified Arabic" pitchFamily="18" charset="-78"/>
              <a:cs typeface="Simplified Arabic" pitchFamily="18" charset="-78"/>
            </a:endParaRPr>
          </a:p>
        </p:txBody>
      </p:sp>
    </p:spTree>
  </p:cSld>
  <p:clrMapOvr>
    <a:masterClrMapping/>
  </p:clrMapOvr>
  <p:transition advClick="0" advTm="4000">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3-The biosphere</a:t>
            </a:r>
            <a:r>
              <a:rPr lang="en-US" sz="4800" dirty="0" smtClean="0"/>
              <a:t> </a:t>
            </a:r>
            <a:endParaRPr lang="ar-EG" sz="4800" b="1" dirty="0" smtClean="0"/>
          </a:p>
        </p:txBody>
      </p:sp>
      <p:sp>
        <p:nvSpPr>
          <p:cNvPr id="16" name="Content Placeholder 15"/>
          <p:cNvSpPr>
            <a:spLocks noGrp="1"/>
          </p:cNvSpPr>
          <p:nvPr>
            <p:ph idx="1"/>
          </p:nvPr>
        </p:nvSpPr>
        <p:spPr>
          <a:xfrm>
            <a:off x="533400" y="2438400"/>
            <a:ext cx="8305800" cy="3276600"/>
          </a:xfrm>
          <a:gradFill>
            <a:gsLst>
              <a:gs pos="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lnSpcReduction="10000"/>
          </a:bodyPr>
          <a:lstStyle/>
          <a:p>
            <a:pPr lvl="0" indent="555625" algn="just" fontAlgn="base">
              <a:lnSpc>
                <a:spcPct val="170000"/>
              </a:lnSpc>
              <a:buNone/>
            </a:pPr>
            <a:r>
              <a:rPr lang="en-US" sz="3600" b="1" dirty="0" smtClean="0">
                <a:solidFill>
                  <a:srgbClr val="FF0000"/>
                </a:solidFill>
              </a:rPr>
              <a:t>The biosphere</a:t>
            </a:r>
            <a:r>
              <a:rPr lang="en-US" dirty="0" smtClean="0"/>
              <a:t> </a:t>
            </a:r>
            <a:r>
              <a:rPr lang="en-US" sz="2800" b="1" dirty="0" smtClean="0">
                <a:solidFill>
                  <a:schemeClr val="tx1"/>
                </a:solidFill>
                <a:latin typeface="Simplified Arabic" pitchFamily="18" charset="-78"/>
                <a:cs typeface="Simplified Arabic" pitchFamily="18" charset="-78"/>
              </a:rPr>
              <a:t>concerns living things on the planet and why they live where they do, with topics from ecosystems and biomes to food webs and the carbon and nitrogen cycles</a:t>
            </a:r>
            <a:r>
              <a:rPr lang="en-US" dirty="0" smtClean="0"/>
              <a:t>.</a:t>
            </a:r>
            <a:endParaRPr lang="en-US" dirty="0"/>
          </a:p>
        </p:txBody>
      </p:sp>
    </p:spTree>
  </p:cSld>
  <p:clrMapOvr>
    <a:masterClrMapping/>
  </p:clrMapOvr>
  <p:transition advClick="0" advTm="4000">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TotalTime>
  <Words>213</Words>
  <Application>Microsoft Office PowerPoint</Application>
  <PresentationFormat>On-screen Show (4:3)</PresentationFormat>
  <Paragraphs>57</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 Physical geography </vt:lpstr>
      <vt:lpstr>Physical geography</vt:lpstr>
      <vt:lpstr>Slide 5</vt:lpstr>
      <vt:lpstr>       1- The atmosphere  2- The hydrosphere    </vt:lpstr>
      <vt:lpstr>1- The atmosphere  </vt:lpstr>
      <vt:lpstr>2- The hydrosphere </vt:lpstr>
      <vt:lpstr>3-The biosphere </vt:lpstr>
      <vt:lpstr>4- the lithosphere   </vt:lpstr>
      <vt:lpstr>The stratosphere begins where the troposphere ends and extends to about 50 km (31 miles) above Earth. Moving up through the stratosphere, the temperature now increases instead of decreases. It doesn't get very hot, though, and the temperature stops increasing right before we get above the freezing point (0°C, 32°F). Although too high for most commercial airplanes, large jets may fly in the stratosphere to avoid the weather systems found in the troposphere.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جيولوجية مصر </dc:title>
  <dc:creator>mosalama</dc:creator>
  <cp:lastModifiedBy>mosalama</cp:lastModifiedBy>
  <cp:revision>88</cp:revision>
  <dcterms:created xsi:type="dcterms:W3CDTF">2006-08-16T00:00:00Z</dcterms:created>
  <dcterms:modified xsi:type="dcterms:W3CDTF">2021-01-03T10:44:56Z</dcterms:modified>
</cp:coreProperties>
</file>