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1" r:id="rId2"/>
    <p:sldId id="256" r:id="rId3"/>
    <p:sldId id="257" r:id="rId4"/>
    <p:sldId id="258" r:id="rId5"/>
    <p:sldId id="267" r:id="rId6"/>
    <p:sldId id="268" r:id="rId7"/>
    <p:sldId id="269" r:id="rId8"/>
    <p:sldId id="259" r:id="rId9"/>
    <p:sldId id="265" r:id="rId10"/>
    <p:sldId id="266" r:id="rId11"/>
    <p:sldId id="270" r:id="rId12"/>
    <p:sldId id="272" r:id="rId13"/>
    <p:sldId id="273" r:id="rId14"/>
    <p:sldId id="274"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95007"/>
    <a:srgbClr val="76C0D4"/>
    <a:srgbClr val="95E7CE"/>
    <a:srgbClr val="D9F8A6"/>
    <a:srgbClr val="8C4306"/>
    <a:srgbClr val="33889F"/>
    <a:srgbClr val="B1EDDA"/>
    <a:srgbClr val="F9D1B9"/>
    <a:srgbClr val="FFB3C0"/>
    <a:srgbClr val="FF9FA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2" d="100"/>
          <a:sy n="62" d="100"/>
        </p:scale>
        <p:origin x="-1500"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12/20/2020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12/20/2020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12/20/2020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12/20/2020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9" descr="C:\Users\mosalama\Desktop\2db8e288-82a2-47b6-a052-ef9452c59ff5.jpg"/>
          <p:cNvPicPr>
            <a:picLocks noChangeAspect="1" noChangeArrowheads="1"/>
          </p:cNvPicPr>
          <p:nvPr/>
        </p:nvPicPr>
        <p:blipFill>
          <a:blip r:embed="rId2" cstate="print"/>
          <a:srcRect/>
          <a:stretch>
            <a:fillRect/>
          </a:stretch>
        </p:blipFill>
        <p:spPr bwMode="auto">
          <a:xfrm>
            <a:off x="228600" y="304800"/>
            <a:ext cx="8686800" cy="6096000"/>
          </a:xfrm>
          <a:prstGeom prst="rect">
            <a:avLst/>
          </a:prstGeom>
          <a:noFill/>
          <a:ln w="25400">
            <a:solidFill>
              <a:schemeClr val="tx1"/>
            </a:solidFill>
          </a:ln>
        </p:spPr>
      </p:pic>
      <p:sp>
        <p:nvSpPr>
          <p:cNvPr id="6" name="Rectangle 5"/>
          <p:cNvSpPr/>
          <p:nvPr/>
        </p:nvSpPr>
        <p:spPr>
          <a:xfrm>
            <a:off x="4800600" y="3048000"/>
            <a:ext cx="3962400" cy="2667000"/>
          </a:xfrm>
          <a:prstGeom prst="rect">
            <a:avLst/>
          </a:prstGeom>
          <a:noFill/>
          <a:ln w="0">
            <a:solidFill>
              <a:schemeClr val="tx1"/>
            </a:solidFill>
          </a:ln>
        </p:spPr>
        <p:style>
          <a:lnRef idx="2">
            <a:schemeClr val="accent6"/>
          </a:lnRef>
          <a:fillRef idx="1">
            <a:schemeClr val="lt1"/>
          </a:fillRef>
          <a:effectRef idx="0">
            <a:schemeClr val="accent6"/>
          </a:effectRef>
          <a:fontRef idx="minor">
            <a:schemeClr val="dk1"/>
          </a:fontRef>
        </p:style>
        <p:txBody>
          <a:bodyPr rtlCol="1" anchor="ctr"/>
          <a:lstStyle/>
          <a:p>
            <a:pPr algn="ctr"/>
            <a:r>
              <a:rPr lang="ar-EG" sz="3200" b="1" dirty="0" smtClean="0">
                <a:solidFill>
                  <a:schemeClr val="bg1"/>
                </a:solidFill>
              </a:rPr>
              <a:t>د اسلام سلامه محمد</a:t>
            </a:r>
            <a:r>
              <a:rPr lang="en-US" sz="3200" b="1" dirty="0" smtClean="0">
                <a:solidFill>
                  <a:schemeClr val="bg1"/>
                </a:solidFill>
              </a:rPr>
              <a:t> </a:t>
            </a:r>
            <a:r>
              <a:rPr lang="ar-EG" sz="3200" b="1" dirty="0" smtClean="0">
                <a:solidFill>
                  <a:schemeClr val="bg1"/>
                </a:solidFill>
              </a:rPr>
              <a:t>اعداد /</a:t>
            </a:r>
          </a:p>
          <a:p>
            <a:pPr algn="ctr"/>
            <a:r>
              <a:rPr lang="ar-EG" sz="2400" b="1" dirty="0" smtClean="0">
                <a:solidFill>
                  <a:schemeClr val="bg1"/>
                </a:solidFill>
              </a:rPr>
              <a:t>كلية الاداب </a:t>
            </a:r>
            <a:endParaRPr lang="en-US" sz="2400" b="1" dirty="0" smtClean="0">
              <a:solidFill>
                <a:schemeClr val="bg1"/>
              </a:solidFill>
            </a:endParaRPr>
          </a:p>
          <a:p>
            <a:pPr algn="ctr"/>
            <a:r>
              <a:rPr lang="ar-EG" sz="2400" b="1" dirty="0" smtClean="0">
                <a:solidFill>
                  <a:schemeClr val="bg1"/>
                </a:solidFill>
              </a:rPr>
              <a:t>قسم الجغرافيا</a:t>
            </a:r>
          </a:p>
          <a:p>
            <a:pPr algn="ctr"/>
            <a:r>
              <a:rPr lang="ar-EG" sz="2400" b="1" dirty="0" smtClean="0">
                <a:solidFill>
                  <a:schemeClr val="bg1"/>
                </a:solidFill>
              </a:rPr>
              <a:t>الفرقة الرابعة</a:t>
            </a:r>
            <a:endParaRPr lang="en-US" sz="2400" b="1" dirty="0" smtClean="0">
              <a:solidFill>
                <a:schemeClr val="bg1"/>
              </a:solidFill>
            </a:endParaRPr>
          </a:p>
          <a:p>
            <a:pPr algn="ctr"/>
            <a:r>
              <a:rPr lang="ar-EG" sz="3200" b="1" dirty="0" smtClean="0">
                <a:solidFill>
                  <a:srgbClr val="FF0000"/>
                </a:solidFill>
              </a:rPr>
              <a:t>المحاضرة العاشرة</a:t>
            </a:r>
            <a:endParaRPr lang="ar-EG" sz="2400" b="1" dirty="0" smtClean="0">
              <a:solidFill>
                <a:srgbClr val="FF0000"/>
              </a:solidFill>
            </a:endParaRPr>
          </a:p>
          <a:p>
            <a:pPr algn="ctr"/>
            <a:r>
              <a:rPr lang="ar-EG" sz="2800" b="1" dirty="0" smtClean="0">
                <a:solidFill>
                  <a:schemeClr val="bg1"/>
                </a:solidFill>
              </a:rPr>
              <a:t>مادة جغرافية مصر الطبيعية</a:t>
            </a:r>
            <a:endParaRPr lang="ar-EG" sz="2800" b="1" dirty="0">
              <a:solidFill>
                <a:schemeClr val="bg1"/>
              </a:solidFill>
            </a:endParaRPr>
          </a:p>
        </p:txBody>
      </p:sp>
      <p:sp>
        <p:nvSpPr>
          <p:cNvPr id="7" name="Rectangle 6"/>
          <p:cNvSpPr/>
          <p:nvPr/>
        </p:nvSpPr>
        <p:spPr>
          <a:xfrm>
            <a:off x="381000" y="3048000"/>
            <a:ext cx="4038600" cy="2667000"/>
          </a:xfrm>
          <a:prstGeom prst="rect">
            <a:avLst/>
          </a:prstGeom>
          <a:noFill/>
          <a:ln w="0">
            <a:solidFill>
              <a:schemeClr val="tx1"/>
            </a:solidFill>
          </a:ln>
        </p:spPr>
        <p:style>
          <a:lnRef idx="2">
            <a:schemeClr val="accent6"/>
          </a:lnRef>
          <a:fillRef idx="1">
            <a:schemeClr val="lt1"/>
          </a:fillRef>
          <a:effectRef idx="0">
            <a:schemeClr val="accent6"/>
          </a:effectRef>
          <a:fontRef idx="minor">
            <a:schemeClr val="dk1"/>
          </a:fontRef>
        </p:style>
        <p:txBody>
          <a:bodyPr rtlCol="1" anchor="ctr"/>
          <a:lstStyle/>
          <a:p>
            <a:pPr algn="ctr"/>
            <a:r>
              <a:rPr lang="ar-EG" sz="2800" b="1" dirty="0" smtClean="0">
                <a:solidFill>
                  <a:schemeClr val="tx1"/>
                </a:solidFill>
              </a:rPr>
              <a:t>المصدر / جغرافية مصر </a:t>
            </a:r>
          </a:p>
          <a:p>
            <a:pPr algn="ctr"/>
            <a:r>
              <a:rPr lang="ar-EG" sz="2800" b="1" dirty="0" smtClean="0">
                <a:solidFill>
                  <a:schemeClr val="tx1"/>
                </a:solidFill>
              </a:rPr>
              <a:t>ا.د/ صابر امين دسوقى</a:t>
            </a:r>
          </a:p>
          <a:p>
            <a:pPr algn="ctr"/>
            <a:r>
              <a:rPr lang="ar-EG" sz="2800" b="1" dirty="0" smtClean="0">
                <a:solidFill>
                  <a:schemeClr val="tx1"/>
                </a:solidFill>
              </a:rPr>
              <a:t>كلية الاداب جامعة -بنها</a:t>
            </a:r>
            <a:endParaRPr lang="ar-EG" sz="2800" b="1" dirty="0">
              <a:solidFill>
                <a:schemeClr val="tx1"/>
              </a:solidFill>
            </a:endParaRPr>
          </a:p>
        </p:txBody>
      </p:sp>
      <p:pic>
        <p:nvPicPr>
          <p:cNvPr id="8" name="Picture 7"/>
          <p:cNvPicPr>
            <a:picLocks noChangeAspect="1" noChangeArrowheads="1"/>
          </p:cNvPicPr>
          <p:nvPr/>
        </p:nvPicPr>
        <p:blipFill>
          <a:blip r:embed="rId3" cstate="print"/>
          <a:srcRect/>
          <a:stretch>
            <a:fillRect/>
          </a:stretch>
        </p:blipFill>
        <p:spPr bwMode="auto">
          <a:xfrm>
            <a:off x="6858000" y="457200"/>
            <a:ext cx="1817579" cy="1371600"/>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686800" cy="6477000"/>
          </a:xfrm>
          <a:solidFill>
            <a:srgbClr val="95E7CE"/>
          </a:solidFill>
          <a:ln w="34925">
            <a:solidFill>
              <a:schemeClr val="tx1"/>
            </a:solidFill>
          </a:ln>
        </p:spPr>
        <p:txBody>
          <a:bodyPr anchor="t">
            <a:noAutofit/>
          </a:bodyPr>
          <a:lstStyle/>
          <a:p>
            <a:pPr algn="r" rtl="1">
              <a:lnSpc>
                <a:spcPct val="150000"/>
              </a:lnSpc>
            </a:pPr>
            <a:r>
              <a:rPr lang="ar-EG" sz="2000" b="1" dirty="0" smtClean="0">
                <a:solidFill>
                  <a:schemeClr val="tx2">
                    <a:lumMod val="75000"/>
                  </a:schemeClr>
                </a:solidFill>
              </a:rPr>
              <a:t>6- </a:t>
            </a:r>
            <a:r>
              <a:rPr lang="ar-EG" sz="2000" b="1" dirty="0" smtClean="0">
                <a:solidFill>
                  <a:srgbClr val="FF0000"/>
                </a:solidFill>
              </a:rPr>
              <a:t>يتفاوت عرض المجرى </a:t>
            </a:r>
            <a:r>
              <a:rPr lang="ar-EG" sz="2000" b="1" dirty="0" smtClean="0">
                <a:solidFill>
                  <a:schemeClr val="tx2">
                    <a:lumMod val="75000"/>
                  </a:schemeClr>
                </a:solidFill>
              </a:rPr>
              <a:t>من مكان لآخر، </a:t>
            </a:r>
            <a:r>
              <a:rPr lang="ar-EG" sz="2000" b="1" dirty="0" smtClean="0">
                <a:solidFill>
                  <a:srgbClr val="FF0000"/>
                </a:solidFill>
              </a:rPr>
              <a:t>فقد يضيق </a:t>
            </a:r>
            <a:r>
              <a:rPr lang="ar-EG" sz="2000" b="1" dirty="0" smtClean="0">
                <a:solidFill>
                  <a:schemeClr val="tx2">
                    <a:lumMod val="75000"/>
                  </a:schemeClr>
                </a:solidFill>
              </a:rPr>
              <a:t>ليصل إلى 250م ويعرف في هذه الحالة باسم الخانق، كما هو الحال في خانق ( السلسلة)، </a:t>
            </a:r>
            <a:r>
              <a:rPr lang="ar-EG" sz="2000" b="1" dirty="0" smtClean="0">
                <a:solidFill>
                  <a:srgbClr val="FF0000"/>
                </a:solidFill>
              </a:rPr>
              <a:t>وقد يتسع المجرى </a:t>
            </a:r>
            <a:r>
              <a:rPr lang="ar-EG" sz="2000" b="1" dirty="0" smtClean="0">
                <a:solidFill>
                  <a:schemeClr val="tx2">
                    <a:lumMod val="75000"/>
                  </a:schemeClr>
                </a:solidFill>
              </a:rPr>
              <a:t>في بعض الأجزاء ليصل إلى 1000م، ويتسع لأكثر من ذلك في الأجزاء التي يوجد به الجزر. </a:t>
            </a:r>
            <a:br>
              <a:rPr lang="ar-EG" sz="2000" b="1" dirty="0" smtClean="0">
                <a:solidFill>
                  <a:schemeClr val="tx2">
                    <a:lumMod val="75000"/>
                  </a:schemeClr>
                </a:solidFill>
              </a:rPr>
            </a:br>
            <a:r>
              <a:rPr lang="ar-EG" sz="2000" b="1" dirty="0" smtClean="0">
                <a:solidFill>
                  <a:schemeClr val="tx2">
                    <a:lumMod val="75000"/>
                  </a:schemeClr>
                </a:solidFill>
              </a:rPr>
              <a:t>7- وتشير الداسات السابقة إلى أن </a:t>
            </a:r>
            <a:r>
              <a:rPr lang="ar-EG" sz="2000" b="1" dirty="0" smtClean="0">
                <a:solidFill>
                  <a:srgbClr val="FF0000"/>
                </a:solidFill>
              </a:rPr>
              <a:t>اتساع مجرى النيل اخذ يتضاءل </a:t>
            </a:r>
            <a:r>
              <a:rPr lang="ar-EG" sz="2000" b="1" dirty="0" smtClean="0">
                <a:solidFill>
                  <a:schemeClr val="tx2">
                    <a:lumMod val="75000"/>
                  </a:schemeClr>
                </a:solidFill>
              </a:rPr>
              <a:t>بعد بناء السد العالي، ويرجع ذلك بسبب قلة حجم التصريف المائي </a:t>
            </a:r>
            <a:br>
              <a:rPr lang="ar-EG" sz="2000" b="1" dirty="0" smtClean="0">
                <a:solidFill>
                  <a:schemeClr val="tx2">
                    <a:lumMod val="75000"/>
                  </a:schemeClr>
                </a:solidFill>
              </a:rPr>
            </a:br>
            <a:r>
              <a:rPr lang="ar-EG" sz="2000" b="1" dirty="0" smtClean="0">
                <a:solidFill>
                  <a:schemeClr val="tx2">
                    <a:lumMod val="75000"/>
                  </a:schemeClr>
                </a:solidFill>
              </a:rPr>
              <a:t>8- القطاع العرضي لمجرى نهر النيل </a:t>
            </a:r>
            <a:r>
              <a:rPr lang="ar-EG" sz="2000" b="1" dirty="0" smtClean="0">
                <a:solidFill>
                  <a:srgbClr val="FF0000"/>
                </a:solidFill>
              </a:rPr>
              <a:t>غير متماثل</a:t>
            </a:r>
            <a:r>
              <a:rPr lang="ar-EG" sz="2000" b="1" dirty="0" smtClean="0">
                <a:solidFill>
                  <a:schemeClr val="tx2">
                    <a:lumMod val="75000"/>
                  </a:schemeClr>
                </a:solidFill>
              </a:rPr>
              <a:t>، والسبب فى ذلك يرجع الى النحت على جانب الايسر والترسيب على الجانب الآخر الايمن ، ونتيجة لذلك وجود تباين في عمق المجرى.</a:t>
            </a:r>
            <a:br>
              <a:rPr lang="ar-EG" sz="2000" b="1" dirty="0" smtClean="0">
                <a:solidFill>
                  <a:schemeClr val="tx2">
                    <a:lumMod val="75000"/>
                  </a:schemeClr>
                </a:solidFill>
              </a:rPr>
            </a:br>
            <a:r>
              <a:rPr lang="ar-EG" sz="2000" b="1" dirty="0" smtClean="0">
                <a:solidFill>
                  <a:schemeClr val="tx2">
                    <a:lumMod val="75000"/>
                  </a:schemeClr>
                </a:solidFill>
              </a:rPr>
              <a:t> 9- </a:t>
            </a:r>
            <a:r>
              <a:rPr lang="ar-EG" sz="2000" b="1" dirty="0" smtClean="0">
                <a:solidFill>
                  <a:srgbClr val="FF0000"/>
                </a:solidFill>
              </a:rPr>
              <a:t>عمق المجرى </a:t>
            </a:r>
            <a:r>
              <a:rPr lang="ar-EG" sz="2000" b="1" dirty="0" smtClean="0">
                <a:solidFill>
                  <a:schemeClr val="tx2">
                    <a:lumMod val="75000"/>
                  </a:schemeClr>
                </a:solidFill>
              </a:rPr>
              <a:t>يتراوح بين 6 و 8م.</a:t>
            </a:r>
            <a:br>
              <a:rPr lang="ar-EG" sz="2000" b="1" dirty="0" smtClean="0">
                <a:solidFill>
                  <a:schemeClr val="tx2">
                    <a:lumMod val="75000"/>
                  </a:schemeClr>
                </a:solidFill>
              </a:rPr>
            </a:br>
            <a:r>
              <a:rPr lang="ar-EG" sz="2000" b="1" dirty="0" smtClean="0">
                <a:solidFill>
                  <a:schemeClr val="tx2">
                    <a:lumMod val="75000"/>
                  </a:schemeClr>
                </a:solidFill>
              </a:rPr>
              <a:t>10-  </a:t>
            </a:r>
            <a:r>
              <a:rPr lang="ar-EG" sz="2000" b="1" dirty="0" smtClean="0">
                <a:solidFill>
                  <a:srgbClr val="FF0000"/>
                </a:solidFill>
              </a:rPr>
              <a:t>متوسط عمق المجرى</a:t>
            </a:r>
            <a:r>
              <a:rPr lang="ar-EG" sz="2000" b="1" dirty="0" smtClean="0">
                <a:solidFill>
                  <a:schemeClr val="tx2">
                    <a:lumMod val="75000"/>
                  </a:schemeClr>
                </a:solidFill>
              </a:rPr>
              <a:t> فى القطاع المحصور بين المنيا وبني سويف 6.3م. وعادة ما يوجد تباين      في شكل قاع المجرى بسبب الاختلاف في معدلات النحت والترسيب، </a:t>
            </a:r>
            <a:br>
              <a:rPr lang="ar-EG" sz="2000" b="1" dirty="0" smtClean="0">
                <a:solidFill>
                  <a:schemeClr val="tx2">
                    <a:lumMod val="75000"/>
                  </a:schemeClr>
                </a:solidFill>
              </a:rPr>
            </a:br>
            <a:r>
              <a:rPr lang="ar-EG" sz="2000" b="1" dirty="0" smtClean="0">
                <a:solidFill>
                  <a:schemeClr val="tx2">
                    <a:lumMod val="75000"/>
                  </a:schemeClr>
                </a:solidFill>
              </a:rPr>
              <a:t>11- </a:t>
            </a:r>
            <a:r>
              <a:rPr lang="ar-EG" sz="2000" b="1" dirty="0" smtClean="0">
                <a:solidFill>
                  <a:srgbClr val="FF0000"/>
                </a:solidFill>
              </a:rPr>
              <a:t>وجود حواجز رملية </a:t>
            </a:r>
            <a:r>
              <a:rPr lang="ar-EG" sz="2000" b="1" dirty="0" smtClean="0">
                <a:solidFill>
                  <a:schemeClr val="tx2">
                    <a:lumMod val="75000"/>
                  </a:schemeClr>
                </a:solidFill>
              </a:rPr>
              <a:t>سواء كانت جانبية أو في وسط المجرى، وقد تنمو هذه الحواجز مكونة الجزر.</a:t>
            </a:r>
            <a:r>
              <a:rPr lang="en-US" sz="2000" b="1" dirty="0" smtClean="0">
                <a:solidFill>
                  <a:schemeClr val="tx2">
                    <a:lumMod val="75000"/>
                  </a:schemeClr>
                </a:solidFill>
              </a:rPr>
              <a:t/>
            </a:r>
            <a:br>
              <a:rPr lang="en-US" sz="2000" b="1" dirty="0" smtClean="0">
                <a:solidFill>
                  <a:schemeClr val="tx2">
                    <a:lumMod val="75000"/>
                  </a:schemeClr>
                </a:solidFill>
              </a:rPr>
            </a:br>
            <a:r>
              <a:rPr lang="ar-EG" sz="2000" b="1" dirty="0" smtClean="0">
                <a:solidFill>
                  <a:schemeClr val="tx2">
                    <a:lumMod val="75000"/>
                  </a:schemeClr>
                </a:solidFill>
              </a:rPr>
              <a:t> 12- يعد </a:t>
            </a:r>
            <a:r>
              <a:rPr lang="ar-EG" sz="2000" b="1" dirty="0" smtClean="0">
                <a:solidFill>
                  <a:srgbClr val="FF0000"/>
                </a:solidFill>
              </a:rPr>
              <a:t>التعرج ملمح مميز في مجرى نهر النيل إلى الشمال من أسوان </a:t>
            </a:r>
            <a:r>
              <a:rPr lang="ar-EG" sz="2000" b="1" dirty="0" smtClean="0">
                <a:solidFill>
                  <a:schemeClr val="tx2">
                    <a:lumMod val="75000"/>
                  </a:schemeClr>
                </a:solidFill>
              </a:rPr>
              <a:t>ويرجع ذلك إلى بطء انحداره من ناحية وإلى أن النهر يجري عبري رواسب فيضية ناعمة </a:t>
            </a:r>
            <a:r>
              <a:rPr lang="en-US" sz="2800" dirty="0" smtClean="0"/>
              <a:t/>
            </a:r>
            <a:br>
              <a:rPr lang="en-US" sz="2800" dirty="0" smtClean="0"/>
            </a:br>
            <a:r>
              <a:rPr lang="ar-EG" sz="2800" b="1" u="sng" dirty="0" smtClean="0">
                <a:solidFill>
                  <a:srgbClr val="FF0000"/>
                </a:solidFill>
              </a:rPr>
              <a:t/>
            </a:r>
            <a:br>
              <a:rPr lang="ar-EG" sz="2800" b="1" u="sng" dirty="0" smtClean="0">
                <a:solidFill>
                  <a:srgbClr val="FF0000"/>
                </a:solidFill>
              </a:rPr>
            </a:br>
            <a:r>
              <a:rPr lang="ar-EG" sz="2800" b="1" u="sng" dirty="0" smtClean="0">
                <a:solidFill>
                  <a:srgbClr val="FF0000"/>
                </a:solidFill>
              </a:rPr>
              <a:t/>
            </a:r>
            <a:br>
              <a:rPr lang="ar-EG" sz="2800" b="1" u="sng" dirty="0" smtClean="0">
                <a:solidFill>
                  <a:srgbClr val="FF0000"/>
                </a:solidFill>
              </a:rPr>
            </a:br>
            <a:endParaRPr lang="ar-EG" sz="2200" b="1" dirty="0" smtClean="0">
              <a:solidFill>
                <a:schemeClr val="tx2">
                  <a:lumMod val="75000"/>
                </a:schemeClr>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62000" y="1981200"/>
            <a:ext cx="7543800" cy="1524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EG" sz="3600" b="1" dirty="0" smtClean="0">
                <a:solidFill>
                  <a:schemeClr val="tx1"/>
                </a:solidFill>
              </a:rPr>
              <a:t>تابع بقية الموضوع  – المحاضره الخامسة</a:t>
            </a:r>
            <a:endParaRPr lang="ar-EG" sz="3600" b="1" dirty="0">
              <a:solidFill>
                <a:schemeClr val="tx1"/>
              </a:solidFill>
            </a:endParaRPr>
          </a:p>
        </p:txBody>
      </p:sp>
      <p:sp>
        <p:nvSpPr>
          <p:cNvPr id="4" name="Title 1"/>
          <p:cNvSpPr>
            <a:spLocks noGrp="1"/>
          </p:cNvSpPr>
          <p:nvPr>
            <p:ph type="title"/>
          </p:nvPr>
        </p:nvSpPr>
        <p:spPr>
          <a:xfrm>
            <a:off x="228600" y="228600"/>
            <a:ext cx="8686800" cy="6400800"/>
          </a:xfrm>
          <a:solidFill>
            <a:srgbClr val="76C0D4"/>
          </a:solidFill>
          <a:ln w="34925">
            <a:solidFill>
              <a:schemeClr val="tx1"/>
            </a:solidFill>
          </a:ln>
        </p:spPr>
        <p:txBody>
          <a:bodyPr anchor="t">
            <a:noAutofit/>
          </a:bodyPr>
          <a:lstStyle/>
          <a:p>
            <a:pPr algn="r" rtl="1">
              <a:lnSpc>
                <a:spcPct val="150000"/>
              </a:lnSpc>
            </a:pPr>
            <a:r>
              <a:rPr lang="ar-EG" sz="2000" b="1" dirty="0" smtClean="0">
                <a:solidFill>
                  <a:schemeClr val="tx2">
                    <a:lumMod val="75000"/>
                  </a:schemeClr>
                </a:solidFill>
              </a:rPr>
              <a:t>13- تتألف الجزر النيلية في مجرى النيل بين أسوان والقاهرة من </a:t>
            </a:r>
            <a:r>
              <a:rPr lang="ar-EG" sz="2000" b="1" dirty="0" smtClean="0">
                <a:solidFill>
                  <a:srgbClr val="FF0000"/>
                </a:solidFill>
              </a:rPr>
              <a:t>طمي النيل الحديث</a:t>
            </a:r>
            <a:r>
              <a:rPr lang="ar-EG" sz="2000" b="1" dirty="0" smtClean="0">
                <a:solidFill>
                  <a:schemeClr val="tx2">
                    <a:lumMod val="75000"/>
                  </a:schemeClr>
                </a:solidFill>
              </a:rPr>
              <a:t/>
            </a:r>
            <a:br>
              <a:rPr lang="ar-EG" sz="2000" b="1" dirty="0" smtClean="0">
                <a:solidFill>
                  <a:schemeClr val="tx2">
                    <a:lumMod val="75000"/>
                  </a:schemeClr>
                </a:solidFill>
              </a:rPr>
            </a:br>
            <a:r>
              <a:rPr lang="ar-EG" sz="2000" b="1" dirty="0" smtClean="0">
                <a:solidFill>
                  <a:schemeClr val="tx2">
                    <a:lumMod val="75000"/>
                  </a:schemeClr>
                </a:solidFill>
              </a:rPr>
              <a:t>14-  بلغ عدد الجزر الرسوبية </a:t>
            </a:r>
            <a:r>
              <a:rPr lang="ar-EG" sz="2000" b="1" dirty="0" smtClean="0">
                <a:solidFill>
                  <a:srgbClr val="FF0000"/>
                </a:solidFill>
              </a:rPr>
              <a:t>492 جزيرة</a:t>
            </a:r>
            <a:r>
              <a:rPr lang="ar-EG" sz="2000" b="1" dirty="0" smtClean="0">
                <a:solidFill>
                  <a:schemeClr val="tx2">
                    <a:lumMod val="75000"/>
                  </a:schemeClr>
                </a:solidFill>
              </a:rPr>
              <a:t>. </a:t>
            </a:r>
            <a:br>
              <a:rPr lang="ar-EG" sz="2000" b="1" dirty="0" smtClean="0">
                <a:solidFill>
                  <a:schemeClr val="tx2">
                    <a:lumMod val="75000"/>
                  </a:schemeClr>
                </a:solidFill>
              </a:rPr>
            </a:br>
            <a:r>
              <a:rPr lang="ar-EG" sz="2000" b="1" dirty="0" smtClean="0">
                <a:solidFill>
                  <a:schemeClr val="tx2">
                    <a:lumMod val="75000"/>
                  </a:schemeClr>
                </a:solidFill>
              </a:rPr>
              <a:t>15- تتباين الجزر في </a:t>
            </a:r>
            <a:r>
              <a:rPr lang="ar-EG" sz="2000" b="1" dirty="0" smtClean="0">
                <a:solidFill>
                  <a:srgbClr val="FF0000"/>
                </a:solidFill>
              </a:rPr>
              <a:t>أبعادها المختلفة</a:t>
            </a:r>
            <a:r>
              <a:rPr lang="ar-EG" sz="2000" b="1" dirty="0" smtClean="0">
                <a:solidFill>
                  <a:schemeClr val="tx2">
                    <a:lumMod val="75000"/>
                  </a:schemeClr>
                </a:solidFill>
              </a:rPr>
              <a:t>، فا</a:t>
            </a:r>
            <a:r>
              <a:rPr lang="ar-EG" sz="2000" b="1" dirty="0" smtClean="0">
                <a:solidFill>
                  <a:srgbClr val="FF0000"/>
                </a:solidFill>
              </a:rPr>
              <a:t>لمساحة</a:t>
            </a:r>
            <a:r>
              <a:rPr lang="ar-EG" sz="2000" b="1" dirty="0" smtClean="0">
                <a:solidFill>
                  <a:schemeClr val="tx2">
                    <a:lumMod val="75000"/>
                  </a:schemeClr>
                </a:solidFill>
              </a:rPr>
              <a:t> تتراوح بين 0.1 و 7.3 كم2، </a:t>
            </a:r>
            <a:r>
              <a:rPr lang="ar-EG" sz="2000" b="1" dirty="0" smtClean="0">
                <a:solidFill>
                  <a:srgbClr val="FF0000"/>
                </a:solidFill>
              </a:rPr>
              <a:t>والطول</a:t>
            </a:r>
            <a:r>
              <a:rPr lang="ar-EG" sz="2000" b="1" dirty="0" smtClean="0">
                <a:solidFill>
                  <a:schemeClr val="tx2">
                    <a:lumMod val="75000"/>
                  </a:schemeClr>
                </a:solidFill>
              </a:rPr>
              <a:t> بين 0.1 و 6.5كم، و</a:t>
            </a:r>
            <a:r>
              <a:rPr lang="ar-EG" sz="2000" b="1" dirty="0" smtClean="0">
                <a:solidFill>
                  <a:srgbClr val="FF0000"/>
                </a:solidFill>
              </a:rPr>
              <a:t>العرض</a:t>
            </a:r>
            <a:r>
              <a:rPr lang="ar-EG" sz="2000" b="1" dirty="0" smtClean="0">
                <a:solidFill>
                  <a:schemeClr val="tx2">
                    <a:lumMod val="75000"/>
                  </a:schemeClr>
                </a:solidFill>
              </a:rPr>
              <a:t> بين 0.1 و 2.5 كم </a:t>
            </a:r>
            <a:r>
              <a:rPr lang="en-US" sz="2000" b="1" dirty="0" smtClean="0">
                <a:solidFill>
                  <a:schemeClr val="tx2">
                    <a:lumMod val="75000"/>
                  </a:schemeClr>
                </a:solidFill>
              </a:rPr>
              <a:t/>
            </a:r>
            <a:br>
              <a:rPr lang="en-US" sz="2000" b="1" dirty="0" smtClean="0">
                <a:solidFill>
                  <a:schemeClr val="tx2">
                    <a:lumMod val="75000"/>
                  </a:schemeClr>
                </a:solidFill>
              </a:rPr>
            </a:br>
            <a:r>
              <a:rPr lang="ar-EG" sz="2000" b="1" dirty="0" smtClean="0">
                <a:solidFill>
                  <a:schemeClr val="tx2">
                    <a:lumMod val="75000"/>
                  </a:schemeClr>
                </a:solidFill>
              </a:rPr>
              <a:t>16 </a:t>
            </a:r>
            <a:r>
              <a:rPr lang="en-US" sz="2000" b="1" dirty="0" smtClean="0">
                <a:solidFill>
                  <a:schemeClr val="tx2">
                    <a:lumMod val="75000"/>
                  </a:schemeClr>
                </a:solidFill>
              </a:rPr>
              <a:t>-</a:t>
            </a:r>
            <a:r>
              <a:rPr lang="ar-EG" sz="2000" b="1" dirty="0" smtClean="0">
                <a:solidFill>
                  <a:schemeClr val="tx2">
                    <a:lumMod val="75000"/>
                  </a:schemeClr>
                </a:solidFill>
              </a:rPr>
              <a:t>تؤثر بعض </a:t>
            </a:r>
            <a:r>
              <a:rPr lang="ar-EG" sz="2000" b="1" dirty="0" smtClean="0">
                <a:solidFill>
                  <a:srgbClr val="FF0000"/>
                </a:solidFill>
              </a:rPr>
              <a:t>العوامل المحلية </a:t>
            </a:r>
            <a:r>
              <a:rPr lang="ar-EG" sz="2000" b="1" dirty="0" smtClean="0">
                <a:solidFill>
                  <a:schemeClr val="tx2">
                    <a:lumMod val="75000"/>
                  </a:schemeClr>
                </a:solidFill>
              </a:rPr>
              <a:t>في توزيع وشكل الجزر النيلية ولعل أهمها: </a:t>
            </a:r>
            <a:r>
              <a:rPr lang="ar-EG" sz="2000" b="1" dirty="0" smtClean="0">
                <a:solidFill>
                  <a:srgbClr val="FF0000"/>
                </a:solidFill>
              </a:rPr>
              <a:t>مورفولوجية المجرى، وعمقه واتساعه، وتضرس قاعه، وحمولة أودية الصحراء الشرقية التي تصل إليه</a:t>
            </a:r>
            <a:r>
              <a:rPr lang="ar-EG" sz="2000" b="1" dirty="0" smtClean="0">
                <a:solidFill>
                  <a:schemeClr val="tx2">
                    <a:lumMod val="75000"/>
                  </a:schemeClr>
                </a:solidFill>
              </a:rPr>
              <a:t>.</a:t>
            </a:r>
            <a:br>
              <a:rPr lang="ar-EG" sz="2000" b="1" dirty="0" smtClean="0">
                <a:solidFill>
                  <a:schemeClr val="tx2">
                    <a:lumMod val="75000"/>
                  </a:schemeClr>
                </a:solidFill>
              </a:rPr>
            </a:br>
            <a:r>
              <a:rPr lang="ar-EG" sz="2000" b="1" dirty="0" smtClean="0">
                <a:solidFill>
                  <a:schemeClr val="tx2">
                    <a:lumMod val="75000"/>
                  </a:schemeClr>
                </a:solidFill>
              </a:rPr>
              <a:t/>
            </a:r>
            <a:br>
              <a:rPr lang="ar-EG" sz="2000" b="1" dirty="0" smtClean="0">
                <a:solidFill>
                  <a:schemeClr val="tx2">
                    <a:lumMod val="75000"/>
                  </a:schemeClr>
                </a:solidFill>
              </a:rPr>
            </a:br>
            <a:r>
              <a:rPr lang="ar-EG" sz="2000" b="1" dirty="0" smtClean="0">
                <a:solidFill>
                  <a:schemeClr val="tx2">
                    <a:lumMod val="75000"/>
                  </a:schemeClr>
                </a:solidFill>
              </a:rPr>
              <a:t>                                 </a:t>
            </a:r>
            <a:r>
              <a:rPr lang="ar-EG" sz="3200" b="1" dirty="0" smtClean="0">
                <a:solidFill>
                  <a:srgbClr val="FF0000"/>
                </a:solidFill>
              </a:rPr>
              <a:t>  ب </a:t>
            </a:r>
            <a:r>
              <a:rPr lang="ar-EG" sz="3200" b="1" u="sng" dirty="0" smtClean="0">
                <a:solidFill>
                  <a:srgbClr val="FF0000"/>
                </a:solidFill>
              </a:rPr>
              <a:t>– السهل الفيضى</a:t>
            </a:r>
            <a:r>
              <a:rPr lang="en-US" sz="2400" b="1" dirty="0" smtClean="0">
                <a:solidFill>
                  <a:srgbClr val="FF0000"/>
                </a:solidFill>
              </a:rPr>
              <a:t/>
            </a:r>
            <a:br>
              <a:rPr lang="en-US" sz="2400" b="1" dirty="0" smtClean="0">
                <a:solidFill>
                  <a:srgbClr val="FF0000"/>
                </a:solidFill>
              </a:rPr>
            </a:br>
            <a:r>
              <a:rPr lang="en-US" sz="2000" dirty="0" smtClean="0"/>
              <a:t/>
            </a:r>
            <a:br>
              <a:rPr lang="en-US" sz="2000" dirty="0" smtClean="0"/>
            </a:br>
            <a:r>
              <a:rPr lang="ar-EG" sz="2000" dirty="0" smtClean="0"/>
              <a:t>      </a:t>
            </a:r>
            <a:r>
              <a:rPr lang="ar-EG" sz="2000" b="1" dirty="0" smtClean="0"/>
              <a:t>المجرى عبارة عن وعاء يستوعب قدر معين من المياه، ولذلك فعندما تزيد كمية المياه عن القدرة الاستعابية للمجرى فإنها تفيض على جانبيه مكونة السهل الفيضي. خاصة وأن هذه المياه كانت محملة بالطمي قبل بناء السد العالي. ويغطي طمي النيل الحديث الذي تم ترسيبه أثناء فترات الفيضان.</a:t>
            </a:r>
            <a:endParaRPr lang="ar-EG" sz="2000" b="1" dirty="0" smtClean="0">
              <a:solidFill>
                <a:schemeClr val="tx2">
                  <a:lumMod val="75000"/>
                </a:schemeClr>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a:xfrm>
            <a:off x="228600" y="152400"/>
            <a:ext cx="8686800" cy="6400800"/>
          </a:xfrm>
          <a:solidFill>
            <a:srgbClr val="76C0D4"/>
          </a:solidFill>
          <a:ln w="34925">
            <a:solidFill>
              <a:schemeClr val="tx1"/>
            </a:solidFill>
          </a:ln>
        </p:spPr>
        <p:txBody>
          <a:bodyPr anchor="t">
            <a:noAutofit/>
          </a:bodyPr>
          <a:lstStyle/>
          <a:p>
            <a:pPr marL="182563" algn="r" rtl="1">
              <a:lnSpc>
                <a:spcPct val="150000"/>
              </a:lnSpc>
              <a:tabLst>
                <a:tab pos="182563" algn="l"/>
              </a:tabLst>
            </a:pPr>
            <a:r>
              <a:rPr lang="ar-EG" sz="2800" b="1" u="sng" dirty="0" smtClean="0">
                <a:solidFill>
                  <a:srgbClr val="FF0000"/>
                </a:solidFill>
                <a:latin typeface="Simplified Arabic" pitchFamily="18" charset="-78"/>
                <a:cs typeface="Simplified Arabic" pitchFamily="18" charset="-78"/>
              </a:rPr>
              <a:t>خصائص السهل الفيضى</a:t>
            </a:r>
            <a:r>
              <a:rPr lang="ar-EG" sz="2000" b="1" dirty="0" smtClean="0">
                <a:solidFill>
                  <a:schemeClr val="tx2">
                    <a:lumMod val="75000"/>
                  </a:schemeClr>
                </a:solidFill>
              </a:rPr>
              <a:t/>
            </a:r>
            <a:br>
              <a:rPr lang="ar-EG" sz="2000" b="1" dirty="0" smtClean="0">
                <a:solidFill>
                  <a:schemeClr val="tx2">
                    <a:lumMod val="75000"/>
                  </a:schemeClr>
                </a:solidFill>
              </a:rPr>
            </a:br>
            <a:r>
              <a:rPr lang="ar-EG" sz="2000" b="1" dirty="0" smtClean="0">
                <a:solidFill>
                  <a:schemeClr val="tx2">
                    <a:lumMod val="75000"/>
                  </a:schemeClr>
                </a:solidFill>
              </a:rPr>
              <a:t>1</a:t>
            </a:r>
            <a:r>
              <a:rPr lang="ar-EG" sz="1900" b="1" dirty="0" smtClean="0">
                <a:solidFill>
                  <a:schemeClr val="tx2">
                    <a:lumMod val="75000"/>
                  </a:schemeClr>
                </a:solidFill>
              </a:rPr>
              <a:t>- </a:t>
            </a:r>
            <a:r>
              <a:rPr lang="ar-EG" sz="1900" b="1" dirty="0" smtClean="0">
                <a:solidFill>
                  <a:srgbClr val="002060"/>
                </a:solidFill>
                <a:latin typeface="Simplified Arabic" pitchFamily="18" charset="-78"/>
                <a:ea typeface="+mn-ea"/>
                <a:cs typeface="Simplified Arabic" pitchFamily="18" charset="-78"/>
              </a:rPr>
              <a:t>السهل الفيضي ضيق في الجنوب ويتسع بالتدريج كلما اتجهنا صوب الشمال:-</a:t>
            </a:r>
            <a:br>
              <a:rPr lang="ar-EG" sz="1900" b="1" dirty="0" smtClean="0">
                <a:solidFill>
                  <a:srgbClr val="002060"/>
                </a:solidFill>
                <a:latin typeface="Simplified Arabic" pitchFamily="18" charset="-78"/>
                <a:ea typeface="+mn-ea"/>
                <a:cs typeface="Simplified Arabic" pitchFamily="18" charset="-78"/>
              </a:rPr>
            </a:br>
            <a:r>
              <a:rPr lang="ar-EG" sz="1900" b="1" dirty="0" smtClean="0">
                <a:solidFill>
                  <a:srgbClr val="002060"/>
                </a:solidFill>
                <a:latin typeface="Simplified Arabic" pitchFamily="18" charset="-78"/>
                <a:ea typeface="+mn-ea"/>
                <a:cs typeface="Simplified Arabic" pitchFamily="18" charset="-78"/>
              </a:rPr>
              <a:t>      </a:t>
            </a:r>
            <a:r>
              <a:rPr lang="ar-EG" sz="1900" b="1" dirty="0" smtClean="0">
                <a:solidFill>
                  <a:srgbClr val="FF0000"/>
                </a:solidFill>
                <a:latin typeface="Simplified Arabic" pitchFamily="18" charset="-78"/>
                <a:ea typeface="+mn-ea"/>
                <a:cs typeface="Simplified Arabic" pitchFamily="18" charset="-78"/>
              </a:rPr>
              <a:t>-</a:t>
            </a:r>
            <a:r>
              <a:rPr lang="ar-EG" sz="1900" b="1" dirty="0" smtClean="0">
                <a:solidFill>
                  <a:srgbClr val="002060"/>
                </a:solidFill>
                <a:latin typeface="Simplified Arabic" pitchFamily="18" charset="-78"/>
                <a:ea typeface="+mn-ea"/>
                <a:cs typeface="Simplified Arabic" pitchFamily="18" charset="-78"/>
              </a:rPr>
              <a:t> </a:t>
            </a:r>
            <a:r>
              <a:rPr lang="ar-EG" sz="1900" b="1" dirty="0" smtClean="0">
                <a:solidFill>
                  <a:srgbClr val="FF0000"/>
                </a:solidFill>
                <a:latin typeface="Simplified Arabic" pitchFamily="18" charset="-78"/>
                <a:ea typeface="+mn-ea"/>
                <a:cs typeface="Simplified Arabic" pitchFamily="18" charset="-78"/>
              </a:rPr>
              <a:t>يضيق السهل الفيضى لدرجة الاختفاء في بعض المواضع مثل منطقة جندل أسوان، وخانق السلسلة.</a:t>
            </a:r>
            <a:br>
              <a:rPr lang="ar-EG" sz="1900" b="1" dirty="0" smtClean="0">
                <a:solidFill>
                  <a:srgbClr val="FF0000"/>
                </a:solidFill>
                <a:latin typeface="Simplified Arabic" pitchFamily="18" charset="-78"/>
                <a:ea typeface="+mn-ea"/>
                <a:cs typeface="Simplified Arabic" pitchFamily="18" charset="-78"/>
              </a:rPr>
            </a:br>
            <a:r>
              <a:rPr lang="ar-EG" sz="1900" b="1" dirty="0" smtClean="0">
                <a:solidFill>
                  <a:srgbClr val="FF0000"/>
                </a:solidFill>
                <a:latin typeface="Simplified Arabic" pitchFamily="18" charset="-78"/>
                <a:ea typeface="+mn-ea"/>
                <a:cs typeface="Simplified Arabic" pitchFamily="18" charset="-78"/>
              </a:rPr>
              <a:t>      - يزداد اتساع السهل الفيضي ليبلغ أقصاه عند دائرة عرض مدينة بني سويف (23كم تقريبا). </a:t>
            </a:r>
            <a:r>
              <a:rPr lang="ar-EG" sz="1900" b="1" dirty="0" smtClean="0">
                <a:solidFill>
                  <a:srgbClr val="002060"/>
                </a:solidFill>
                <a:latin typeface="Simplified Arabic" pitchFamily="18" charset="-78"/>
                <a:ea typeface="+mn-ea"/>
                <a:cs typeface="Simplified Arabic" pitchFamily="18" charset="-78"/>
              </a:rPr>
              <a:t/>
            </a:r>
            <a:br>
              <a:rPr lang="ar-EG" sz="1900" b="1" dirty="0" smtClean="0">
                <a:solidFill>
                  <a:srgbClr val="002060"/>
                </a:solidFill>
                <a:latin typeface="Simplified Arabic" pitchFamily="18" charset="-78"/>
                <a:ea typeface="+mn-ea"/>
                <a:cs typeface="Simplified Arabic" pitchFamily="18" charset="-78"/>
              </a:rPr>
            </a:br>
            <a:r>
              <a:rPr lang="ar-EG" sz="1900" b="1" dirty="0" smtClean="0">
                <a:solidFill>
                  <a:srgbClr val="002060"/>
                </a:solidFill>
                <a:latin typeface="Simplified Arabic" pitchFamily="18" charset="-78"/>
                <a:ea typeface="+mn-ea"/>
                <a:cs typeface="Simplified Arabic" pitchFamily="18" charset="-78"/>
              </a:rPr>
              <a:t>2- يتميز السهل الفيضي على </a:t>
            </a:r>
            <a:r>
              <a:rPr lang="ar-EG" sz="1900" b="1" dirty="0" smtClean="0">
                <a:solidFill>
                  <a:srgbClr val="FF0000"/>
                </a:solidFill>
                <a:latin typeface="Simplified Arabic" pitchFamily="18" charset="-78"/>
                <a:ea typeface="+mn-ea"/>
                <a:cs typeface="Simplified Arabic" pitchFamily="18" charset="-78"/>
              </a:rPr>
              <a:t>الجانب الغربي </a:t>
            </a:r>
            <a:r>
              <a:rPr lang="ar-EG" sz="1900" b="1" dirty="0" smtClean="0">
                <a:solidFill>
                  <a:srgbClr val="002060"/>
                </a:solidFill>
                <a:latin typeface="Simplified Arabic" pitchFamily="18" charset="-78"/>
                <a:ea typeface="+mn-ea"/>
                <a:cs typeface="Simplified Arabic" pitchFamily="18" charset="-78"/>
              </a:rPr>
              <a:t>لمجرى النيل </a:t>
            </a:r>
            <a:r>
              <a:rPr lang="ar-EG" sz="1900" b="1" dirty="0" smtClean="0">
                <a:solidFill>
                  <a:srgbClr val="FF0000"/>
                </a:solidFill>
                <a:latin typeface="Simplified Arabic" pitchFamily="18" charset="-78"/>
                <a:ea typeface="+mn-ea"/>
                <a:cs typeface="Simplified Arabic" pitchFamily="18" charset="-78"/>
              </a:rPr>
              <a:t>بأنه أكثر اتساعا </a:t>
            </a:r>
            <a:r>
              <a:rPr lang="ar-EG" sz="1900" b="1" dirty="0" smtClean="0">
                <a:solidFill>
                  <a:srgbClr val="002060"/>
                </a:solidFill>
                <a:latin typeface="Simplified Arabic" pitchFamily="18" charset="-78"/>
                <a:ea typeface="+mn-ea"/>
                <a:cs typeface="Simplified Arabic" pitchFamily="18" charset="-78"/>
              </a:rPr>
              <a:t>عن مثيله على الجانب الشرقي فيما عدا منطقة قنا.</a:t>
            </a:r>
            <a:br>
              <a:rPr lang="ar-EG" sz="1900" b="1" dirty="0" smtClean="0">
                <a:solidFill>
                  <a:srgbClr val="002060"/>
                </a:solidFill>
                <a:latin typeface="Simplified Arabic" pitchFamily="18" charset="-78"/>
                <a:ea typeface="+mn-ea"/>
                <a:cs typeface="Simplified Arabic" pitchFamily="18" charset="-78"/>
              </a:rPr>
            </a:br>
            <a:r>
              <a:rPr lang="ar-EG" sz="1900" b="1" dirty="0" smtClean="0"/>
              <a:t/>
            </a:r>
            <a:br>
              <a:rPr lang="ar-EG" sz="1900" b="1" dirty="0" smtClean="0"/>
            </a:br>
            <a:r>
              <a:rPr lang="ar-EG" sz="1900" b="1" dirty="0" smtClean="0"/>
              <a:t>3 - </a:t>
            </a:r>
            <a:r>
              <a:rPr lang="ar-EG" sz="1900" b="1" dirty="0" smtClean="0">
                <a:solidFill>
                  <a:srgbClr val="FF0000"/>
                </a:solidFill>
                <a:latin typeface="Simplified Arabic" pitchFamily="18" charset="-78"/>
                <a:ea typeface="+mn-ea"/>
                <a:cs typeface="Simplified Arabic" pitchFamily="18" charset="-78"/>
              </a:rPr>
              <a:t>يقل منسوب سطح السهل الفيضي </a:t>
            </a:r>
            <a:r>
              <a:rPr lang="ar-EG" sz="1900" b="1" dirty="0" smtClean="0">
                <a:solidFill>
                  <a:srgbClr val="002060"/>
                </a:solidFill>
                <a:latin typeface="Simplified Arabic" pitchFamily="18" charset="-78"/>
                <a:ea typeface="+mn-ea"/>
                <a:cs typeface="Simplified Arabic" pitchFamily="18" charset="-78"/>
              </a:rPr>
              <a:t>تدريجيا من الجنوب إلى الشمال، حيث يصل المنسوب عند أسوان (91-92م)، وعند أسيوط (51 – 52م)، وعند قمة الدلتا ( 18 – 20م) فوق مستوى سطح البحر. </a:t>
            </a:r>
            <a:r>
              <a:rPr lang="en-US" sz="1900" b="1" dirty="0" smtClean="0">
                <a:solidFill>
                  <a:srgbClr val="002060"/>
                </a:solidFill>
                <a:latin typeface="Simplified Arabic" pitchFamily="18" charset="-78"/>
                <a:ea typeface="+mn-ea"/>
                <a:cs typeface="Simplified Arabic" pitchFamily="18" charset="-78"/>
              </a:rPr>
              <a:t/>
            </a:r>
            <a:br>
              <a:rPr lang="en-US" sz="1900" b="1" dirty="0" smtClean="0">
                <a:solidFill>
                  <a:srgbClr val="002060"/>
                </a:solidFill>
                <a:latin typeface="Simplified Arabic" pitchFamily="18" charset="-78"/>
                <a:ea typeface="+mn-ea"/>
                <a:cs typeface="Simplified Arabic" pitchFamily="18" charset="-78"/>
              </a:rPr>
            </a:br>
            <a:r>
              <a:rPr lang="en-US" sz="1900" b="1" dirty="0" smtClean="0"/>
              <a:t/>
            </a:r>
            <a:br>
              <a:rPr lang="en-US" sz="1900" b="1" dirty="0" smtClean="0"/>
            </a:br>
            <a:r>
              <a:rPr lang="ar-EG" sz="1900" b="1" dirty="0" smtClean="0"/>
              <a:t>4 - </a:t>
            </a:r>
            <a:r>
              <a:rPr lang="ar-EG" sz="1900" b="1" dirty="0" smtClean="0">
                <a:solidFill>
                  <a:srgbClr val="002060"/>
                </a:solidFill>
                <a:latin typeface="Simplified Arabic" pitchFamily="18" charset="-78"/>
                <a:ea typeface="+mn-ea"/>
                <a:cs typeface="Simplified Arabic" pitchFamily="18" charset="-78"/>
              </a:rPr>
              <a:t>يرتبط</a:t>
            </a:r>
            <a:r>
              <a:rPr lang="ar-EG" sz="1900" b="1" dirty="0" smtClean="0"/>
              <a:t> </a:t>
            </a:r>
            <a:r>
              <a:rPr lang="ar-EG" sz="1900" b="1" dirty="0" smtClean="0">
                <a:solidFill>
                  <a:srgbClr val="002060"/>
                </a:solidFill>
                <a:latin typeface="Simplified Arabic" pitchFamily="18" charset="-78"/>
                <a:ea typeface="+mn-ea"/>
                <a:cs typeface="Simplified Arabic" pitchFamily="18" charset="-78"/>
              </a:rPr>
              <a:t>بالسهل الفيضي ببعض</a:t>
            </a:r>
            <a:r>
              <a:rPr lang="ar-EG" sz="1900" b="1" dirty="0" smtClean="0"/>
              <a:t> </a:t>
            </a:r>
            <a:r>
              <a:rPr lang="ar-EG" sz="1900" b="1" dirty="0" smtClean="0">
                <a:solidFill>
                  <a:srgbClr val="FF0000"/>
                </a:solidFill>
                <a:latin typeface="Simplified Arabic" pitchFamily="18" charset="-78"/>
                <a:ea typeface="+mn-ea"/>
                <a:cs typeface="Simplified Arabic" pitchFamily="18" charset="-78"/>
              </a:rPr>
              <a:t>الظاهرات الدقيقة </a:t>
            </a:r>
            <a:r>
              <a:rPr lang="ar-EG" sz="1900" b="1" dirty="0" smtClean="0">
                <a:solidFill>
                  <a:srgbClr val="002060"/>
                </a:solidFill>
                <a:latin typeface="Simplified Arabic" pitchFamily="18" charset="-78"/>
                <a:ea typeface="+mn-ea"/>
                <a:cs typeface="Simplified Arabic" pitchFamily="18" charset="-78"/>
              </a:rPr>
              <a:t>محدودة جدا، وتكاد تقتصر على الجسور الطبيعية </a:t>
            </a:r>
            <a:br>
              <a:rPr lang="ar-EG" sz="1900" b="1" dirty="0" smtClean="0">
                <a:solidFill>
                  <a:srgbClr val="002060"/>
                </a:solidFill>
                <a:latin typeface="Simplified Arabic" pitchFamily="18" charset="-78"/>
                <a:ea typeface="+mn-ea"/>
                <a:cs typeface="Simplified Arabic" pitchFamily="18" charset="-78"/>
              </a:rPr>
            </a:br>
            <a:r>
              <a:rPr lang="ar-EG" sz="1900" b="1" dirty="0" smtClean="0">
                <a:solidFill>
                  <a:srgbClr val="002060"/>
                </a:solidFill>
                <a:latin typeface="Simplified Arabic" pitchFamily="18" charset="-78"/>
                <a:ea typeface="+mn-ea"/>
                <a:cs typeface="Simplified Arabic" pitchFamily="18" charset="-78"/>
              </a:rPr>
              <a:t/>
            </a:r>
            <a:br>
              <a:rPr lang="ar-EG" sz="1900" b="1" dirty="0" smtClean="0">
                <a:solidFill>
                  <a:srgbClr val="002060"/>
                </a:solidFill>
                <a:latin typeface="Simplified Arabic" pitchFamily="18" charset="-78"/>
                <a:ea typeface="+mn-ea"/>
                <a:cs typeface="Simplified Arabic" pitchFamily="18" charset="-78"/>
              </a:rPr>
            </a:br>
            <a:r>
              <a:rPr lang="ar-EG" sz="1900" b="1" dirty="0" smtClean="0">
                <a:solidFill>
                  <a:srgbClr val="002060"/>
                </a:solidFill>
                <a:latin typeface="Simplified Arabic" pitchFamily="18" charset="-78"/>
                <a:ea typeface="+mn-ea"/>
                <a:cs typeface="Simplified Arabic" pitchFamily="18" charset="-78"/>
              </a:rPr>
              <a:t>5- تتكون بعض </a:t>
            </a:r>
            <a:r>
              <a:rPr lang="ar-EG" sz="1900" b="1" dirty="0" smtClean="0">
                <a:solidFill>
                  <a:srgbClr val="FF0000"/>
                </a:solidFill>
                <a:latin typeface="Simplified Arabic" pitchFamily="18" charset="-78"/>
                <a:ea typeface="+mn-ea"/>
                <a:cs typeface="Simplified Arabic" pitchFamily="18" charset="-78"/>
              </a:rPr>
              <a:t>المستنقعات والبرك في الأجزاء المنخفضة نسبيا من السهل الفيضي</a:t>
            </a:r>
            <a:r>
              <a:rPr lang="ar-EG" sz="1900" b="1" dirty="0" smtClean="0">
                <a:solidFill>
                  <a:srgbClr val="002060"/>
                </a:solidFill>
                <a:latin typeface="Simplified Arabic" pitchFamily="18" charset="-78"/>
                <a:ea typeface="+mn-ea"/>
                <a:cs typeface="Simplified Arabic" pitchFamily="18" charset="-78"/>
              </a:rPr>
              <a:t>، والتي تتجمع فيها مياه الصرف الزراعي، والأجزاء الطولية التي تمثل بقايا المجاري المائية المهجورة.</a:t>
            </a:r>
            <a:r>
              <a:rPr lang="en-US" sz="2000" dirty="0" smtClean="0"/>
              <a:t/>
            </a:r>
            <a:br>
              <a:rPr lang="en-US" sz="2000" dirty="0" smtClean="0"/>
            </a:br>
            <a:r>
              <a:rPr lang="ar-EG" sz="2000" b="1" dirty="0" smtClean="0">
                <a:solidFill>
                  <a:schemeClr val="tx2">
                    <a:lumMod val="75000"/>
                  </a:schemeClr>
                </a:solidFill>
              </a:rPr>
              <a:t/>
            </a:r>
            <a:br>
              <a:rPr lang="ar-EG" sz="2000" b="1" dirty="0" smtClean="0">
                <a:solidFill>
                  <a:schemeClr val="tx2">
                    <a:lumMod val="75000"/>
                  </a:schemeClr>
                </a:solidFill>
              </a:rPr>
            </a:br>
            <a:r>
              <a:rPr lang="en-US" sz="2400" dirty="0" smtClean="0"/>
              <a:t/>
            </a:r>
            <a:br>
              <a:rPr lang="en-US" sz="2400" dirty="0" smtClean="0"/>
            </a:br>
            <a:endParaRPr lang="ar-EG" sz="2200" b="1" dirty="0" smtClean="0">
              <a:solidFill>
                <a:schemeClr val="tx2">
                  <a:lumMod val="75000"/>
                </a:schemeClr>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a:xfrm>
            <a:off x="304800" y="152400"/>
            <a:ext cx="8686800" cy="6477000"/>
          </a:xfrm>
          <a:solidFill>
            <a:srgbClr val="D9F8A6"/>
          </a:solidFill>
          <a:ln w="34925">
            <a:solidFill>
              <a:schemeClr val="tx1"/>
            </a:solidFill>
          </a:ln>
        </p:spPr>
        <p:txBody>
          <a:bodyPr anchor="t">
            <a:noAutofit/>
          </a:bodyPr>
          <a:lstStyle/>
          <a:p>
            <a:pPr marL="274638" indent="-92075" algn="r" rtl="1">
              <a:lnSpc>
                <a:spcPct val="150000"/>
              </a:lnSpc>
            </a:pPr>
            <a:r>
              <a:rPr lang="ar-EG" sz="3600" b="1" u="sng" dirty="0" smtClean="0">
                <a:solidFill>
                  <a:srgbClr val="FF0000"/>
                </a:solidFill>
                <a:latin typeface="Simplified Arabic" pitchFamily="18" charset="-78"/>
                <a:cs typeface="Simplified Arabic" pitchFamily="18" charset="-78"/>
              </a:rPr>
              <a:t>جـ- جوانب الوادي</a:t>
            </a:r>
            <a:br>
              <a:rPr lang="ar-EG" sz="3600" b="1" u="sng" dirty="0" smtClean="0">
                <a:solidFill>
                  <a:srgbClr val="FF0000"/>
                </a:solidFill>
                <a:latin typeface="Simplified Arabic" pitchFamily="18" charset="-78"/>
                <a:cs typeface="Simplified Arabic" pitchFamily="18" charset="-78"/>
              </a:rPr>
            </a:br>
            <a:r>
              <a:rPr lang="ar-EG" sz="2000" dirty="0" smtClean="0"/>
              <a:t> 1- </a:t>
            </a:r>
            <a:r>
              <a:rPr lang="ar-EG" sz="2000" b="1" dirty="0" smtClean="0">
                <a:solidFill>
                  <a:schemeClr val="tx2">
                    <a:lumMod val="75000"/>
                  </a:schemeClr>
                </a:solidFill>
              </a:rPr>
              <a:t>ينتهي السهل الفيضي شرقا و غربا بجانبين مرتفعين، ويتراوح هذا الإرتفاع بين 58م فوق منسوب سطح البحر على الضفة الغربية بالقرب من إسنا و 110م تقريبا فوق منسوب سطح البحر على الضفة الشرقية بالقرب من المنيا. </a:t>
            </a:r>
            <a:br>
              <a:rPr lang="ar-EG" sz="2000" b="1" dirty="0" smtClean="0">
                <a:solidFill>
                  <a:schemeClr val="tx2">
                    <a:lumMod val="75000"/>
                  </a:schemeClr>
                </a:solidFill>
              </a:rPr>
            </a:br>
            <a:r>
              <a:rPr lang="ar-EG" sz="2000" b="1" dirty="0" smtClean="0">
                <a:solidFill>
                  <a:schemeClr val="tx2">
                    <a:lumMod val="75000"/>
                  </a:schemeClr>
                </a:solidFill>
              </a:rPr>
              <a:t>2- الجانب الشرقي لوادي النيل أكثر ارتفاعا وأشد إنحدارا من الجانب الغربي.</a:t>
            </a:r>
            <a:br>
              <a:rPr lang="ar-EG" sz="2000" b="1" dirty="0" smtClean="0">
                <a:solidFill>
                  <a:schemeClr val="tx2">
                    <a:lumMod val="75000"/>
                  </a:schemeClr>
                </a:solidFill>
              </a:rPr>
            </a:br>
            <a:r>
              <a:rPr lang="ar-EG" sz="2000" b="1" dirty="0" smtClean="0">
                <a:solidFill>
                  <a:schemeClr val="tx2">
                    <a:lumMod val="75000"/>
                  </a:schemeClr>
                </a:solidFill>
              </a:rPr>
              <a:t>3- تتألف الأجزاء العليا من جوانب وادي النيل من الحجر الجيري الأيوسين، بينما تتألف الأجزاء الدنيا من رواسب النيل القديمة ورواسب الأودية. </a:t>
            </a:r>
            <a:br>
              <a:rPr lang="ar-EG" sz="2000" b="1" dirty="0" smtClean="0">
                <a:solidFill>
                  <a:schemeClr val="tx2">
                    <a:lumMod val="75000"/>
                  </a:schemeClr>
                </a:solidFill>
              </a:rPr>
            </a:br>
            <a:r>
              <a:rPr lang="ar-EG" sz="2000" b="1" dirty="0" smtClean="0">
                <a:solidFill>
                  <a:schemeClr val="tx2">
                    <a:lumMod val="75000"/>
                  </a:schemeClr>
                </a:solidFill>
              </a:rPr>
              <a:t>4- تتميز جوانب الوادي إنها ليست متصلة، بل إنها مقطعة بواسطة العديد من الأودية المنحدرة صوب النيل من الصحراوين الشرقية والغربية. </a:t>
            </a:r>
            <a:br>
              <a:rPr lang="ar-EG" sz="2000" b="1" dirty="0" smtClean="0">
                <a:solidFill>
                  <a:schemeClr val="tx2">
                    <a:lumMod val="75000"/>
                  </a:schemeClr>
                </a:solidFill>
              </a:rPr>
            </a:br>
            <a:r>
              <a:rPr lang="ar-EG" sz="2400" b="1" dirty="0" smtClean="0">
                <a:solidFill>
                  <a:srgbClr val="FF0000"/>
                </a:solidFill>
              </a:rPr>
              <a:t>يرتبط بجوانب الوادي بعض الأشكال لعل أهمها ما يلي: </a:t>
            </a:r>
            <a:r>
              <a:rPr lang="ar-EG" sz="2400" b="1" u="sng" dirty="0" smtClean="0">
                <a:solidFill>
                  <a:srgbClr val="A95007"/>
                </a:solidFill>
              </a:rPr>
              <a:t>( بدون شرح) ويكتفى بذلك</a:t>
            </a:r>
            <a:r>
              <a:rPr lang="ar-EG" sz="2400" b="1" dirty="0" smtClean="0">
                <a:solidFill>
                  <a:srgbClr val="FF0000"/>
                </a:solidFill>
              </a:rPr>
              <a:t/>
            </a:r>
            <a:br>
              <a:rPr lang="ar-EG" sz="2400" b="1" dirty="0" smtClean="0">
                <a:solidFill>
                  <a:srgbClr val="FF0000"/>
                </a:solidFill>
              </a:rPr>
            </a:br>
            <a:r>
              <a:rPr lang="ar-EG" sz="2400" b="1" dirty="0" smtClean="0">
                <a:solidFill>
                  <a:srgbClr val="FF0000"/>
                </a:solidFill>
              </a:rPr>
              <a:t>                      - </a:t>
            </a:r>
            <a:r>
              <a:rPr lang="ar-EG" sz="2000" b="1" dirty="0" smtClean="0">
                <a:solidFill>
                  <a:srgbClr val="FF0000"/>
                </a:solidFill>
              </a:rPr>
              <a:t>المصاطب النهرية</a:t>
            </a:r>
            <a:br>
              <a:rPr lang="ar-EG" sz="2000" b="1" dirty="0" smtClean="0">
                <a:solidFill>
                  <a:srgbClr val="FF0000"/>
                </a:solidFill>
              </a:rPr>
            </a:br>
            <a:r>
              <a:rPr lang="ar-EG" sz="2000" b="1" dirty="0" smtClean="0">
                <a:solidFill>
                  <a:srgbClr val="FF0000"/>
                </a:solidFill>
              </a:rPr>
              <a:t>                           -المراوح الفيضية</a:t>
            </a:r>
            <a:br>
              <a:rPr lang="ar-EG" sz="2000" b="1" dirty="0" smtClean="0">
                <a:solidFill>
                  <a:srgbClr val="FF0000"/>
                </a:solidFill>
              </a:rPr>
            </a:br>
            <a:r>
              <a:rPr lang="ar-EG" sz="2000" b="1" dirty="0" smtClean="0">
                <a:solidFill>
                  <a:srgbClr val="FF0000"/>
                </a:solidFill>
              </a:rPr>
              <a:t>                            -الكهوف</a:t>
            </a:r>
            <a:r>
              <a:rPr lang="en-US" sz="3600" dirty="0" smtClean="0"/>
              <a:t/>
            </a:r>
            <a:br>
              <a:rPr lang="en-US" sz="3600" dirty="0" smtClean="0"/>
            </a:br>
            <a:endParaRPr lang="ar-EG" sz="3600" b="1" u="sng" dirty="0" smtClean="0">
              <a:solidFill>
                <a:srgbClr val="FF0000"/>
              </a:solidFill>
              <a:latin typeface="Simplified Arabic" pitchFamily="18" charset="-78"/>
              <a:cs typeface="Simplified Arabic" pitchFamily="18" charset="-78"/>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3" name="Rectangle 2"/>
          <p:cNvSpPr/>
          <p:nvPr/>
        </p:nvSpPr>
        <p:spPr>
          <a:xfrm>
            <a:off x="838200" y="1981200"/>
            <a:ext cx="7543800" cy="1524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EG" sz="3600" b="1" dirty="0" smtClean="0">
                <a:solidFill>
                  <a:schemeClr val="tx1"/>
                </a:solidFill>
              </a:rPr>
              <a:t>ودلتاه</a:t>
            </a:r>
            <a:r>
              <a:rPr lang="en-US" sz="3600" b="1" dirty="0" smtClean="0">
                <a:solidFill>
                  <a:schemeClr val="tx1"/>
                </a:solidFill>
              </a:rPr>
              <a:t> </a:t>
            </a:r>
            <a:r>
              <a:rPr lang="ar-EG" sz="3600" b="1" dirty="0" smtClean="0">
                <a:solidFill>
                  <a:schemeClr val="tx1"/>
                </a:solidFill>
              </a:rPr>
              <a:t>انتهت محاضرة وادى النيل</a:t>
            </a:r>
          </a:p>
          <a:p>
            <a:pPr algn="ctr"/>
            <a:r>
              <a:rPr lang="ar-EG" sz="3600" b="1" dirty="0" smtClean="0">
                <a:solidFill>
                  <a:srgbClr val="FF0000"/>
                </a:solidFill>
              </a:rPr>
              <a:t> </a:t>
            </a:r>
            <a:endParaRPr lang="ar-EG" sz="3600" b="1" dirty="0">
              <a:solidFill>
                <a:srgbClr val="FF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152400"/>
            <a:ext cx="8534400" cy="914400"/>
          </a:xfrm>
          <a:solidFill>
            <a:schemeClr val="accent2">
              <a:lumMod val="40000"/>
              <a:lumOff val="60000"/>
            </a:schemeClr>
          </a:solidFill>
          <a:ln w="25400">
            <a:solidFill>
              <a:schemeClr val="tx1"/>
            </a:solidFill>
          </a:ln>
        </p:spPr>
        <p:txBody>
          <a:bodyPr>
            <a:noAutofit/>
          </a:bodyPr>
          <a:lstStyle/>
          <a:p>
            <a:pPr rtl="1"/>
            <a:r>
              <a:rPr lang="ar-EG" sz="5400" b="1" dirty="0" smtClean="0"/>
              <a:t>وادى النيل</a:t>
            </a:r>
            <a:endParaRPr lang="en-US" sz="5400" b="1" dirty="0"/>
          </a:p>
        </p:txBody>
      </p:sp>
      <p:sp>
        <p:nvSpPr>
          <p:cNvPr id="3" name="Subtitle 2"/>
          <p:cNvSpPr>
            <a:spLocks noGrp="1"/>
          </p:cNvSpPr>
          <p:nvPr>
            <p:ph type="subTitle" idx="1"/>
          </p:nvPr>
        </p:nvSpPr>
        <p:spPr>
          <a:xfrm>
            <a:off x="381000" y="1143000"/>
            <a:ext cx="8534400" cy="5486400"/>
          </a:xfrm>
          <a:solidFill>
            <a:schemeClr val="accent2">
              <a:lumMod val="20000"/>
              <a:lumOff val="80000"/>
            </a:schemeClr>
          </a:solidFill>
          <a:ln w="25400">
            <a:solidFill>
              <a:schemeClr val="tx1"/>
            </a:solidFill>
          </a:ln>
        </p:spPr>
        <p:txBody>
          <a:bodyPr>
            <a:normAutofit fontScale="25000" lnSpcReduction="20000"/>
          </a:bodyPr>
          <a:lstStyle/>
          <a:p>
            <a:pPr marL="182563" indent="-90488" algn="r" rtl="1">
              <a:lnSpc>
                <a:spcPct val="120000"/>
              </a:lnSpc>
            </a:pPr>
            <a:r>
              <a:rPr lang="ar-EG" sz="12800" b="1" dirty="0" smtClean="0">
                <a:solidFill>
                  <a:srgbClr val="C00000"/>
                </a:solidFill>
                <a:latin typeface="Simplified Arabic" pitchFamily="18" charset="-78"/>
                <a:cs typeface="Simplified Arabic" pitchFamily="18" charset="-78"/>
              </a:rPr>
              <a:t>مقدمة</a:t>
            </a:r>
          </a:p>
          <a:p>
            <a:pPr marL="182563" indent="-90488" algn="r" rtl="1">
              <a:lnSpc>
                <a:spcPct val="170000"/>
              </a:lnSpc>
            </a:pPr>
            <a:r>
              <a:rPr lang="ar-EG" sz="8000" b="1" dirty="0" smtClean="0">
                <a:solidFill>
                  <a:srgbClr val="002060"/>
                </a:solidFill>
                <a:latin typeface="Simplified Arabic" pitchFamily="18" charset="-78"/>
                <a:cs typeface="Simplified Arabic" pitchFamily="18" charset="-78"/>
              </a:rPr>
              <a:t>1- يعرف نهر النيل </a:t>
            </a:r>
            <a:r>
              <a:rPr lang="ar-EG" sz="8000" b="1" dirty="0" smtClean="0">
                <a:solidFill>
                  <a:srgbClr val="FF0000"/>
                </a:solidFill>
                <a:latin typeface="Simplified Arabic" pitchFamily="18" charset="-78"/>
                <a:cs typeface="Simplified Arabic" pitchFamily="18" charset="-78"/>
              </a:rPr>
              <a:t>جنوب أسوان وحتى مدينة الخرطوم </a:t>
            </a:r>
            <a:r>
              <a:rPr lang="ar-EG" sz="8000" b="1" dirty="0" smtClean="0">
                <a:solidFill>
                  <a:srgbClr val="002060"/>
                </a:solidFill>
                <a:latin typeface="Simplified Arabic" pitchFamily="18" charset="-78"/>
                <a:cs typeface="Simplified Arabic" pitchFamily="18" charset="-78"/>
              </a:rPr>
              <a:t>باسم النيل النوبي، وذلك قبل بناء السد العالي وتكوين بحيرة ناصر. </a:t>
            </a:r>
          </a:p>
          <a:p>
            <a:pPr marL="182563" indent="-90488" algn="r" rtl="1">
              <a:lnSpc>
                <a:spcPct val="170000"/>
              </a:lnSpc>
            </a:pPr>
            <a:r>
              <a:rPr lang="ar-EG" sz="8000" b="1" dirty="0" smtClean="0">
                <a:solidFill>
                  <a:srgbClr val="002060"/>
                </a:solidFill>
                <a:latin typeface="Simplified Arabic" pitchFamily="18" charset="-78"/>
                <a:cs typeface="Simplified Arabic" pitchFamily="18" charset="-78"/>
              </a:rPr>
              <a:t>2- كان النيل النوبى يتميز </a:t>
            </a:r>
            <a:r>
              <a:rPr lang="ar-EG" sz="8000" b="1" dirty="0" smtClean="0">
                <a:solidFill>
                  <a:srgbClr val="FF0000"/>
                </a:solidFill>
                <a:latin typeface="Simplified Arabic" pitchFamily="18" charset="-78"/>
                <a:cs typeface="Simplified Arabic" pitchFamily="18" charset="-78"/>
              </a:rPr>
              <a:t>بصفتين أساسيتين </a:t>
            </a:r>
            <a:r>
              <a:rPr lang="ar-EG" sz="8000" b="1" dirty="0" smtClean="0">
                <a:solidFill>
                  <a:srgbClr val="002060"/>
                </a:solidFill>
                <a:latin typeface="Simplified Arabic" pitchFamily="18" charset="-78"/>
                <a:cs typeface="Simplified Arabic" pitchFamily="18" charset="-78"/>
              </a:rPr>
              <a:t>تميزه عن بقية أجزاء وادي النيل داخل الأراضي المصرية </a:t>
            </a:r>
            <a:r>
              <a:rPr lang="ar-EG" sz="8000" b="1" u="sng" dirty="0" smtClean="0">
                <a:solidFill>
                  <a:srgbClr val="002060"/>
                </a:solidFill>
                <a:latin typeface="Simplified Arabic" pitchFamily="18" charset="-78"/>
                <a:cs typeface="Simplified Arabic" pitchFamily="18" charset="-78"/>
              </a:rPr>
              <a:t>هما:</a:t>
            </a:r>
            <a:r>
              <a:rPr lang="ar-EG" sz="8000" b="1" dirty="0" smtClean="0">
                <a:solidFill>
                  <a:srgbClr val="002060"/>
                </a:solidFill>
                <a:latin typeface="Simplified Arabic" pitchFamily="18" charset="-78"/>
                <a:cs typeface="Simplified Arabic" pitchFamily="18" charset="-78"/>
              </a:rPr>
              <a:t> </a:t>
            </a:r>
          </a:p>
          <a:p>
            <a:pPr marL="1341438" indent="-182563" algn="r" rtl="1">
              <a:lnSpc>
                <a:spcPct val="170000"/>
              </a:lnSpc>
              <a:buFont typeface="Wingdings" pitchFamily="2" charset="2"/>
              <a:buChar char="§"/>
            </a:pPr>
            <a:r>
              <a:rPr lang="ar-EG" sz="8000" b="1" dirty="0" smtClean="0">
                <a:solidFill>
                  <a:srgbClr val="C00000"/>
                </a:solidFill>
                <a:latin typeface="Simplified Arabic" pitchFamily="18" charset="-78"/>
                <a:cs typeface="Simplified Arabic" pitchFamily="18" charset="-78"/>
              </a:rPr>
              <a:t>عدم وجود سهل فيضي بمعنى الكلمة، وإذا وجد هذا السهل فإنه يظهر على هيئة أحواض منعزلة،</a:t>
            </a:r>
          </a:p>
          <a:p>
            <a:pPr marL="1341438" indent="-182563" algn="r" rtl="1">
              <a:lnSpc>
                <a:spcPct val="170000"/>
              </a:lnSpc>
              <a:buFont typeface="Wingdings" pitchFamily="2" charset="2"/>
              <a:buChar char="§"/>
            </a:pPr>
            <a:r>
              <a:rPr lang="ar-EG" sz="8000" b="1" dirty="0" smtClean="0">
                <a:solidFill>
                  <a:srgbClr val="C00000"/>
                </a:solidFill>
                <a:latin typeface="Simplified Arabic" pitchFamily="18" charset="-78"/>
                <a:cs typeface="Simplified Arabic" pitchFamily="18" charset="-78"/>
              </a:rPr>
              <a:t>وجود ستة جنادل في هذا القطاع من النيل النوبي</a:t>
            </a:r>
          </a:p>
          <a:p>
            <a:pPr marL="182563" indent="-90488" algn="r" rtl="1">
              <a:lnSpc>
                <a:spcPct val="170000"/>
              </a:lnSpc>
            </a:pPr>
            <a:r>
              <a:rPr lang="ar-EG" sz="8000" b="1" dirty="0" smtClean="0">
                <a:solidFill>
                  <a:srgbClr val="002060"/>
                </a:solidFill>
                <a:latin typeface="Simplified Arabic" pitchFamily="18" charset="-78"/>
                <a:cs typeface="Simplified Arabic" pitchFamily="18" charset="-78"/>
              </a:rPr>
              <a:t>3- شمال مدينة أسوان يبدأ نهر النيل في تكوين السهل فيضي والذى يتدرج في الإتساع في اتجاه امدينة لقاهرة</a:t>
            </a:r>
            <a:r>
              <a:rPr lang="ar-EG" sz="7200" b="1" dirty="0" smtClean="0">
                <a:solidFill>
                  <a:srgbClr val="002060"/>
                </a:solidFill>
                <a:latin typeface="Simplified Arabic" pitchFamily="18" charset="-78"/>
                <a:cs typeface="Simplified Arabic" pitchFamily="18" charset="-78"/>
              </a:rPr>
              <a:t>.</a:t>
            </a:r>
            <a:endParaRPr lang="en-US" sz="7200" b="1" dirty="0" smtClean="0">
              <a:solidFill>
                <a:srgbClr val="002060"/>
              </a:solidFill>
              <a:latin typeface="Simplified Arabic" pitchFamily="18" charset="-78"/>
              <a:cs typeface="Simplified Arabic" pitchFamily="18" charset="-78"/>
            </a:endParaRPr>
          </a:p>
          <a:p>
            <a:pPr algn="r" rtl="1"/>
            <a:endParaRPr lang="ar-EG" sz="3600" b="1" dirty="0" smtClean="0">
              <a:solidFill>
                <a:srgbClr val="FF0000"/>
              </a:solidFill>
            </a:endParaRPr>
          </a:p>
          <a:p>
            <a:pPr algn="r" rtl="1"/>
            <a:endParaRPr lang="ar-EG" sz="3600" b="1" u="sng" dirty="0" smtClean="0">
              <a:solidFill>
                <a:schemeClr val="accent2">
                  <a:lumMod val="50000"/>
                </a:schemeClr>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04800"/>
            <a:ext cx="8305800" cy="6248400"/>
          </a:xfrm>
          <a:solidFill>
            <a:srgbClr val="95E7CE"/>
          </a:solidFill>
          <a:ln w="28575">
            <a:solidFill>
              <a:schemeClr val="tx1"/>
            </a:solidFill>
          </a:ln>
        </p:spPr>
        <p:txBody>
          <a:bodyPr>
            <a:normAutofit fontScale="85000" lnSpcReduction="20000"/>
          </a:bodyPr>
          <a:lstStyle/>
          <a:p>
            <a:pPr marL="457200" indent="-182563" algn="ctr" rtl="1">
              <a:lnSpc>
                <a:spcPct val="140000"/>
              </a:lnSpc>
              <a:buNone/>
            </a:pPr>
            <a:r>
              <a:rPr lang="ar-EG" sz="3300" b="1" u="sng" dirty="0" smtClean="0">
                <a:solidFill>
                  <a:schemeClr val="tx2"/>
                </a:solidFill>
              </a:rPr>
              <a:t>الخصائص الجيومورفولوجية لودادى النيل</a:t>
            </a:r>
          </a:p>
          <a:p>
            <a:pPr marL="457200" indent="-182563" algn="r" rtl="1">
              <a:lnSpc>
                <a:spcPct val="140000"/>
              </a:lnSpc>
              <a:buFontTx/>
              <a:buChar char="-"/>
            </a:pPr>
            <a:r>
              <a:rPr lang="ar-EG" sz="2800" b="1" dirty="0" smtClean="0">
                <a:solidFill>
                  <a:srgbClr val="002060"/>
                </a:solidFill>
              </a:rPr>
              <a:t>يمكن تقسيم وادى النيل إلى وحدتين جيومورفولوجيتين مختلفتين </a:t>
            </a:r>
            <a:r>
              <a:rPr lang="ar-EG" sz="2800" b="1" u="sng" dirty="0" smtClean="0">
                <a:solidFill>
                  <a:srgbClr val="FF0000"/>
                </a:solidFill>
                <a:latin typeface="Simplified Arabic" pitchFamily="18" charset="-78"/>
                <a:cs typeface="Simplified Arabic" pitchFamily="18" charset="-78"/>
              </a:rPr>
              <a:t>هما: </a:t>
            </a:r>
            <a:endParaRPr lang="en-US" sz="2800" b="1" u="sng" dirty="0" smtClean="0">
              <a:solidFill>
                <a:srgbClr val="FF0000"/>
              </a:solidFill>
              <a:latin typeface="Simplified Arabic" pitchFamily="18" charset="-78"/>
              <a:cs typeface="Simplified Arabic" pitchFamily="18" charset="-78"/>
            </a:endParaRPr>
          </a:p>
          <a:p>
            <a:pPr marL="1706563" lvl="1" indent="182563" algn="r" rtl="1">
              <a:buFont typeface="Wingdings" pitchFamily="2" charset="2"/>
              <a:buChar char="§"/>
            </a:pPr>
            <a:r>
              <a:rPr lang="ar-EG" sz="2400" b="1" dirty="0" smtClean="0">
                <a:solidFill>
                  <a:srgbClr val="C00000"/>
                </a:solidFill>
              </a:rPr>
              <a:t>بحيرة ناصر:</a:t>
            </a:r>
            <a:endParaRPr lang="en-US" sz="2400" b="1" dirty="0" smtClean="0">
              <a:solidFill>
                <a:srgbClr val="C00000"/>
              </a:solidFill>
            </a:endParaRPr>
          </a:p>
          <a:p>
            <a:pPr marL="1706563" lvl="1" indent="182563" algn="r" rtl="1">
              <a:buFont typeface="Wingdings" pitchFamily="2" charset="2"/>
              <a:buChar char="§"/>
            </a:pPr>
            <a:r>
              <a:rPr lang="ar-EG" sz="2400" b="1" dirty="0" smtClean="0">
                <a:solidFill>
                  <a:srgbClr val="C00000"/>
                </a:solidFill>
              </a:rPr>
              <a:t>وادي النيل بن أسوان</a:t>
            </a:r>
          </a:p>
          <a:p>
            <a:pPr marL="0" lvl="1" indent="0" algn="r" rtl="1">
              <a:buNone/>
            </a:pPr>
            <a:r>
              <a:rPr lang="ar-EG" sz="3800" b="1" dirty="0" smtClean="0">
                <a:solidFill>
                  <a:srgbClr val="C00000"/>
                </a:solidFill>
              </a:rPr>
              <a:t>اولا: بحيرة ناصر</a:t>
            </a:r>
          </a:p>
          <a:p>
            <a:pPr marL="342900" lvl="1" indent="-160338" algn="r" rtl="1">
              <a:lnSpc>
                <a:spcPct val="200000"/>
              </a:lnSpc>
              <a:buFont typeface="Wingdings" pitchFamily="2" charset="2"/>
              <a:buChar char="q"/>
            </a:pPr>
            <a:r>
              <a:rPr lang="ar-EG" sz="2200" b="1" dirty="0" smtClean="0">
                <a:solidFill>
                  <a:srgbClr val="002060"/>
                </a:solidFill>
                <a:latin typeface="Simplified Arabic" pitchFamily="18" charset="-78"/>
                <a:cs typeface="Simplified Arabic" pitchFamily="18" charset="-78"/>
              </a:rPr>
              <a:t>تشغل بحيرة ناصر النيل النوبي سابقا، </a:t>
            </a:r>
          </a:p>
          <a:p>
            <a:pPr marL="342900" lvl="1" indent="-160338" algn="r" rtl="1">
              <a:lnSpc>
                <a:spcPct val="200000"/>
              </a:lnSpc>
              <a:buFont typeface="Wingdings" pitchFamily="2" charset="2"/>
              <a:buChar char="q"/>
            </a:pPr>
            <a:r>
              <a:rPr lang="ar-EG" sz="2200" b="1" dirty="0" smtClean="0">
                <a:solidFill>
                  <a:srgbClr val="002060"/>
                </a:solidFill>
                <a:latin typeface="Simplified Arabic" pitchFamily="18" charset="-78"/>
                <a:cs typeface="Simplified Arabic" pitchFamily="18" charset="-78"/>
              </a:rPr>
              <a:t>تكونت هذه البحيرة بعد بناء السد العالي إلى الجنوب من أسوان بحوالي 6 كم.</a:t>
            </a:r>
          </a:p>
          <a:p>
            <a:pPr marL="342900" lvl="1" indent="-160338" algn="r" rtl="1">
              <a:lnSpc>
                <a:spcPct val="200000"/>
              </a:lnSpc>
              <a:buFont typeface="Wingdings" pitchFamily="2" charset="2"/>
              <a:buChar char="q"/>
            </a:pPr>
            <a:r>
              <a:rPr lang="ar-EG" sz="2200" b="1" dirty="0" smtClean="0">
                <a:solidFill>
                  <a:srgbClr val="002060"/>
                </a:solidFill>
                <a:latin typeface="Simplified Arabic" pitchFamily="18" charset="-78"/>
                <a:cs typeface="Simplified Arabic" pitchFamily="18" charset="-78"/>
              </a:rPr>
              <a:t> تمتد هذه البحيرة لمسافة 500 كم، منها 350 كم داخل الأراضي المصرية، 150 كم داخل السوادان</a:t>
            </a:r>
          </a:p>
          <a:p>
            <a:pPr marL="342900" lvl="1" indent="-160338" algn="r" rtl="1">
              <a:lnSpc>
                <a:spcPct val="200000"/>
              </a:lnSpc>
              <a:buFont typeface="Wingdings" pitchFamily="2" charset="2"/>
              <a:buChar char="q"/>
            </a:pPr>
            <a:r>
              <a:rPr lang="ar-EG" sz="2200" b="1" dirty="0" smtClean="0">
                <a:solidFill>
                  <a:srgbClr val="002060"/>
                </a:solidFill>
                <a:latin typeface="Simplified Arabic" pitchFamily="18" charset="-78"/>
                <a:cs typeface="Simplified Arabic" pitchFamily="18" charset="-78"/>
              </a:rPr>
              <a:t> تتخذ البحيرة نفس شكل وامتداد النيل النوبي القديم</a:t>
            </a:r>
          </a:p>
          <a:p>
            <a:pPr marL="342900" lvl="1" indent="-160338" algn="r" rtl="1">
              <a:lnSpc>
                <a:spcPct val="200000"/>
              </a:lnSpc>
              <a:buFont typeface="Wingdings" pitchFamily="2" charset="2"/>
              <a:buChar char="q"/>
            </a:pPr>
            <a:r>
              <a:rPr lang="ar-EG" sz="2200" b="1" dirty="0" smtClean="0">
                <a:solidFill>
                  <a:srgbClr val="002060"/>
                </a:solidFill>
                <a:latin typeface="Simplified Arabic" pitchFamily="18" charset="-78"/>
                <a:cs typeface="Simplified Arabic" pitchFamily="18" charset="-78"/>
              </a:rPr>
              <a:t> يختلف عرض البحيرة من جزء لآخر، وإن كان متوسط عرضها 10 كم، </a:t>
            </a:r>
            <a:r>
              <a:rPr lang="ar-EG" sz="2200" b="1" u="sng" dirty="0" smtClean="0">
                <a:solidFill>
                  <a:srgbClr val="FF0000"/>
                </a:solidFill>
                <a:latin typeface="Simplified Arabic" pitchFamily="18" charset="-78"/>
                <a:cs typeface="Simplified Arabic" pitchFamily="18" charset="-78"/>
              </a:rPr>
              <a:t>ولعل هذا الإختلاف يرجع إلى </a:t>
            </a:r>
          </a:p>
          <a:p>
            <a:pPr marL="808038" lvl="1" indent="-182563" algn="r" rtl="1">
              <a:lnSpc>
                <a:spcPct val="200000"/>
              </a:lnSpc>
              <a:buFont typeface="Wingdings" pitchFamily="2" charset="2"/>
              <a:buChar char="§"/>
            </a:pPr>
            <a:r>
              <a:rPr lang="ar-EG" sz="2100" b="1" dirty="0" smtClean="0">
                <a:solidFill>
                  <a:srgbClr val="C00000"/>
                </a:solidFill>
                <a:latin typeface="Simplified Arabic" pitchFamily="18" charset="-78"/>
                <a:cs typeface="Simplified Arabic" pitchFamily="18" charset="-78"/>
              </a:rPr>
              <a:t>اختلاف منسوب المياه من ناحية.</a:t>
            </a:r>
          </a:p>
          <a:p>
            <a:pPr marL="808038" lvl="1" indent="-182563" algn="r" rtl="1">
              <a:lnSpc>
                <a:spcPct val="200000"/>
              </a:lnSpc>
              <a:buFont typeface="Wingdings" pitchFamily="2" charset="2"/>
              <a:buChar char="§"/>
            </a:pPr>
            <a:r>
              <a:rPr lang="ar-EG" sz="2100" b="1" dirty="0" smtClean="0">
                <a:solidFill>
                  <a:srgbClr val="C00000"/>
                </a:solidFill>
                <a:latin typeface="Simplified Arabic" pitchFamily="18" charset="-78"/>
                <a:cs typeface="Simplified Arabic" pitchFamily="18" charset="-78"/>
              </a:rPr>
              <a:t>والأشكال المحيطة بها من ناحية أخرى. </a:t>
            </a:r>
            <a:endParaRPr lang="en-US" sz="2100" b="1" dirty="0" smtClean="0">
              <a:solidFill>
                <a:srgbClr val="C00000"/>
              </a:solidFill>
              <a:latin typeface="Simplified Arabic" pitchFamily="18" charset="-78"/>
              <a:cs typeface="Simplified Arabic" pitchFamily="18" charset="-78"/>
            </a:endParaRPr>
          </a:p>
          <a:p>
            <a:pPr marL="0" lvl="1" indent="0" algn="r" rtl="1">
              <a:buNone/>
            </a:pPr>
            <a:endParaRPr lang="ar-EG" sz="2400" b="1" dirty="0" smtClean="0">
              <a:solidFill>
                <a:srgbClr val="C000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04800"/>
            <a:ext cx="8229600" cy="6248400"/>
          </a:xfrm>
          <a:solidFill>
            <a:srgbClr val="6FCADF"/>
          </a:solidFill>
          <a:ln w="31750">
            <a:solidFill>
              <a:schemeClr val="tx1"/>
            </a:solidFill>
          </a:ln>
        </p:spPr>
        <p:txBody>
          <a:bodyPr>
            <a:normAutofit/>
          </a:bodyPr>
          <a:lstStyle/>
          <a:p>
            <a:pPr algn="ctr" rtl="1">
              <a:lnSpc>
                <a:spcPct val="200000"/>
              </a:lnSpc>
              <a:buNone/>
            </a:pPr>
            <a:r>
              <a:rPr lang="ar-EG" b="1" dirty="0" smtClean="0">
                <a:solidFill>
                  <a:srgbClr val="C00000"/>
                </a:solidFill>
              </a:rPr>
              <a:t>الأشكال الجيومورفولوجية التي نتجت بعد تكوين البحيرة.</a:t>
            </a:r>
          </a:p>
          <a:p>
            <a:pPr marL="1158875" indent="365125" algn="r" rtl="1">
              <a:buFont typeface="+mj-cs"/>
              <a:buAutoNum type="arabic2Minus"/>
            </a:pPr>
            <a:r>
              <a:rPr lang="ar-EG" sz="1800" b="1" dirty="0" smtClean="0">
                <a:solidFill>
                  <a:schemeClr val="tx1">
                    <a:lumMod val="95000"/>
                    <a:lumOff val="5000"/>
                  </a:schemeClr>
                </a:solidFill>
                <a:latin typeface="Algerian" pitchFamily="82" charset="0"/>
                <a:cs typeface="Simplified Arabic" pitchFamily="18" charset="-78"/>
              </a:rPr>
              <a:t>دلتا بحيرة ناصر</a:t>
            </a:r>
          </a:p>
          <a:p>
            <a:pPr marL="1158875" indent="365125" algn="r" rtl="1">
              <a:buFont typeface="+mj-cs"/>
              <a:buAutoNum type="arabic2Minus"/>
            </a:pPr>
            <a:r>
              <a:rPr lang="ar-EG" sz="1800" b="1" dirty="0" smtClean="0">
                <a:solidFill>
                  <a:schemeClr val="tx1">
                    <a:lumMod val="95000"/>
                    <a:lumOff val="5000"/>
                  </a:schemeClr>
                </a:solidFill>
                <a:latin typeface="Algerian" pitchFamily="82" charset="0"/>
                <a:cs typeface="Simplified Arabic" pitchFamily="18" charset="-78"/>
              </a:rPr>
              <a:t>الاودية الغارقة( الاخوار)</a:t>
            </a:r>
          </a:p>
          <a:p>
            <a:pPr marL="1158875" indent="365125" algn="r" rtl="1">
              <a:buFont typeface="+mj-cs"/>
              <a:buAutoNum type="arabic2Minus"/>
            </a:pPr>
            <a:r>
              <a:rPr lang="ar-EG" sz="1800" b="1" dirty="0" smtClean="0">
                <a:solidFill>
                  <a:schemeClr val="tx1">
                    <a:lumMod val="95000"/>
                    <a:lumOff val="5000"/>
                  </a:schemeClr>
                </a:solidFill>
                <a:latin typeface="Algerian" pitchFamily="82" charset="0"/>
                <a:cs typeface="Simplified Arabic" pitchFamily="18" charset="-78"/>
              </a:rPr>
              <a:t>الجزر او التلال الغارقة</a:t>
            </a:r>
          </a:p>
          <a:p>
            <a:pPr marL="1158875" indent="365125" algn="r" rtl="1">
              <a:buFont typeface="+mj-cs"/>
              <a:buAutoNum type="arabic2Minus"/>
            </a:pPr>
            <a:r>
              <a:rPr lang="ar-EG" sz="1800" b="1" dirty="0" smtClean="0">
                <a:solidFill>
                  <a:schemeClr val="tx1">
                    <a:lumMod val="95000"/>
                    <a:lumOff val="5000"/>
                  </a:schemeClr>
                </a:solidFill>
                <a:latin typeface="Algerian" pitchFamily="82" charset="0"/>
                <a:cs typeface="Simplified Arabic" pitchFamily="18" charset="-78"/>
              </a:rPr>
              <a:t>الجروف الشاطئية</a:t>
            </a:r>
          </a:p>
          <a:p>
            <a:pPr algn="r" rtl="1">
              <a:lnSpc>
                <a:spcPct val="200000"/>
              </a:lnSpc>
              <a:buNone/>
            </a:pPr>
            <a:r>
              <a:rPr lang="ar-EG" sz="2800" b="1" dirty="0" smtClean="0">
                <a:solidFill>
                  <a:srgbClr val="FF0000"/>
                </a:solidFill>
                <a:latin typeface="Simplified Arabic" pitchFamily="18" charset="-78"/>
                <a:cs typeface="Simplified Arabic" pitchFamily="18" charset="-78"/>
              </a:rPr>
              <a:t>أ- دلتا بحيرة ناصر</a:t>
            </a:r>
          </a:p>
          <a:p>
            <a:pPr marL="182563" indent="182563" algn="just" rtl="1">
              <a:lnSpc>
                <a:spcPct val="200000"/>
              </a:lnSpc>
              <a:buFont typeface="Wingdings" pitchFamily="2" charset="2"/>
              <a:buChar char="§"/>
              <a:tabLst>
                <a:tab pos="182563" algn="l"/>
              </a:tabLst>
            </a:pPr>
            <a:r>
              <a:rPr lang="ar-EG" sz="1900" b="1" dirty="0" smtClean="0">
                <a:solidFill>
                  <a:srgbClr val="C00000"/>
                </a:solidFill>
                <a:latin typeface="Simplified Arabic" pitchFamily="18" charset="-78"/>
                <a:cs typeface="Simplified Arabic" pitchFamily="18" charset="-78"/>
              </a:rPr>
              <a:t>ادى تكوين بحيرة ناصر الى اختفاء النيل النوبي وترسيب الطمي في البحيرة.</a:t>
            </a:r>
          </a:p>
          <a:p>
            <a:pPr marL="182563" indent="182563" algn="just" rtl="1">
              <a:lnSpc>
                <a:spcPct val="200000"/>
              </a:lnSpc>
              <a:buFont typeface="Wingdings" pitchFamily="2" charset="2"/>
              <a:buChar char="§"/>
              <a:tabLst>
                <a:tab pos="182563" algn="l"/>
              </a:tabLst>
            </a:pPr>
            <a:r>
              <a:rPr lang="ar-EG" sz="1900" b="1" dirty="0" smtClean="0">
                <a:solidFill>
                  <a:srgbClr val="C00000"/>
                </a:solidFill>
                <a:latin typeface="Simplified Arabic" pitchFamily="18" charset="-78"/>
                <a:cs typeface="Simplified Arabic" pitchFamily="18" charset="-78"/>
              </a:rPr>
              <a:t>أصبحت البحيرة بمثابة مستوى قاعدة على الأجزاء العليا من النيل، وبالتالي بدأت تتكون دلتا جديدة.</a:t>
            </a:r>
          </a:p>
          <a:p>
            <a:pPr marL="365125" indent="-182563" algn="just" rtl="1">
              <a:lnSpc>
                <a:spcPct val="200000"/>
              </a:lnSpc>
              <a:buFont typeface="Wingdings" pitchFamily="2" charset="2"/>
              <a:buChar char="§"/>
              <a:tabLst>
                <a:tab pos="274638" algn="l"/>
              </a:tabLst>
            </a:pPr>
            <a:r>
              <a:rPr lang="ar-EG" sz="1900" b="1" dirty="0" smtClean="0">
                <a:solidFill>
                  <a:srgbClr val="C00000"/>
                </a:solidFill>
                <a:latin typeface="Simplified Arabic" pitchFamily="18" charset="-78"/>
                <a:cs typeface="Simplified Arabic" pitchFamily="18" charset="-78"/>
              </a:rPr>
              <a:t> يوجد معظم الدلتا جنوب الدندان على الحدود المصرية السودانية، وبمرور الوقت فإن هذه الرواسب سوف تمتد في اتجاه الشمال .</a:t>
            </a:r>
          </a:p>
          <a:p>
            <a:pPr marL="441325" indent="-260350" algn="r" rtl="1">
              <a:buFont typeface="Wingdings" pitchFamily="2" charset="2"/>
              <a:buChar char="§"/>
            </a:pPr>
            <a:r>
              <a:rPr lang="ar-EG" sz="1900" b="1" dirty="0" smtClean="0">
                <a:solidFill>
                  <a:srgbClr val="C00000"/>
                </a:solidFill>
                <a:latin typeface="Simplified Arabic" pitchFamily="18" charset="-78"/>
                <a:cs typeface="Simplified Arabic" pitchFamily="18" charset="-78"/>
              </a:rPr>
              <a:t>تظهر أجزاء من الدلتا في حالة انخفاض منسوب مياه البحيرة.. </a:t>
            </a:r>
            <a:endParaRPr lang="en-US" sz="1900" b="1" dirty="0" smtClean="0">
              <a:solidFill>
                <a:srgbClr val="C00000"/>
              </a:solidFill>
              <a:latin typeface="Simplified Arabic" pitchFamily="18" charset="-78"/>
              <a:cs typeface="Simplified Arabic" pitchFamily="18" charset="-78"/>
            </a:endParaRPr>
          </a:p>
          <a:p>
            <a:pPr algn="r" rtl="1">
              <a:lnSpc>
                <a:spcPct val="200000"/>
              </a:lnSpc>
              <a:buNone/>
            </a:pPr>
            <a:endParaRPr lang="ar-EG" sz="2000" b="1" dirty="0" smtClean="0">
              <a:solidFill>
                <a:srgbClr val="002060"/>
              </a:solidFill>
              <a:latin typeface="Simplified Arabic" pitchFamily="18" charset="-78"/>
              <a:cs typeface="Simplified Arabic" pitchFamily="18" charset="-78"/>
            </a:endParaRPr>
          </a:p>
          <a:p>
            <a:pPr algn="r" rtl="1">
              <a:lnSpc>
                <a:spcPct val="200000"/>
              </a:lnSpc>
              <a:buNone/>
            </a:pPr>
            <a:endParaRPr lang="ar-EG" sz="2000" b="1" dirty="0" smtClean="0">
              <a:solidFill>
                <a:srgbClr val="002060"/>
              </a:solidFill>
              <a:latin typeface="Simplified Arabic" pitchFamily="18" charset="-78"/>
              <a:cs typeface="Simplified Arabic" pitchFamily="18" charset="-78"/>
            </a:endParaRPr>
          </a:p>
          <a:p>
            <a:pPr algn="r" rtl="1">
              <a:lnSpc>
                <a:spcPct val="200000"/>
              </a:lnSpc>
              <a:buNone/>
            </a:pPr>
            <a:endParaRPr lang="ar-EG" sz="2000" b="1" dirty="0" smtClean="0">
              <a:solidFill>
                <a:srgbClr val="002060"/>
              </a:solidFill>
              <a:latin typeface="Simplified Arabic" pitchFamily="18" charset="-78"/>
              <a:cs typeface="Simplified Arabic" pitchFamily="18" charset="-78"/>
            </a:endParaRPr>
          </a:p>
          <a:p>
            <a:pPr marL="0" indent="0" algn="r" rtl="1">
              <a:buNone/>
            </a:pPr>
            <a:endParaRPr lang="ar-EG" sz="1900" b="1" dirty="0" smtClean="0">
              <a:solidFill>
                <a:srgbClr val="002060"/>
              </a:solidFill>
              <a:latin typeface="Simplified Arabic" pitchFamily="18" charset="-78"/>
              <a:cs typeface="Simplified Arabic" pitchFamily="18" charset="-78"/>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839200" cy="6248400"/>
          </a:xfrm>
          <a:solidFill>
            <a:srgbClr val="FCFBD0"/>
          </a:solidFill>
          <a:ln w="25400">
            <a:solidFill>
              <a:schemeClr val="tx1">
                <a:lumMod val="50000"/>
                <a:lumOff val="50000"/>
              </a:schemeClr>
            </a:solidFill>
          </a:ln>
        </p:spPr>
        <p:txBody>
          <a:bodyPr>
            <a:normAutofit/>
          </a:bodyPr>
          <a:lstStyle/>
          <a:p>
            <a:pPr algn="r" rtl="1">
              <a:lnSpc>
                <a:spcPct val="200000"/>
              </a:lnSpc>
              <a:buNone/>
            </a:pPr>
            <a:r>
              <a:rPr lang="ar-EG" sz="2800" b="1" dirty="0" smtClean="0">
                <a:solidFill>
                  <a:srgbClr val="FF0000"/>
                </a:solidFill>
                <a:latin typeface="Simplified Arabic" pitchFamily="18" charset="-78"/>
                <a:cs typeface="Simplified Arabic" pitchFamily="18" charset="-78"/>
              </a:rPr>
              <a:t>ب- الاودية الغارقة (الاخوار)</a:t>
            </a:r>
          </a:p>
          <a:p>
            <a:pPr marL="441325" indent="-258763" algn="just" rtl="1">
              <a:lnSpc>
                <a:spcPct val="150000"/>
              </a:lnSpc>
              <a:buFont typeface="Wingdings" pitchFamily="2" charset="2"/>
              <a:buChar char="§"/>
              <a:tabLst>
                <a:tab pos="365125" algn="l"/>
              </a:tabLst>
            </a:pPr>
            <a:r>
              <a:rPr lang="ar-EG" sz="2000" b="1" dirty="0" smtClean="0">
                <a:solidFill>
                  <a:schemeClr val="tx2"/>
                </a:solidFill>
                <a:latin typeface="Simplified Arabic" pitchFamily="18" charset="-78"/>
                <a:cs typeface="Simplified Arabic" pitchFamily="18" charset="-78"/>
              </a:rPr>
              <a:t>تعد الأخوار من أشكال السطح الشائعة على طول جوانب بحيرة ناصر.</a:t>
            </a:r>
          </a:p>
          <a:p>
            <a:pPr marL="441325" indent="-258763" algn="just" rtl="1">
              <a:lnSpc>
                <a:spcPct val="150000"/>
              </a:lnSpc>
              <a:buFont typeface="Wingdings" pitchFamily="2" charset="2"/>
              <a:buChar char="§"/>
              <a:tabLst>
                <a:tab pos="365125" algn="l"/>
              </a:tabLst>
            </a:pPr>
            <a:r>
              <a:rPr lang="ar-EG" sz="2000" b="1" dirty="0" smtClean="0">
                <a:solidFill>
                  <a:schemeClr val="tx2"/>
                </a:solidFill>
                <a:latin typeface="Simplified Arabic" pitchFamily="18" charset="-78"/>
                <a:cs typeface="Simplified Arabic" pitchFamily="18" charset="-78"/>
              </a:rPr>
              <a:t>الاخوار هى المسئولة عن عدم انتظام خط شاطئ بحيرة ناصر</a:t>
            </a:r>
          </a:p>
          <a:p>
            <a:pPr marL="441325" indent="-258763" algn="just" rtl="1">
              <a:lnSpc>
                <a:spcPct val="150000"/>
              </a:lnSpc>
              <a:buFont typeface="Wingdings" pitchFamily="2" charset="2"/>
              <a:buChar char="§"/>
              <a:tabLst>
                <a:tab pos="365125" algn="l"/>
              </a:tabLst>
            </a:pPr>
            <a:r>
              <a:rPr lang="ar-EG" sz="2000" b="1" dirty="0" smtClean="0">
                <a:solidFill>
                  <a:schemeClr val="tx2"/>
                </a:solidFill>
                <a:latin typeface="Simplified Arabic" pitchFamily="18" charset="-78"/>
                <a:cs typeface="Simplified Arabic" pitchFamily="18" charset="-78"/>
              </a:rPr>
              <a:t>الأخوار ليست حديثة التكوين، ولم ترتبط ببناء السد العالي وتكوين بحيرة ناصر فقط، ولكنها بدأت في التكوين منذ بناء خزان أسوان القديم. </a:t>
            </a:r>
          </a:p>
          <a:p>
            <a:pPr marL="441325" indent="-258763" algn="just" rtl="1">
              <a:lnSpc>
                <a:spcPct val="150000"/>
              </a:lnSpc>
              <a:buFont typeface="Wingdings" pitchFamily="2" charset="2"/>
              <a:buChar char="§"/>
              <a:tabLst>
                <a:tab pos="365125" algn="l"/>
              </a:tabLst>
            </a:pPr>
            <a:r>
              <a:rPr lang="ar-EG" sz="2000" b="1" dirty="0" smtClean="0">
                <a:solidFill>
                  <a:schemeClr val="tx2"/>
                </a:solidFill>
                <a:latin typeface="Simplified Arabic" pitchFamily="18" charset="-78"/>
                <a:cs typeface="Simplified Arabic" pitchFamily="18" charset="-78"/>
              </a:rPr>
              <a:t>يعد كل من خور العلاقي وخور كلابشة وخور دهمت </a:t>
            </a:r>
            <a:r>
              <a:rPr lang="en-US" sz="2000" b="1" dirty="0" err="1" smtClean="0">
                <a:solidFill>
                  <a:schemeClr val="tx2"/>
                </a:solidFill>
                <a:latin typeface="Simplified Arabic" pitchFamily="18" charset="-78"/>
                <a:cs typeface="Simplified Arabic" pitchFamily="18" charset="-78"/>
              </a:rPr>
              <a:t>Dehmit</a:t>
            </a:r>
            <a:r>
              <a:rPr lang="ar-EG" sz="2000" b="1" dirty="0" smtClean="0">
                <a:solidFill>
                  <a:schemeClr val="tx2"/>
                </a:solidFill>
                <a:latin typeface="Simplified Arabic" pitchFamily="18" charset="-78"/>
                <a:cs typeface="Simplified Arabic" pitchFamily="18" charset="-78"/>
              </a:rPr>
              <a:t> وخور شر ف الدين من أمثلة الأخوار التي بدأت في التكوين منذ إنشاء خزان أسوان القديم.</a:t>
            </a:r>
            <a:endParaRPr lang="en-US" sz="2000" b="1" dirty="0" smtClean="0">
              <a:solidFill>
                <a:schemeClr val="tx2"/>
              </a:solidFill>
              <a:latin typeface="Simplified Arabic" pitchFamily="18" charset="-78"/>
              <a:cs typeface="Simplified Arabic" pitchFamily="18" charset="-78"/>
            </a:endParaRPr>
          </a:p>
          <a:p>
            <a:pPr marL="441325" indent="-258763" algn="just" rtl="1">
              <a:lnSpc>
                <a:spcPct val="150000"/>
              </a:lnSpc>
              <a:buFont typeface="Wingdings" pitchFamily="2" charset="2"/>
              <a:buChar char="§"/>
              <a:tabLst>
                <a:tab pos="365125" algn="l"/>
              </a:tabLst>
            </a:pPr>
            <a:r>
              <a:rPr lang="ar-EG" sz="2000" b="1" dirty="0" smtClean="0">
                <a:solidFill>
                  <a:schemeClr val="tx2"/>
                </a:solidFill>
                <a:latin typeface="Simplified Arabic" pitchFamily="18" charset="-78"/>
                <a:cs typeface="Simplified Arabic" pitchFamily="18" charset="-78"/>
              </a:rPr>
              <a:t>أدى إنشاء السد العالي وتكوين بحيرة ناصر إلى إيجاد نحو 100 خور منها 58 خور على الجانب الشرقي و 42 خور على الجانب الغربي وتختلف الأخوار فيما بينها من حيث الشكل والطور والعرض والعمق وطول خط الشاطئ ومساحة المسطح المائي.</a:t>
            </a:r>
            <a:endParaRPr lang="en-US" sz="2000" b="1" dirty="0" smtClean="0">
              <a:solidFill>
                <a:schemeClr val="tx2"/>
              </a:solidFill>
              <a:latin typeface="Simplified Arabic" pitchFamily="18" charset="-78"/>
              <a:cs typeface="Simplified Arabic" pitchFamily="18" charset="-78"/>
            </a:endParaRPr>
          </a:p>
          <a:p>
            <a:pPr algn="r" rtl="1">
              <a:lnSpc>
                <a:spcPct val="200000"/>
              </a:lnSpc>
              <a:buNone/>
            </a:pPr>
            <a:endParaRPr lang="ar-EG" sz="2800" b="1" dirty="0" smtClean="0">
              <a:solidFill>
                <a:schemeClr val="tx1">
                  <a:lumMod val="95000"/>
                  <a:lumOff val="5000"/>
                </a:schemeClr>
              </a:solidFill>
              <a:latin typeface="Simplified Arabic" pitchFamily="18" charset="-78"/>
              <a:cs typeface="Simplified Arabic" pitchFamily="18" charset="-78"/>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304800" y="228600"/>
            <a:ext cx="8534400" cy="6400800"/>
          </a:xfrm>
          <a:solidFill>
            <a:schemeClr val="accent6">
              <a:lumMod val="20000"/>
              <a:lumOff val="80000"/>
            </a:schemeClr>
          </a:solidFill>
          <a:ln w="25400">
            <a:solidFill>
              <a:schemeClr val="tx1">
                <a:lumMod val="50000"/>
                <a:lumOff val="50000"/>
              </a:schemeClr>
            </a:solidFill>
          </a:ln>
        </p:spPr>
        <p:txBody>
          <a:bodyPr>
            <a:normAutofit/>
          </a:bodyPr>
          <a:lstStyle/>
          <a:p>
            <a:pPr>
              <a:buNone/>
            </a:pPr>
            <a:r>
              <a:rPr lang="ar-EG" sz="3600" dirty="0" smtClean="0"/>
              <a:t/>
            </a:r>
            <a:br>
              <a:rPr lang="ar-EG" sz="3600" dirty="0" smtClean="0"/>
            </a:br>
            <a:endParaRPr lang="ar-EG" sz="3500" b="1" u="sng" dirty="0" smtClean="0">
              <a:solidFill>
                <a:schemeClr val="accent2">
                  <a:lumMod val="50000"/>
                </a:schemeClr>
              </a:solidFill>
            </a:endParaRPr>
          </a:p>
          <a:p>
            <a:pPr algn="r" rtl="1">
              <a:lnSpc>
                <a:spcPct val="200000"/>
              </a:lnSpc>
              <a:buNone/>
            </a:pPr>
            <a:endParaRPr lang="ar-EG" sz="2100" b="1" dirty="0" smtClean="0">
              <a:solidFill>
                <a:srgbClr val="002060"/>
              </a:solidFill>
              <a:latin typeface="Simplified Arabic" pitchFamily="18" charset="-78"/>
              <a:cs typeface="Simplified Arabic" pitchFamily="18" charset="-78"/>
            </a:endParaRPr>
          </a:p>
          <a:p>
            <a:pPr algn="r" rtl="1">
              <a:lnSpc>
                <a:spcPct val="200000"/>
              </a:lnSpc>
              <a:buFont typeface="Wingdings" pitchFamily="2" charset="2"/>
              <a:buChar char="q"/>
            </a:pPr>
            <a:endParaRPr lang="ar-EG" sz="2100" b="1" dirty="0" smtClean="0">
              <a:solidFill>
                <a:srgbClr val="002060"/>
              </a:solidFill>
              <a:latin typeface="Simplified Arabic" pitchFamily="18" charset="-78"/>
              <a:cs typeface="Simplified Arabic" pitchFamily="18" charset="-78"/>
            </a:endParaRPr>
          </a:p>
          <a:p>
            <a:endParaRPr lang="ar-EG" dirty="0"/>
          </a:p>
        </p:txBody>
      </p:sp>
      <p:sp>
        <p:nvSpPr>
          <p:cNvPr id="3" name="Freeform 2"/>
          <p:cNvSpPr/>
          <p:nvPr/>
        </p:nvSpPr>
        <p:spPr>
          <a:xfrm>
            <a:off x="3382507" y="685800"/>
            <a:ext cx="2871142" cy="5471160"/>
          </a:xfrm>
          <a:custGeom>
            <a:avLst/>
            <a:gdLst>
              <a:gd name="connsiteX0" fmla="*/ 1799093 w 2871142"/>
              <a:gd name="connsiteY0" fmla="*/ 4083878 h 5318318"/>
              <a:gd name="connsiteX1" fmla="*/ 1783853 w 2871142"/>
              <a:gd name="connsiteY1" fmla="*/ 3992438 h 5318318"/>
              <a:gd name="connsiteX2" fmla="*/ 2149613 w 2871142"/>
              <a:gd name="connsiteY2" fmla="*/ 3657158 h 5318318"/>
              <a:gd name="connsiteX3" fmla="*/ 2286773 w 2871142"/>
              <a:gd name="connsiteY3" fmla="*/ 3641918 h 5318318"/>
              <a:gd name="connsiteX4" fmla="*/ 2195333 w 2871142"/>
              <a:gd name="connsiteY4" fmla="*/ 3443798 h 5318318"/>
              <a:gd name="connsiteX5" fmla="*/ 1921013 w 2871142"/>
              <a:gd name="connsiteY5" fmla="*/ 3428558 h 5318318"/>
              <a:gd name="connsiteX6" fmla="*/ 1875293 w 2871142"/>
              <a:gd name="connsiteY6" fmla="*/ 3413318 h 5318318"/>
              <a:gd name="connsiteX7" fmla="*/ 1814333 w 2871142"/>
              <a:gd name="connsiteY7" fmla="*/ 3321878 h 5318318"/>
              <a:gd name="connsiteX8" fmla="*/ 1844813 w 2871142"/>
              <a:gd name="connsiteY8" fmla="*/ 3276158 h 5318318"/>
              <a:gd name="connsiteX9" fmla="*/ 1936253 w 2871142"/>
              <a:gd name="connsiteY9" fmla="*/ 3215198 h 5318318"/>
              <a:gd name="connsiteX10" fmla="*/ 1921013 w 2871142"/>
              <a:gd name="connsiteY10" fmla="*/ 2956118 h 5318318"/>
              <a:gd name="connsiteX11" fmla="*/ 1905773 w 2871142"/>
              <a:gd name="connsiteY11" fmla="*/ 2895158 h 5318318"/>
              <a:gd name="connsiteX12" fmla="*/ 1890533 w 2871142"/>
              <a:gd name="connsiteY12" fmla="*/ 2803718 h 5318318"/>
              <a:gd name="connsiteX13" fmla="*/ 2103893 w 2871142"/>
              <a:gd name="connsiteY13" fmla="*/ 2757998 h 5318318"/>
              <a:gd name="connsiteX14" fmla="*/ 2195333 w 2871142"/>
              <a:gd name="connsiteY14" fmla="*/ 2788478 h 5318318"/>
              <a:gd name="connsiteX15" fmla="*/ 2241053 w 2871142"/>
              <a:gd name="connsiteY15" fmla="*/ 2803718 h 5318318"/>
              <a:gd name="connsiteX16" fmla="*/ 2332493 w 2871142"/>
              <a:gd name="connsiteY16" fmla="*/ 2864678 h 5318318"/>
              <a:gd name="connsiteX17" fmla="*/ 2378213 w 2871142"/>
              <a:gd name="connsiteY17" fmla="*/ 2895158 h 5318318"/>
              <a:gd name="connsiteX18" fmla="*/ 2469653 w 2871142"/>
              <a:gd name="connsiteY18" fmla="*/ 2925638 h 5318318"/>
              <a:gd name="connsiteX19" fmla="*/ 2515373 w 2871142"/>
              <a:gd name="connsiteY19" fmla="*/ 2940878 h 5318318"/>
              <a:gd name="connsiteX20" fmla="*/ 2530613 w 2871142"/>
              <a:gd name="connsiteY20" fmla="*/ 2803718 h 5318318"/>
              <a:gd name="connsiteX21" fmla="*/ 2484893 w 2871142"/>
              <a:gd name="connsiteY21" fmla="*/ 2788478 h 5318318"/>
              <a:gd name="connsiteX22" fmla="*/ 2454413 w 2871142"/>
              <a:gd name="connsiteY22" fmla="*/ 2742758 h 5318318"/>
              <a:gd name="connsiteX23" fmla="*/ 2286773 w 2871142"/>
              <a:gd name="connsiteY23" fmla="*/ 2697038 h 5318318"/>
              <a:gd name="connsiteX24" fmla="*/ 2195333 w 2871142"/>
              <a:gd name="connsiteY24" fmla="*/ 2666558 h 5318318"/>
              <a:gd name="connsiteX25" fmla="*/ 2103893 w 2871142"/>
              <a:gd name="connsiteY25" fmla="*/ 2620838 h 5318318"/>
              <a:gd name="connsiteX26" fmla="*/ 2027693 w 2871142"/>
              <a:gd name="connsiteY26" fmla="*/ 2529398 h 5318318"/>
              <a:gd name="connsiteX27" fmla="*/ 1997213 w 2871142"/>
              <a:gd name="connsiteY27" fmla="*/ 2483678 h 5318318"/>
              <a:gd name="connsiteX28" fmla="*/ 1951493 w 2871142"/>
              <a:gd name="connsiteY28" fmla="*/ 2453198 h 5318318"/>
              <a:gd name="connsiteX29" fmla="*/ 1890533 w 2871142"/>
              <a:gd name="connsiteY29" fmla="*/ 2407478 h 5318318"/>
              <a:gd name="connsiteX30" fmla="*/ 1860053 w 2871142"/>
              <a:gd name="connsiteY30" fmla="*/ 2361758 h 5318318"/>
              <a:gd name="connsiteX31" fmla="*/ 1875293 w 2871142"/>
              <a:gd name="connsiteY31" fmla="*/ 2316038 h 5318318"/>
              <a:gd name="connsiteX32" fmla="*/ 2042933 w 2871142"/>
              <a:gd name="connsiteY32" fmla="*/ 2270318 h 5318318"/>
              <a:gd name="connsiteX33" fmla="*/ 2332493 w 2871142"/>
              <a:gd name="connsiteY33" fmla="*/ 2285558 h 5318318"/>
              <a:gd name="connsiteX34" fmla="*/ 2423933 w 2871142"/>
              <a:gd name="connsiteY34" fmla="*/ 2331278 h 5318318"/>
              <a:gd name="connsiteX35" fmla="*/ 2545853 w 2871142"/>
              <a:gd name="connsiteY35" fmla="*/ 2361758 h 5318318"/>
              <a:gd name="connsiteX36" fmla="*/ 2743973 w 2871142"/>
              <a:gd name="connsiteY36" fmla="*/ 2346518 h 5318318"/>
              <a:gd name="connsiteX37" fmla="*/ 2774453 w 2871142"/>
              <a:gd name="connsiteY37" fmla="*/ 2255078 h 5318318"/>
              <a:gd name="connsiteX38" fmla="*/ 2743973 w 2871142"/>
              <a:gd name="connsiteY38" fmla="*/ 1995998 h 5318318"/>
              <a:gd name="connsiteX39" fmla="*/ 2713493 w 2871142"/>
              <a:gd name="connsiteY39" fmla="*/ 1950278 h 5318318"/>
              <a:gd name="connsiteX40" fmla="*/ 2667773 w 2871142"/>
              <a:gd name="connsiteY40" fmla="*/ 1904558 h 5318318"/>
              <a:gd name="connsiteX41" fmla="*/ 2530613 w 2871142"/>
              <a:gd name="connsiteY41" fmla="*/ 1889318 h 5318318"/>
              <a:gd name="connsiteX42" fmla="*/ 2271533 w 2871142"/>
              <a:gd name="connsiteY42" fmla="*/ 1904558 h 5318318"/>
              <a:gd name="connsiteX43" fmla="*/ 2210573 w 2871142"/>
              <a:gd name="connsiteY43" fmla="*/ 1980758 h 5318318"/>
              <a:gd name="connsiteX44" fmla="*/ 2164853 w 2871142"/>
              <a:gd name="connsiteY44" fmla="*/ 2026478 h 5318318"/>
              <a:gd name="connsiteX45" fmla="*/ 2058173 w 2871142"/>
              <a:gd name="connsiteY45" fmla="*/ 2041718 h 5318318"/>
              <a:gd name="connsiteX46" fmla="*/ 2012453 w 2871142"/>
              <a:gd name="connsiteY46" fmla="*/ 2056958 h 5318318"/>
              <a:gd name="connsiteX47" fmla="*/ 1783853 w 2871142"/>
              <a:gd name="connsiteY47" fmla="*/ 2026478 h 5318318"/>
              <a:gd name="connsiteX48" fmla="*/ 1799093 w 2871142"/>
              <a:gd name="connsiteY48" fmla="*/ 1950278 h 5318318"/>
              <a:gd name="connsiteX49" fmla="*/ 1890533 w 2871142"/>
              <a:gd name="connsiteY49" fmla="*/ 1874078 h 5318318"/>
              <a:gd name="connsiteX50" fmla="*/ 1921013 w 2871142"/>
              <a:gd name="connsiteY50" fmla="*/ 1782638 h 5318318"/>
              <a:gd name="connsiteX51" fmla="*/ 1936253 w 2871142"/>
              <a:gd name="connsiteY51" fmla="*/ 1721678 h 5318318"/>
              <a:gd name="connsiteX52" fmla="*/ 1966733 w 2871142"/>
              <a:gd name="connsiteY52" fmla="*/ 1675958 h 5318318"/>
              <a:gd name="connsiteX53" fmla="*/ 1981973 w 2871142"/>
              <a:gd name="connsiteY53" fmla="*/ 1630238 h 5318318"/>
              <a:gd name="connsiteX54" fmla="*/ 1966733 w 2871142"/>
              <a:gd name="connsiteY54" fmla="*/ 1569278 h 5318318"/>
              <a:gd name="connsiteX55" fmla="*/ 1936253 w 2871142"/>
              <a:gd name="connsiteY55" fmla="*/ 1477838 h 5318318"/>
              <a:gd name="connsiteX56" fmla="*/ 1966733 w 2871142"/>
              <a:gd name="connsiteY56" fmla="*/ 1355918 h 5318318"/>
              <a:gd name="connsiteX57" fmla="*/ 2012453 w 2871142"/>
              <a:gd name="connsiteY57" fmla="*/ 1340678 h 5318318"/>
              <a:gd name="connsiteX58" fmla="*/ 2027693 w 2871142"/>
              <a:gd name="connsiteY58" fmla="*/ 1279718 h 5318318"/>
              <a:gd name="connsiteX59" fmla="*/ 2042933 w 2871142"/>
              <a:gd name="connsiteY59" fmla="*/ 1233998 h 5318318"/>
              <a:gd name="connsiteX60" fmla="*/ 2058173 w 2871142"/>
              <a:gd name="connsiteY60" fmla="*/ 1157798 h 5318318"/>
              <a:gd name="connsiteX61" fmla="*/ 2088653 w 2871142"/>
              <a:gd name="connsiteY61" fmla="*/ 1112078 h 5318318"/>
              <a:gd name="connsiteX62" fmla="*/ 2103893 w 2871142"/>
              <a:gd name="connsiteY62" fmla="*/ 1066358 h 5318318"/>
              <a:gd name="connsiteX63" fmla="*/ 2042933 w 2871142"/>
              <a:gd name="connsiteY63" fmla="*/ 913958 h 5318318"/>
              <a:gd name="connsiteX64" fmla="*/ 1997213 w 2871142"/>
              <a:gd name="connsiteY64" fmla="*/ 898718 h 5318318"/>
              <a:gd name="connsiteX65" fmla="*/ 1905773 w 2871142"/>
              <a:gd name="connsiteY65" fmla="*/ 837758 h 5318318"/>
              <a:gd name="connsiteX66" fmla="*/ 1890533 w 2871142"/>
              <a:gd name="connsiteY66" fmla="*/ 792038 h 5318318"/>
              <a:gd name="connsiteX67" fmla="*/ 1860053 w 2871142"/>
              <a:gd name="connsiteY67" fmla="*/ 670118 h 5318318"/>
              <a:gd name="connsiteX68" fmla="*/ 1844813 w 2871142"/>
              <a:gd name="connsiteY68" fmla="*/ 624398 h 5318318"/>
              <a:gd name="connsiteX69" fmla="*/ 1783853 w 2871142"/>
              <a:gd name="connsiteY69" fmla="*/ 609158 h 5318318"/>
              <a:gd name="connsiteX70" fmla="*/ 1692413 w 2871142"/>
              <a:gd name="connsiteY70" fmla="*/ 578678 h 5318318"/>
              <a:gd name="connsiteX71" fmla="*/ 1646693 w 2871142"/>
              <a:gd name="connsiteY71" fmla="*/ 563438 h 5318318"/>
              <a:gd name="connsiteX72" fmla="*/ 1600973 w 2871142"/>
              <a:gd name="connsiteY72" fmla="*/ 548198 h 5318318"/>
              <a:gd name="connsiteX73" fmla="*/ 1585733 w 2871142"/>
              <a:gd name="connsiteY73" fmla="*/ 487238 h 5318318"/>
              <a:gd name="connsiteX74" fmla="*/ 1570493 w 2871142"/>
              <a:gd name="connsiteY74" fmla="*/ 30038 h 5318318"/>
              <a:gd name="connsiteX75" fmla="*/ 1479053 w 2871142"/>
              <a:gd name="connsiteY75" fmla="*/ 45278 h 5318318"/>
              <a:gd name="connsiteX76" fmla="*/ 1463813 w 2871142"/>
              <a:gd name="connsiteY76" fmla="*/ 121478 h 5318318"/>
              <a:gd name="connsiteX77" fmla="*/ 1448573 w 2871142"/>
              <a:gd name="connsiteY77" fmla="*/ 228158 h 5318318"/>
              <a:gd name="connsiteX78" fmla="*/ 1418093 w 2871142"/>
              <a:gd name="connsiteY78" fmla="*/ 319598 h 5318318"/>
              <a:gd name="connsiteX79" fmla="*/ 1402853 w 2871142"/>
              <a:gd name="connsiteY79" fmla="*/ 411038 h 5318318"/>
              <a:gd name="connsiteX80" fmla="*/ 1387613 w 2871142"/>
              <a:gd name="connsiteY80" fmla="*/ 532958 h 5318318"/>
              <a:gd name="connsiteX81" fmla="*/ 1311413 w 2871142"/>
              <a:gd name="connsiteY81" fmla="*/ 593918 h 5318318"/>
              <a:gd name="connsiteX82" fmla="*/ 930413 w 2871142"/>
              <a:gd name="connsiteY82" fmla="*/ 578678 h 5318318"/>
              <a:gd name="connsiteX83" fmla="*/ 854213 w 2871142"/>
              <a:gd name="connsiteY83" fmla="*/ 563438 h 5318318"/>
              <a:gd name="connsiteX84" fmla="*/ 793253 w 2871142"/>
              <a:gd name="connsiteY84" fmla="*/ 593918 h 5318318"/>
              <a:gd name="connsiteX85" fmla="*/ 778013 w 2871142"/>
              <a:gd name="connsiteY85" fmla="*/ 639638 h 5318318"/>
              <a:gd name="connsiteX86" fmla="*/ 1021853 w 2871142"/>
              <a:gd name="connsiteY86" fmla="*/ 731078 h 5318318"/>
              <a:gd name="connsiteX87" fmla="*/ 1067573 w 2871142"/>
              <a:gd name="connsiteY87" fmla="*/ 715838 h 5318318"/>
              <a:gd name="connsiteX88" fmla="*/ 1128533 w 2871142"/>
              <a:gd name="connsiteY88" fmla="*/ 959678 h 5318318"/>
              <a:gd name="connsiteX89" fmla="*/ 1067573 w 2871142"/>
              <a:gd name="connsiteY89" fmla="*/ 1051118 h 5318318"/>
              <a:gd name="connsiteX90" fmla="*/ 808493 w 2871142"/>
              <a:gd name="connsiteY90" fmla="*/ 1066358 h 5318318"/>
              <a:gd name="connsiteX91" fmla="*/ 717053 w 2871142"/>
              <a:gd name="connsiteY91" fmla="*/ 1112078 h 5318318"/>
              <a:gd name="connsiteX92" fmla="*/ 686573 w 2871142"/>
              <a:gd name="connsiteY92" fmla="*/ 1157798 h 5318318"/>
              <a:gd name="connsiteX93" fmla="*/ 671333 w 2871142"/>
              <a:gd name="connsiteY93" fmla="*/ 1203518 h 5318318"/>
              <a:gd name="connsiteX94" fmla="*/ 1219973 w 2871142"/>
              <a:gd name="connsiteY94" fmla="*/ 1310198 h 5318318"/>
              <a:gd name="connsiteX95" fmla="*/ 1159013 w 2871142"/>
              <a:gd name="connsiteY95" fmla="*/ 1401638 h 5318318"/>
              <a:gd name="connsiteX96" fmla="*/ 1113293 w 2871142"/>
              <a:gd name="connsiteY96" fmla="*/ 1416878 h 5318318"/>
              <a:gd name="connsiteX97" fmla="*/ 1067573 w 2871142"/>
              <a:gd name="connsiteY97" fmla="*/ 1462598 h 5318318"/>
              <a:gd name="connsiteX98" fmla="*/ 1006613 w 2871142"/>
              <a:gd name="connsiteY98" fmla="*/ 1477838 h 5318318"/>
              <a:gd name="connsiteX99" fmla="*/ 808493 w 2871142"/>
              <a:gd name="connsiteY99" fmla="*/ 1508318 h 5318318"/>
              <a:gd name="connsiteX100" fmla="*/ 16013 w 2871142"/>
              <a:gd name="connsiteY100" fmla="*/ 1538798 h 5318318"/>
              <a:gd name="connsiteX101" fmla="*/ 773 w 2871142"/>
              <a:gd name="connsiteY101" fmla="*/ 1584518 h 5318318"/>
              <a:gd name="connsiteX102" fmla="*/ 16013 w 2871142"/>
              <a:gd name="connsiteY102" fmla="*/ 1645478 h 5318318"/>
              <a:gd name="connsiteX103" fmla="*/ 107453 w 2871142"/>
              <a:gd name="connsiteY103" fmla="*/ 1691198 h 5318318"/>
              <a:gd name="connsiteX104" fmla="*/ 198893 w 2871142"/>
              <a:gd name="connsiteY104" fmla="*/ 1706438 h 5318318"/>
              <a:gd name="connsiteX105" fmla="*/ 244613 w 2871142"/>
              <a:gd name="connsiteY105" fmla="*/ 1721678 h 5318318"/>
              <a:gd name="connsiteX106" fmla="*/ 442733 w 2871142"/>
              <a:gd name="connsiteY106" fmla="*/ 1736918 h 5318318"/>
              <a:gd name="connsiteX107" fmla="*/ 595133 w 2871142"/>
              <a:gd name="connsiteY107" fmla="*/ 1752158 h 5318318"/>
              <a:gd name="connsiteX108" fmla="*/ 656093 w 2871142"/>
              <a:gd name="connsiteY108" fmla="*/ 1767398 h 5318318"/>
              <a:gd name="connsiteX109" fmla="*/ 701813 w 2871142"/>
              <a:gd name="connsiteY109" fmla="*/ 1782638 h 5318318"/>
              <a:gd name="connsiteX110" fmla="*/ 991373 w 2871142"/>
              <a:gd name="connsiteY110" fmla="*/ 1797878 h 5318318"/>
              <a:gd name="connsiteX111" fmla="*/ 976133 w 2871142"/>
              <a:gd name="connsiteY111" fmla="*/ 2026478 h 5318318"/>
              <a:gd name="connsiteX112" fmla="*/ 960893 w 2871142"/>
              <a:gd name="connsiteY112" fmla="*/ 2072198 h 5318318"/>
              <a:gd name="connsiteX113" fmla="*/ 915173 w 2871142"/>
              <a:gd name="connsiteY113" fmla="*/ 2102678 h 5318318"/>
              <a:gd name="connsiteX114" fmla="*/ 838973 w 2871142"/>
              <a:gd name="connsiteY114" fmla="*/ 2117918 h 5318318"/>
              <a:gd name="connsiteX115" fmla="*/ 625613 w 2871142"/>
              <a:gd name="connsiteY115" fmla="*/ 2133158 h 5318318"/>
              <a:gd name="connsiteX116" fmla="*/ 381773 w 2871142"/>
              <a:gd name="connsiteY116" fmla="*/ 2178878 h 5318318"/>
              <a:gd name="connsiteX117" fmla="*/ 397013 w 2871142"/>
              <a:gd name="connsiteY117" fmla="*/ 2376998 h 5318318"/>
              <a:gd name="connsiteX118" fmla="*/ 457973 w 2871142"/>
              <a:gd name="connsiteY118" fmla="*/ 2392238 h 5318318"/>
              <a:gd name="connsiteX119" fmla="*/ 899933 w 2871142"/>
              <a:gd name="connsiteY119" fmla="*/ 2376998 h 5318318"/>
              <a:gd name="connsiteX120" fmla="*/ 1037093 w 2871142"/>
              <a:gd name="connsiteY120" fmla="*/ 2392238 h 5318318"/>
              <a:gd name="connsiteX121" fmla="*/ 1021853 w 2871142"/>
              <a:gd name="connsiteY121" fmla="*/ 2590358 h 5318318"/>
              <a:gd name="connsiteX122" fmla="*/ 1006613 w 2871142"/>
              <a:gd name="connsiteY122" fmla="*/ 2636078 h 5318318"/>
              <a:gd name="connsiteX123" fmla="*/ 960893 w 2871142"/>
              <a:gd name="connsiteY123" fmla="*/ 2666558 h 5318318"/>
              <a:gd name="connsiteX124" fmla="*/ 869453 w 2871142"/>
              <a:gd name="connsiteY124" fmla="*/ 2697038 h 5318318"/>
              <a:gd name="connsiteX125" fmla="*/ 823733 w 2871142"/>
              <a:gd name="connsiteY125" fmla="*/ 2712278 h 5318318"/>
              <a:gd name="connsiteX126" fmla="*/ 717053 w 2871142"/>
              <a:gd name="connsiteY126" fmla="*/ 2742758 h 5318318"/>
              <a:gd name="connsiteX127" fmla="*/ 625613 w 2871142"/>
              <a:gd name="connsiteY127" fmla="*/ 2773238 h 5318318"/>
              <a:gd name="connsiteX128" fmla="*/ 534173 w 2871142"/>
              <a:gd name="connsiteY128" fmla="*/ 2818958 h 5318318"/>
              <a:gd name="connsiteX129" fmla="*/ 488453 w 2871142"/>
              <a:gd name="connsiteY129" fmla="*/ 2849438 h 5318318"/>
              <a:gd name="connsiteX130" fmla="*/ 473213 w 2871142"/>
              <a:gd name="connsiteY130" fmla="*/ 2895158 h 5318318"/>
              <a:gd name="connsiteX131" fmla="*/ 488453 w 2871142"/>
              <a:gd name="connsiteY131" fmla="*/ 2986598 h 5318318"/>
              <a:gd name="connsiteX132" fmla="*/ 625613 w 2871142"/>
              <a:gd name="connsiteY132" fmla="*/ 3093278 h 5318318"/>
              <a:gd name="connsiteX133" fmla="*/ 732293 w 2871142"/>
              <a:gd name="connsiteY133" fmla="*/ 3154238 h 5318318"/>
              <a:gd name="connsiteX134" fmla="*/ 778013 w 2871142"/>
              <a:gd name="connsiteY134" fmla="*/ 3169478 h 5318318"/>
              <a:gd name="connsiteX135" fmla="*/ 930413 w 2871142"/>
              <a:gd name="connsiteY135" fmla="*/ 3184718 h 5318318"/>
              <a:gd name="connsiteX136" fmla="*/ 915173 w 2871142"/>
              <a:gd name="connsiteY136" fmla="*/ 3306638 h 5318318"/>
              <a:gd name="connsiteX137" fmla="*/ 823733 w 2871142"/>
              <a:gd name="connsiteY137" fmla="*/ 3337118 h 5318318"/>
              <a:gd name="connsiteX138" fmla="*/ 778013 w 2871142"/>
              <a:gd name="connsiteY138" fmla="*/ 3352358 h 5318318"/>
              <a:gd name="connsiteX139" fmla="*/ 686573 w 2871142"/>
              <a:gd name="connsiteY139" fmla="*/ 3382838 h 5318318"/>
              <a:gd name="connsiteX140" fmla="*/ 640853 w 2871142"/>
              <a:gd name="connsiteY140" fmla="*/ 3398078 h 5318318"/>
              <a:gd name="connsiteX141" fmla="*/ 595133 w 2871142"/>
              <a:gd name="connsiteY141" fmla="*/ 3428558 h 5318318"/>
              <a:gd name="connsiteX142" fmla="*/ 503693 w 2871142"/>
              <a:gd name="connsiteY142" fmla="*/ 3474278 h 5318318"/>
              <a:gd name="connsiteX143" fmla="*/ 442733 w 2871142"/>
              <a:gd name="connsiteY143" fmla="*/ 3565718 h 5318318"/>
              <a:gd name="connsiteX144" fmla="*/ 457973 w 2871142"/>
              <a:gd name="connsiteY144" fmla="*/ 3779078 h 5318318"/>
              <a:gd name="connsiteX145" fmla="*/ 518933 w 2871142"/>
              <a:gd name="connsiteY145" fmla="*/ 3870518 h 5318318"/>
              <a:gd name="connsiteX146" fmla="*/ 610373 w 2871142"/>
              <a:gd name="connsiteY146" fmla="*/ 3931478 h 5318318"/>
              <a:gd name="connsiteX147" fmla="*/ 1037093 w 2871142"/>
              <a:gd name="connsiteY147" fmla="*/ 3961958 h 5318318"/>
              <a:gd name="connsiteX148" fmla="*/ 991373 w 2871142"/>
              <a:gd name="connsiteY148" fmla="*/ 3977198 h 5318318"/>
              <a:gd name="connsiteX149" fmla="*/ 899933 w 2871142"/>
              <a:gd name="connsiteY149" fmla="*/ 4038158 h 5318318"/>
              <a:gd name="connsiteX150" fmla="*/ 808493 w 2871142"/>
              <a:gd name="connsiteY150" fmla="*/ 4068638 h 5318318"/>
              <a:gd name="connsiteX151" fmla="*/ 762773 w 2871142"/>
              <a:gd name="connsiteY151" fmla="*/ 4099118 h 5318318"/>
              <a:gd name="connsiteX152" fmla="*/ 656093 w 2871142"/>
              <a:gd name="connsiteY152" fmla="*/ 4114358 h 5318318"/>
              <a:gd name="connsiteX153" fmla="*/ 564653 w 2871142"/>
              <a:gd name="connsiteY153" fmla="*/ 4160078 h 5318318"/>
              <a:gd name="connsiteX154" fmla="*/ 503693 w 2871142"/>
              <a:gd name="connsiteY154" fmla="*/ 4236278 h 5318318"/>
              <a:gd name="connsiteX155" fmla="*/ 473213 w 2871142"/>
              <a:gd name="connsiteY155" fmla="*/ 4388678 h 5318318"/>
              <a:gd name="connsiteX156" fmla="*/ 488453 w 2871142"/>
              <a:gd name="connsiteY156" fmla="*/ 4495358 h 5318318"/>
              <a:gd name="connsiteX157" fmla="*/ 549413 w 2871142"/>
              <a:gd name="connsiteY157" fmla="*/ 4510598 h 5318318"/>
              <a:gd name="connsiteX158" fmla="*/ 640853 w 2871142"/>
              <a:gd name="connsiteY158" fmla="*/ 4541078 h 5318318"/>
              <a:gd name="connsiteX159" fmla="*/ 747533 w 2871142"/>
              <a:gd name="connsiteY159" fmla="*/ 4571558 h 5318318"/>
              <a:gd name="connsiteX160" fmla="*/ 808493 w 2871142"/>
              <a:gd name="connsiteY160" fmla="*/ 4586798 h 5318318"/>
              <a:gd name="connsiteX161" fmla="*/ 793253 w 2871142"/>
              <a:gd name="connsiteY161" fmla="*/ 4693478 h 5318318"/>
              <a:gd name="connsiteX162" fmla="*/ 732293 w 2871142"/>
              <a:gd name="connsiteY162" fmla="*/ 4815398 h 5318318"/>
              <a:gd name="connsiteX163" fmla="*/ 778013 w 2871142"/>
              <a:gd name="connsiteY163" fmla="*/ 4922078 h 5318318"/>
              <a:gd name="connsiteX164" fmla="*/ 793253 w 2871142"/>
              <a:gd name="connsiteY164" fmla="*/ 4967798 h 5318318"/>
              <a:gd name="connsiteX165" fmla="*/ 899933 w 2871142"/>
              <a:gd name="connsiteY165" fmla="*/ 5013518 h 5318318"/>
              <a:gd name="connsiteX166" fmla="*/ 1006613 w 2871142"/>
              <a:gd name="connsiteY166" fmla="*/ 5059238 h 5318318"/>
              <a:gd name="connsiteX167" fmla="*/ 1098053 w 2871142"/>
              <a:gd name="connsiteY167" fmla="*/ 5089718 h 5318318"/>
              <a:gd name="connsiteX168" fmla="*/ 1159013 w 2871142"/>
              <a:gd name="connsiteY168" fmla="*/ 5150678 h 5318318"/>
              <a:gd name="connsiteX169" fmla="*/ 1174253 w 2871142"/>
              <a:gd name="connsiteY169" fmla="*/ 5196398 h 5318318"/>
              <a:gd name="connsiteX170" fmla="*/ 1204733 w 2871142"/>
              <a:gd name="connsiteY170" fmla="*/ 5242118 h 5318318"/>
              <a:gd name="connsiteX171" fmla="*/ 1219973 w 2871142"/>
              <a:gd name="connsiteY171" fmla="*/ 5287838 h 5318318"/>
              <a:gd name="connsiteX172" fmla="*/ 1265693 w 2871142"/>
              <a:gd name="connsiteY172" fmla="*/ 5318318 h 5318318"/>
              <a:gd name="connsiteX173" fmla="*/ 1326653 w 2871142"/>
              <a:gd name="connsiteY173" fmla="*/ 5303078 h 5318318"/>
              <a:gd name="connsiteX174" fmla="*/ 1402853 w 2871142"/>
              <a:gd name="connsiteY174" fmla="*/ 5287838 h 5318318"/>
              <a:gd name="connsiteX175" fmla="*/ 1418093 w 2871142"/>
              <a:gd name="connsiteY175" fmla="*/ 5242118 h 5318318"/>
              <a:gd name="connsiteX176" fmla="*/ 1402853 w 2871142"/>
              <a:gd name="connsiteY176" fmla="*/ 5043998 h 5318318"/>
              <a:gd name="connsiteX177" fmla="*/ 1418093 w 2871142"/>
              <a:gd name="connsiteY177" fmla="*/ 4861118 h 5318318"/>
              <a:gd name="connsiteX178" fmla="*/ 1463813 w 2871142"/>
              <a:gd name="connsiteY178" fmla="*/ 4830638 h 5318318"/>
              <a:gd name="connsiteX179" fmla="*/ 1509533 w 2871142"/>
              <a:gd name="connsiteY179" fmla="*/ 4815398 h 5318318"/>
              <a:gd name="connsiteX180" fmla="*/ 1616213 w 2871142"/>
              <a:gd name="connsiteY180" fmla="*/ 4784918 h 5318318"/>
              <a:gd name="connsiteX181" fmla="*/ 1661933 w 2871142"/>
              <a:gd name="connsiteY181" fmla="*/ 4754438 h 5318318"/>
              <a:gd name="connsiteX182" fmla="*/ 1707653 w 2871142"/>
              <a:gd name="connsiteY182" fmla="*/ 4678238 h 5318318"/>
              <a:gd name="connsiteX183" fmla="*/ 1722893 w 2871142"/>
              <a:gd name="connsiteY183" fmla="*/ 4632518 h 5318318"/>
              <a:gd name="connsiteX184" fmla="*/ 1753373 w 2871142"/>
              <a:gd name="connsiteY184" fmla="*/ 4495358 h 5318318"/>
              <a:gd name="connsiteX185" fmla="*/ 1738133 w 2871142"/>
              <a:gd name="connsiteY185" fmla="*/ 4190558 h 5318318"/>
              <a:gd name="connsiteX186" fmla="*/ 1783853 w 2871142"/>
              <a:gd name="connsiteY186" fmla="*/ 4251518 h 5318318"/>
              <a:gd name="connsiteX187" fmla="*/ 1890533 w 2871142"/>
              <a:gd name="connsiteY187" fmla="*/ 4312478 h 5318318"/>
              <a:gd name="connsiteX188" fmla="*/ 2058173 w 2871142"/>
              <a:gd name="connsiteY188" fmla="*/ 4342958 h 5318318"/>
              <a:gd name="connsiteX189" fmla="*/ 2180093 w 2871142"/>
              <a:gd name="connsiteY189" fmla="*/ 4373438 h 5318318"/>
              <a:gd name="connsiteX190" fmla="*/ 2317253 w 2871142"/>
              <a:gd name="connsiteY190" fmla="*/ 4419158 h 5318318"/>
              <a:gd name="connsiteX191" fmla="*/ 2362973 w 2871142"/>
              <a:gd name="connsiteY191" fmla="*/ 4434398 h 5318318"/>
              <a:gd name="connsiteX192" fmla="*/ 2439173 w 2871142"/>
              <a:gd name="connsiteY192" fmla="*/ 4449638 h 5318318"/>
              <a:gd name="connsiteX193" fmla="*/ 2500133 w 2871142"/>
              <a:gd name="connsiteY193" fmla="*/ 4480118 h 5318318"/>
              <a:gd name="connsiteX194" fmla="*/ 2622053 w 2871142"/>
              <a:gd name="connsiteY194" fmla="*/ 4510598 h 5318318"/>
              <a:gd name="connsiteX195" fmla="*/ 2820173 w 2871142"/>
              <a:gd name="connsiteY195" fmla="*/ 4434398 h 5318318"/>
              <a:gd name="connsiteX196" fmla="*/ 2850653 w 2871142"/>
              <a:gd name="connsiteY196" fmla="*/ 4373438 h 5318318"/>
              <a:gd name="connsiteX197" fmla="*/ 2835413 w 2871142"/>
              <a:gd name="connsiteY197" fmla="*/ 4312478 h 5318318"/>
              <a:gd name="connsiteX198" fmla="*/ 2606813 w 2871142"/>
              <a:gd name="connsiteY198" fmla="*/ 4266758 h 5318318"/>
              <a:gd name="connsiteX199" fmla="*/ 2362973 w 2871142"/>
              <a:gd name="connsiteY199" fmla="*/ 4236278 h 5318318"/>
              <a:gd name="connsiteX200" fmla="*/ 2271533 w 2871142"/>
              <a:gd name="connsiteY200" fmla="*/ 4221038 h 5318318"/>
              <a:gd name="connsiteX201" fmla="*/ 2134373 w 2871142"/>
              <a:gd name="connsiteY201" fmla="*/ 4190558 h 5318318"/>
              <a:gd name="connsiteX202" fmla="*/ 2042933 w 2871142"/>
              <a:gd name="connsiteY202" fmla="*/ 4160078 h 5318318"/>
              <a:gd name="connsiteX203" fmla="*/ 1951493 w 2871142"/>
              <a:gd name="connsiteY203" fmla="*/ 4129598 h 5318318"/>
              <a:gd name="connsiteX204" fmla="*/ 1905773 w 2871142"/>
              <a:gd name="connsiteY204" fmla="*/ 4114358 h 5318318"/>
              <a:gd name="connsiteX205" fmla="*/ 1860053 w 2871142"/>
              <a:gd name="connsiteY205" fmla="*/ 4083878 h 5318318"/>
              <a:gd name="connsiteX206" fmla="*/ 1814333 w 2871142"/>
              <a:gd name="connsiteY206" fmla="*/ 4068638 h 5318318"/>
              <a:gd name="connsiteX207" fmla="*/ 1753373 w 2871142"/>
              <a:gd name="connsiteY207" fmla="*/ 4053398 h 53183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Lst>
            <a:rect l="l" t="t" r="r" b="b"/>
            <a:pathLst>
              <a:path w="2871142" h="5318318">
                <a:moveTo>
                  <a:pt x="1799093" y="4083878"/>
                </a:moveTo>
                <a:cubicBezTo>
                  <a:pt x="1794013" y="4053398"/>
                  <a:pt x="1783853" y="4023338"/>
                  <a:pt x="1783853" y="3992438"/>
                </a:cubicBezTo>
                <a:cubicBezTo>
                  <a:pt x="1783853" y="3524195"/>
                  <a:pt x="1702573" y="3637721"/>
                  <a:pt x="2149613" y="3657158"/>
                </a:cubicBezTo>
                <a:cubicBezTo>
                  <a:pt x="2195333" y="3652078"/>
                  <a:pt x="2265125" y="3682507"/>
                  <a:pt x="2286773" y="3641918"/>
                </a:cubicBezTo>
                <a:cubicBezTo>
                  <a:pt x="2431617" y="3370335"/>
                  <a:pt x="2282622" y="3426340"/>
                  <a:pt x="2195333" y="3443798"/>
                </a:cubicBezTo>
                <a:cubicBezTo>
                  <a:pt x="2103893" y="3438718"/>
                  <a:pt x="2012181" y="3437241"/>
                  <a:pt x="1921013" y="3428558"/>
                </a:cubicBezTo>
                <a:cubicBezTo>
                  <a:pt x="1905021" y="3427035"/>
                  <a:pt x="1886652" y="3424677"/>
                  <a:pt x="1875293" y="3413318"/>
                </a:cubicBezTo>
                <a:cubicBezTo>
                  <a:pt x="1849390" y="3387415"/>
                  <a:pt x="1814333" y="3321878"/>
                  <a:pt x="1814333" y="3321878"/>
                </a:cubicBezTo>
                <a:cubicBezTo>
                  <a:pt x="1824493" y="3306638"/>
                  <a:pt x="1831029" y="3288219"/>
                  <a:pt x="1844813" y="3276158"/>
                </a:cubicBezTo>
                <a:cubicBezTo>
                  <a:pt x="1872382" y="3252035"/>
                  <a:pt x="1936253" y="3215198"/>
                  <a:pt x="1936253" y="3215198"/>
                </a:cubicBezTo>
                <a:cubicBezTo>
                  <a:pt x="1931173" y="3128838"/>
                  <a:pt x="1929215" y="3042238"/>
                  <a:pt x="1921013" y="2956118"/>
                </a:cubicBezTo>
                <a:cubicBezTo>
                  <a:pt x="1919027" y="2935267"/>
                  <a:pt x="1909881" y="2915697"/>
                  <a:pt x="1905773" y="2895158"/>
                </a:cubicBezTo>
                <a:cubicBezTo>
                  <a:pt x="1899713" y="2864858"/>
                  <a:pt x="1895613" y="2834198"/>
                  <a:pt x="1890533" y="2803718"/>
                </a:cubicBezTo>
                <a:cubicBezTo>
                  <a:pt x="1920489" y="2683895"/>
                  <a:pt x="1889154" y="2724092"/>
                  <a:pt x="2103893" y="2757998"/>
                </a:cubicBezTo>
                <a:cubicBezTo>
                  <a:pt x="2135629" y="2763009"/>
                  <a:pt x="2164853" y="2778318"/>
                  <a:pt x="2195333" y="2788478"/>
                </a:cubicBezTo>
                <a:cubicBezTo>
                  <a:pt x="2210573" y="2793558"/>
                  <a:pt x="2227687" y="2794807"/>
                  <a:pt x="2241053" y="2803718"/>
                </a:cubicBezTo>
                <a:lnTo>
                  <a:pt x="2332493" y="2864678"/>
                </a:lnTo>
                <a:cubicBezTo>
                  <a:pt x="2347733" y="2874838"/>
                  <a:pt x="2360837" y="2889366"/>
                  <a:pt x="2378213" y="2895158"/>
                </a:cubicBezTo>
                <a:lnTo>
                  <a:pt x="2469653" y="2925638"/>
                </a:lnTo>
                <a:lnTo>
                  <a:pt x="2515373" y="2940878"/>
                </a:lnTo>
                <a:cubicBezTo>
                  <a:pt x="2548846" y="2890668"/>
                  <a:pt x="2572731" y="2877425"/>
                  <a:pt x="2530613" y="2803718"/>
                </a:cubicBezTo>
                <a:cubicBezTo>
                  <a:pt x="2522643" y="2789770"/>
                  <a:pt x="2500133" y="2793558"/>
                  <a:pt x="2484893" y="2788478"/>
                </a:cubicBezTo>
                <a:cubicBezTo>
                  <a:pt x="2474733" y="2773238"/>
                  <a:pt x="2469945" y="2752466"/>
                  <a:pt x="2454413" y="2742758"/>
                </a:cubicBezTo>
                <a:cubicBezTo>
                  <a:pt x="2406873" y="2713046"/>
                  <a:pt x="2339272" y="2711356"/>
                  <a:pt x="2286773" y="2697038"/>
                </a:cubicBezTo>
                <a:cubicBezTo>
                  <a:pt x="2255776" y="2688584"/>
                  <a:pt x="2222066" y="2684380"/>
                  <a:pt x="2195333" y="2666558"/>
                </a:cubicBezTo>
                <a:cubicBezTo>
                  <a:pt x="2136247" y="2627167"/>
                  <a:pt x="2166989" y="2641870"/>
                  <a:pt x="2103893" y="2620838"/>
                </a:cubicBezTo>
                <a:cubicBezTo>
                  <a:pt x="2028217" y="2507324"/>
                  <a:pt x="2125479" y="2646741"/>
                  <a:pt x="2027693" y="2529398"/>
                </a:cubicBezTo>
                <a:cubicBezTo>
                  <a:pt x="2015967" y="2515327"/>
                  <a:pt x="2010165" y="2496630"/>
                  <a:pt x="1997213" y="2483678"/>
                </a:cubicBezTo>
                <a:cubicBezTo>
                  <a:pt x="1984261" y="2470726"/>
                  <a:pt x="1966398" y="2463844"/>
                  <a:pt x="1951493" y="2453198"/>
                </a:cubicBezTo>
                <a:cubicBezTo>
                  <a:pt x="1930824" y="2438435"/>
                  <a:pt x="1908494" y="2425439"/>
                  <a:pt x="1890533" y="2407478"/>
                </a:cubicBezTo>
                <a:cubicBezTo>
                  <a:pt x="1877581" y="2394526"/>
                  <a:pt x="1870213" y="2376998"/>
                  <a:pt x="1860053" y="2361758"/>
                </a:cubicBezTo>
                <a:cubicBezTo>
                  <a:pt x="1865133" y="2346518"/>
                  <a:pt x="1862221" y="2325375"/>
                  <a:pt x="1875293" y="2316038"/>
                </a:cubicBezTo>
                <a:cubicBezTo>
                  <a:pt x="1905371" y="2294554"/>
                  <a:pt x="2004512" y="2278002"/>
                  <a:pt x="2042933" y="2270318"/>
                </a:cubicBezTo>
                <a:cubicBezTo>
                  <a:pt x="2139453" y="2275398"/>
                  <a:pt x="2236236" y="2276807"/>
                  <a:pt x="2332493" y="2285558"/>
                </a:cubicBezTo>
                <a:cubicBezTo>
                  <a:pt x="2379312" y="2289814"/>
                  <a:pt x="2383406" y="2311015"/>
                  <a:pt x="2423933" y="2331278"/>
                </a:cubicBezTo>
                <a:cubicBezTo>
                  <a:pt x="2455175" y="2346899"/>
                  <a:pt x="2516870" y="2355961"/>
                  <a:pt x="2545853" y="2361758"/>
                </a:cubicBezTo>
                <a:cubicBezTo>
                  <a:pt x="2611893" y="2356678"/>
                  <a:pt x="2683952" y="2374528"/>
                  <a:pt x="2743973" y="2346518"/>
                </a:cubicBezTo>
                <a:cubicBezTo>
                  <a:pt x="2773088" y="2332931"/>
                  <a:pt x="2774453" y="2255078"/>
                  <a:pt x="2774453" y="2255078"/>
                </a:cubicBezTo>
                <a:cubicBezTo>
                  <a:pt x="2772045" y="2221366"/>
                  <a:pt x="2778611" y="2065275"/>
                  <a:pt x="2743973" y="1995998"/>
                </a:cubicBezTo>
                <a:cubicBezTo>
                  <a:pt x="2735782" y="1979615"/>
                  <a:pt x="2725219" y="1964349"/>
                  <a:pt x="2713493" y="1950278"/>
                </a:cubicBezTo>
                <a:cubicBezTo>
                  <a:pt x="2699695" y="1933721"/>
                  <a:pt x="2688220" y="1911374"/>
                  <a:pt x="2667773" y="1904558"/>
                </a:cubicBezTo>
                <a:cubicBezTo>
                  <a:pt x="2624132" y="1890011"/>
                  <a:pt x="2576333" y="1894398"/>
                  <a:pt x="2530613" y="1889318"/>
                </a:cubicBezTo>
                <a:cubicBezTo>
                  <a:pt x="2444253" y="1894398"/>
                  <a:pt x="2357085" y="1891725"/>
                  <a:pt x="2271533" y="1904558"/>
                </a:cubicBezTo>
                <a:cubicBezTo>
                  <a:pt x="2208415" y="1914026"/>
                  <a:pt x="2235141" y="1943906"/>
                  <a:pt x="2210573" y="1980758"/>
                </a:cubicBezTo>
                <a:cubicBezTo>
                  <a:pt x="2198618" y="1998691"/>
                  <a:pt x="2184864" y="2018474"/>
                  <a:pt x="2164853" y="2026478"/>
                </a:cubicBezTo>
                <a:cubicBezTo>
                  <a:pt x="2131501" y="2039819"/>
                  <a:pt x="2093733" y="2036638"/>
                  <a:pt x="2058173" y="2041718"/>
                </a:cubicBezTo>
                <a:cubicBezTo>
                  <a:pt x="2042933" y="2046798"/>
                  <a:pt x="2028517" y="2056958"/>
                  <a:pt x="2012453" y="2056958"/>
                </a:cubicBezTo>
                <a:cubicBezTo>
                  <a:pt x="1892499" y="2056958"/>
                  <a:pt x="1873661" y="2048930"/>
                  <a:pt x="1783853" y="2026478"/>
                </a:cubicBezTo>
                <a:cubicBezTo>
                  <a:pt x="1788933" y="2001078"/>
                  <a:pt x="1787509" y="1973446"/>
                  <a:pt x="1799093" y="1950278"/>
                </a:cubicBezTo>
                <a:cubicBezTo>
                  <a:pt x="1813761" y="1920942"/>
                  <a:pt x="1864276" y="1891583"/>
                  <a:pt x="1890533" y="1874078"/>
                </a:cubicBezTo>
                <a:cubicBezTo>
                  <a:pt x="1900693" y="1843598"/>
                  <a:pt x="1913221" y="1813807"/>
                  <a:pt x="1921013" y="1782638"/>
                </a:cubicBezTo>
                <a:cubicBezTo>
                  <a:pt x="1926093" y="1762318"/>
                  <a:pt x="1928002" y="1740930"/>
                  <a:pt x="1936253" y="1721678"/>
                </a:cubicBezTo>
                <a:cubicBezTo>
                  <a:pt x="1943468" y="1704843"/>
                  <a:pt x="1958542" y="1692341"/>
                  <a:pt x="1966733" y="1675958"/>
                </a:cubicBezTo>
                <a:cubicBezTo>
                  <a:pt x="1973917" y="1661590"/>
                  <a:pt x="1976893" y="1645478"/>
                  <a:pt x="1981973" y="1630238"/>
                </a:cubicBezTo>
                <a:cubicBezTo>
                  <a:pt x="1976893" y="1609918"/>
                  <a:pt x="1972752" y="1589340"/>
                  <a:pt x="1966733" y="1569278"/>
                </a:cubicBezTo>
                <a:cubicBezTo>
                  <a:pt x="1957501" y="1538504"/>
                  <a:pt x="1936253" y="1477838"/>
                  <a:pt x="1936253" y="1477838"/>
                </a:cubicBezTo>
                <a:cubicBezTo>
                  <a:pt x="1946413" y="1437198"/>
                  <a:pt x="1946389" y="1392537"/>
                  <a:pt x="1966733" y="1355918"/>
                </a:cubicBezTo>
                <a:cubicBezTo>
                  <a:pt x="1974535" y="1341875"/>
                  <a:pt x="2002418" y="1353222"/>
                  <a:pt x="2012453" y="1340678"/>
                </a:cubicBezTo>
                <a:cubicBezTo>
                  <a:pt x="2025537" y="1324322"/>
                  <a:pt x="2021939" y="1299857"/>
                  <a:pt x="2027693" y="1279718"/>
                </a:cubicBezTo>
                <a:cubicBezTo>
                  <a:pt x="2032106" y="1264272"/>
                  <a:pt x="2039037" y="1249583"/>
                  <a:pt x="2042933" y="1233998"/>
                </a:cubicBezTo>
                <a:cubicBezTo>
                  <a:pt x="2049215" y="1208868"/>
                  <a:pt x="2049078" y="1182052"/>
                  <a:pt x="2058173" y="1157798"/>
                </a:cubicBezTo>
                <a:cubicBezTo>
                  <a:pt x="2064604" y="1140648"/>
                  <a:pt x="2080462" y="1128461"/>
                  <a:pt x="2088653" y="1112078"/>
                </a:cubicBezTo>
                <a:cubicBezTo>
                  <a:pt x="2095837" y="1097710"/>
                  <a:pt x="2098813" y="1081598"/>
                  <a:pt x="2103893" y="1066358"/>
                </a:cubicBezTo>
                <a:cubicBezTo>
                  <a:pt x="2090346" y="957985"/>
                  <a:pt x="2120957" y="952970"/>
                  <a:pt x="2042933" y="913958"/>
                </a:cubicBezTo>
                <a:cubicBezTo>
                  <a:pt x="2028565" y="906774"/>
                  <a:pt x="2011256" y="906520"/>
                  <a:pt x="1997213" y="898718"/>
                </a:cubicBezTo>
                <a:cubicBezTo>
                  <a:pt x="1965191" y="880928"/>
                  <a:pt x="1905773" y="837758"/>
                  <a:pt x="1905773" y="837758"/>
                </a:cubicBezTo>
                <a:cubicBezTo>
                  <a:pt x="1900693" y="822518"/>
                  <a:pt x="1894760" y="807536"/>
                  <a:pt x="1890533" y="792038"/>
                </a:cubicBezTo>
                <a:cubicBezTo>
                  <a:pt x="1879511" y="751623"/>
                  <a:pt x="1873300" y="709859"/>
                  <a:pt x="1860053" y="670118"/>
                </a:cubicBezTo>
                <a:cubicBezTo>
                  <a:pt x="1854973" y="654878"/>
                  <a:pt x="1857357" y="634433"/>
                  <a:pt x="1844813" y="624398"/>
                </a:cubicBezTo>
                <a:cubicBezTo>
                  <a:pt x="1828457" y="611314"/>
                  <a:pt x="1803915" y="615177"/>
                  <a:pt x="1783853" y="609158"/>
                </a:cubicBezTo>
                <a:cubicBezTo>
                  <a:pt x="1753079" y="599926"/>
                  <a:pt x="1722893" y="588838"/>
                  <a:pt x="1692413" y="578678"/>
                </a:cubicBezTo>
                <a:lnTo>
                  <a:pt x="1646693" y="563438"/>
                </a:lnTo>
                <a:lnTo>
                  <a:pt x="1600973" y="548198"/>
                </a:lnTo>
                <a:cubicBezTo>
                  <a:pt x="1595893" y="527878"/>
                  <a:pt x="1586963" y="508147"/>
                  <a:pt x="1585733" y="487238"/>
                </a:cubicBezTo>
                <a:cubicBezTo>
                  <a:pt x="1576779" y="335016"/>
                  <a:pt x="1606272" y="178266"/>
                  <a:pt x="1570493" y="30038"/>
                </a:cubicBezTo>
                <a:cubicBezTo>
                  <a:pt x="1563243" y="0"/>
                  <a:pt x="1509533" y="40198"/>
                  <a:pt x="1479053" y="45278"/>
                </a:cubicBezTo>
                <a:cubicBezTo>
                  <a:pt x="1473973" y="70678"/>
                  <a:pt x="1468071" y="95927"/>
                  <a:pt x="1463813" y="121478"/>
                </a:cubicBezTo>
                <a:cubicBezTo>
                  <a:pt x="1457908" y="156910"/>
                  <a:pt x="1456650" y="193157"/>
                  <a:pt x="1448573" y="228158"/>
                </a:cubicBezTo>
                <a:cubicBezTo>
                  <a:pt x="1441349" y="259464"/>
                  <a:pt x="1423375" y="287906"/>
                  <a:pt x="1418093" y="319598"/>
                </a:cubicBezTo>
                <a:cubicBezTo>
                  <a:pt x="1413013" y="350078"/>
                  <a:pt x="1407223" y="380448"/>
                  <a:pt x="1402853" y="411038"/>
                </a:cubicBezTo>
                <a:cubicBezTo>
                  <a:pt x="1397061" y="451583"/>
                  <a:pt x="1398389" y="493445"/>
                  <a:pt x="1387613" y="532958"/>
                </a:cubicBezTo>
                <a:cubicBezTo>
                  <a:pt x="1373826" y="583510"/>
                  <a:pt x="1352053" y="580371"/>
                  <a:pt x="1311413" y="593918"/>
                </a:cubicBezTo>
                <a:cubicBezTo>
                  <a:pt x="1184413" y="588838"/>
                  <a:pt x="1057233" y="587133"/>
                  <a:pt x="930413" y="578678"/>
                </a:cubicBezTo>
                <a:cubicBezTo>
                  <a:pt x="904567" y="576955"/>
                  <a:pt x="879958" y="560577"/>
                  <a:pt x="854213" y="563438"/>
                </a:cubicBezTo>
                <a:cubicBezTo>
                  <a:pt x="831634" y="565947"/>
                  <a:pt x="813573" y="583758"/>
                  <a:pt x="793253" y="593918"/>
                </a:cubicBezTo>
                <a:cubicBezTo>
                  <a:pt x="788173" y="609158"/>
                  <a:pt x="778013" y="623574"/>
                  <a:pt x="778013" y="639638"/>
                </a:cubicBezTo>
                <a:cubicBezTo>
                  <a:pt x="778013" y="823656"/>
                  <a:pt x="812774" y="745017"/>
                  <a:pt x="1021853" y="731078"/>
                </a:cubicBezTo>
                <a:cubicBezTo>
                  <a:pt x="1037093" y="725998"/>
                  <a:pt x="1051509" y="715838"/>
                  <a:pt x="1067573" y="715838"/>
                </a:cubicBezTo>
                <a:cubicBezTo>
                  <a:pt x="1218181" y="715838"/>
                  <a:pt x="1146906" y="794321"/>
                  <a:pt x="1128533" y="959678"/>
                </a:cubicBezTo>
                <a:cubicBezTo>
                  <a:pt x="1125383" y="988028"/>
                  <a:pt x="1099288" y="1044775"/>
                  <a:pt x="1067573" y="1051118"/>
                </a:cubicBezTo>
                <a:cubicBezTo>
                  <a:pt x="982744" y="1068084"/>
                  <a:pt x="894853" y="1061278"/>
                  <a:pt x="808493" y="1066358"/>
                </a:cubicBezTo>
                <a:cubicBezTo>
                  <a:pt x="771308" y="1078753"/>
                  <a:pt x="746596" y="1082535"/>
                  <a:pt x="717053" y="1112078"/>
                </a:cubicBezTo>
                <a:cubicBezTo>
                  <a:pt x="704101" y="1125030"/>
                  <a:pt x="694764" y="1141415"/>
                  <a:pt x="686573" y="1157798"/>
                </a:cubicBezTo>
                <a:cubicBezTo>
                  <a:pt x="679389" y="1172166"/>
                  <a:pt x="676413" y="1188278"/>
                  <a:pt x="671333" y="1203518"/>
                </a:cubicBezTo>
                <a:cubicBezTo>
                  <a:pt x="774097" y="1460428"/>
                  <a:pt x="623740" y="1151203"/>
                  <a:pt x="1219973" y="1310198"/>
                </a:cubicBezTo>
                <a:cubicBezTo>
                  <a:pt x="1255369" y="1319637"/>
                  <a:pt x="1193766" y="1390054"/>
                  <a:pt x="1159013" y="1401638"/>
                </a:cubicBezTo>
                <a:lnTo>
                  <a:pt x="1113293" y="1416878"/>
                </a:lnTo>
                <a:cubicBezTo>
                  <a:pt x="1098053" y="1432118"/>
                  <a:pt x="1086286" y="1451905"/>
                  <a:pt x="1067573" y="1462598"/>
                </a:cubicBezTo>
                <a:cubicBezTo>
                  <a:pt x="1049387" y="1472990"/>
                  <a:pt x="1027060" y="1473294"/>
                  <a:pt x="1006613" y="1477838"/>
                </a:cubicBezTo>
                <a:cubicBezTo>
                  <a:pt x="916849" y="1497786"/>
                  <a:pt x="914063" y="1495122"/>
                  <a:pt x="808493" y="1508318"/>
                </a:cubicBezTo>
                <a:cubicBezTo>
                  <a:pt x="515000" y="1606149"/>
                  <a:pt x="958273" y="1463417"/>
                  <a:pt x="16013" y="1538798"/>
                </a:cubicBezTo>
                <a:cubicBezTo>
                  <a:pt x="0" y="1540079"/>
                  <a:pt x="5853" y="1569278"/>
                  <a:pt x="773" y="1584518"/>
                </a:cubicBezTo>
                <a:cubicBezTo>
                  <a:pt x="5853" y="1604838"/>
                  <a:pt x="4395" y="1628050"/>
                  <a:pt x="16013" y="1645478"/>
                </a:cubicBezTo>
                <a:cubicBezTo>
                  <a:pt x="30309" y="1666922"/>
                  <a:pt x="83640" y="1685906"/>
                  <a:pt x="107453" y="1691198"/>
                </a:cubicBezTo>
                <a:cubicBezTo>
                  <a:pt x="137618" y="1697901"/>
                  <a:pt x="168728" y="1699735"/>
                  <a:pt x="198893" y="1706438"/>
                </a:cubicBezTo>
                <a:cubicBezTo>
                  <a:pt x="214575" y="1709923"/>
                  <a:pt x="228673" y="1719685"/>
                  <a:pt x="244613" y="1721678"/>
                </a:cubicBezTo>
                <a:cubicBezTo>
                  <a:pt x="310337" y="1729893"/>
                  <a:pt x="376747" y="1731180"/>
                  <a:pt x="442733" y="1736918"/>
                </a:cubicBezTo>
                <a:cubicBezTo>
                  <a:pt x="493594" y="1741341"/>
                  <a:pt x="544333" y="1747078"/>
                  <a:pt x="595133" y="1752158"/>
                </a:cubicBezTo>
                <a:cubicBezTo>
                  <a:pt x="615453" y="1757238"/>
                  <a:pt x="635954" y="1761644"/>
                  <a:pt x="656093" y="1767398"/>
                </a:cubicBezTo>
                <a:cubicBezTo>
                  <a:pt x="671539" y="1771811"/>
                  <a:pt x="685815" y="1781184"/>
                  <a:pt x="701813" y="1782638"/>
                </a:cubicBezTo>
                <a:cubicBezTo>
                  <a:pt x="798070" y="1791389"/>
                  <a:pt x="894853" y="1792798"/>
                  <a:pt x="991373" y="1797878"/>
                </a:cubicBezTo>
                <a:cubicBezTo>
                  <a:pt x="986293" y="1874078"/>
                  <a:pt x="984567" y="1950576"/>
                  <a:pt x="976133" y="2026478"/>
                </a:cubicBezTo>
                <a:cubicBezTo>
                  <a:pt x="974359" y="2042444"/>
                  <a:pt x="970928" y="2059654"/>
                  <a:pt x="960893" y="2072198"/>
                </a:cubicBezTo>
                <a:cubicBezTo>
                  <a:pt x="949451" y="2086501"/>
                  <a:pt x="932323" y="2096247"/>
                  <a:pt x="915173" y="2102678"/>
                </a:cubicBezTo>
                <a:cubicBezTo>
                  <a:pt x="890919" y="2111773"/>
                  <a:pt x="864734" y="2115206"/>
                  <a:pt x="838973" y="2117918"/>
                </a:cubicBezTo>
                <a:cubicBezTo>
                  <a:pt x="768064" y="2125382"/>
                  <a:pt x="696733" y="2128078"/>
                  <a:pt x="625613" y="2133158"/>
                </a:cubicBezTo>
                <a:cubicBezTo>
                  <a:pt x="463960" y="2173571"/>
                  <a:pt x="545260" y="2158442"/>
                  <a:pt x="381773" y="2178878"/>
                </a:cubicBezTo>
                <a:cubicBezTo>
                  <a:pt x="386853" y="2244918"/>
                  <a:pt x="374736" y="2314622"/>
                  <a:pt x="397013" y="2376998"/>
                </a:cubicBezTo>
                <a:cubicBezTo>
                  <a:pt x="404058" y="2396723"/>
                  <a:pt x="437028" y="2392238"/>
                  <a:pt x="457973" y="2392238"/>
                </a:cubicBezTo>
                <a:cubicBezTo>
                  <a:pt x="605381" y="2392238"/>
                  <a:pt x="752613" y="2382078"/>
                  <a:pt x="899933" y="2376998"/>
                </a:cubicBezTo>
                <a:cubicBezTo>
                  <a:pt x="945653" y="2382078"/>
                  <a:pt x="1014270" y="2352298"/>
                  <a:pt x="1037093" y="2392238"/>
                </a:cubicBezTo>
                <a:cubicBezTo>
                  <a:pt x="1069955" y="2449746"/>
                  <a:pt x="1030068" y="2524634"/>
                  <a:pt x="1021853" y="2590358"/>
                </a:cubicBezTo>
                <a:cubicBezTo>
                  <a:pt x="1019860" y="2606298"/>
                  <a:pt x="1016648" y="2623534"/>
                  <a:pt x="1006613" y="2636078"/>
                </a:cubicBezTo>
                <a:cubicBezTo>
                  <a:pt x="995171" y="2650381"/>
                  <a:pt x="977631" y="2659119"/>
                  <a:pt x="960893" y="2666558"/>
                </a:cubicBezTo>
                <a:cubicBezTo>
                  <a:pt x="931533" y="2679607"/>
                  <a:pt x="899933" y="2686878"/>
                  <a:pt x="869453" y="2697038"/>
                </a:cubicBezTo>
                <a:lnTo>
                  <a:pt x="823733" y="2712278"/>
                </a:lnTo>
                <a:cubicBezTo>
                  <a:pt x="670082" y="2763495"/>
                  <a:pt x="908415" y="2685349"/>
                  <a:pt x="717053" y="2742758"/>
                </a:cubicBezTo>
                <a:cubicBezTo>
                  <a:pt x="686279" y="2751990"/>
                  <a:pt x="652346" y="2755416"/>
                  <a:pt x="625613" y="2773238"/>
                </a:cubicBezTo>
                <a:cubicBezTo>
                  <a:pt x="494586" y="2860589"/>
                  <a:pt x="660366" y="2755862"/>
                  <a:pt x="534173" y="2818958"/>
                </a:cubicBezTo>
                <a:cubicBezTo>
                  <a:pt x="517790" y="2827149"/>
                  <a:pt x="503693" y="2839278"/>
                  <a:pt x="488453" y="2849438"/>
                </a:cubicBezTo>
                <a:cubicBezTo>
                  <a:pt x="483373" y="2864678"/>
                  <a:pt x="473213" y="2879094"/>
                  <a:pt x="473213" y="2895158"/>
                </a:cubicBezTo>
                <a:cubicBezTo>
                  <a:pt x="473213" y="2926058"/>
                  <a:pt x="475903" y="2958361"/>
                  <a:pt x="488453" y="2986598"/>
                </a:cubicBezTo>
                <a:cubicBezTo>
                  <a:pt x="503532" y="3020525"/>
                  <a:pt x="612347" y="3084434"/>
                  <a:pt x="625613" y="3093278"/>
                </a:cubicBezTo>
                <a:cubicBezTo>
                  <a:pt x="671529" y="3123889"/>
                  <a:pt x="678153" y="3131035"/>
                  <a:pt x="732293" y="3154238"/>
                </a:cubicBezTo>
                <a:cubicBezTo>
                  <a:pt x="747058" y="3160566"/>
                  <a:pt x="762135" y="3167035"/>
                  <a:pt x="778013" y="3169478"/>
                </a:cubicBezTo>
                <a:cubicBezTo>
                  <a:pt x="828473" y="3177241"/>
                  <a:pt x="879613" y="3179638"/>
                  <a:pt x="930413" y="3184718"/>
                </a:cubicBezTo>
                <a:cubicBezTo>
                  <a:pt x="925333" y="3225358"/>
                  <a:pt x="938660" y="3273085"/>
                  <a:pt x="915173" y="3306638"/>
                </a:cubicBezTo>
                <a:cubicBezTo>
                  <a:pt x="896748" y="3332959"/>
                  <a:pt x="854213" y="3326958"/>
                  <a:pt x="823733" y="3337118"/>
                </a:cubicBezTo>
                <a:lnTo>
                  <a:pt x="778013" y="3352358"/>
                </a:lnTo>
                <a:lnTo>
                  <a:pt x="686573" y="3382838"/>
                </a:lnTo>
                <a:cubicBezTo>
                  <a:pt x="671333" y="3387918"/>
                  <a:pt x="654219" y="3389167"/>
                  <a:pt x="640853" y="3398078"/>
                </a:cubicBezTo>
                <a:cubicBezTo>
                  <a:pt x="625613" y="3408238"/>
                  <a:pt x="611516" y="3420367"/>
                  <a:pt x="595133" y="3428558"/>
                </a:cubicBezTo>
                <a:cubicBezTo>
                  <a:pt x="468940" y="3491654"/>
                  <a:pt x="634720" y="3386927"/>
                  <a:pt x="503693" y="3474278"/>
                </a:cubicBezTo>
                <a:cubicBezTo>
                  <a:pt x="483373" y="3504758"/>
                  <a:pt x="440123" y="3529179"/>
                  <a:pt x="442733" y="3565718"/>
                </a:cubicBezTo>
                <a:cubicBezTo>
                  <a:pt x="447813" y="3636838"/>
                  <a:pt x="449642" y="3708265"/>
                  <a:pt x="457973" y="3779078"/>
                </a:cubicBezTo>
                <a:cubicBezTo>
                  <a:pt x="463096" y="3822620"/>
                  <a:pt x="484572" y="3843793"/>
                  <a:pt x="518933" y="3870518"/>
                </a:cubicBezTo>
                <a:cubicBezTo>
                  <a:pt x="547849" y="3893008"/>
                  <a:pt x="574109" y="3926297"/>
                  <a:pt x="610373" y="3931478"/>
                </a:cubicBezTo>
                <a:cubicBezTo>
                  <a:pt x="822780" y="3961822"/>
                  <a:pt x="681173" y="3945009"/>
                  <a:pt x="1037093" y="3961958"/>
                </a:cubicBezTo>
                <a:cubicBezTo>
                  <a:pt x="1021853" y="3967038"/>
                  <a:pt x="1005416" y="3969396"/>
                  <a:pt x="991373" y="3977198"/>
                </a:cubicBezTo>
                <a:cubicBezTo>
                  <a:pt x="959351" y="3994988"/>
                  <a:pt x="934686" y="4026574"/>
                  <a:pt x="899933" y="4038158"/>
                </a:cubicBezTo>
                <a:cubicBezTo>
                  <a:pt x="869453" y="4048318"/>
                  <a:pt x="835226" y="4050816"/>
                  <a:pt x="808493" y="4068638"/>
                </a:cubicBezTo>
                <a:cubicBezTo>
                  <a:pt x="793253" y="4078798"/>
                  <a:pt x="780317" y="4093855"/>
                  <a:pt x="762773" y="4099118"/>
                </a:cubicBezTo>
                <a:cubicBezTo>
                  <a:pt x="728367" y="4109440"/>
                  <a:pt x="691653" y="4109278"/>
                  <a:pt x="656093" y="4114358"/>
                </a:cubicBezTo>
                <a:cubicBezTo>
                  <a:pt x="625974" y="4124398"/>
                  <a:pt x="586139" y="4133221"/>
                  <a:pt x="564653" y="4160078"/>
                </a:cubicBezTo>
                <a:cubicBezTo>
                  <a:pt x="480525" y="4265238"/>
                  <a:pt x="634720" y="4148927"/>
                  <a:pt x="503693" y="4236278"/>
                </a:cubicBezTo>
                <a:cubicBezTo>
                  <a:pt x="484925" y="4292581"/>
                  <a:pt x="473213" y="4318631"/>
                  <a:pt x="473213" y="4388678"/>
                </a:cubicBezTo>
                <a:cubicBezTo>
                  <a:pt x="473213" y="4424599"/>
                  <a:pt x="469415" y="4464897"/>
                  <a:pt x="488453" y="4495358"/>
                </a:cubicBezTo>
                <a:cubicBezTo>
                  <a:pt x="499554" y="4513120"/>
                  <a:pt x="529351" y="4504579"/>
                  <a:pt x="549413" y="4510598"/>
                </a:cubicBezTo>
                <a:cubicBezTo>
                  <a:pt x="580187" y="4519830"/>
                  <a:pt x="609684" y="4533286"/>
                  <a:pt x="640853" y="4541078"/>
                </a:cubicBezTo>
                <a:cubicBezTo>
                  <a:pt x="831424" y="4588721"/>
                  <a:pt x="594488" y="4527831"/>
                  <a:pt x="747533" y="4571558"/>
                </a:cubicBezTo>
                <a:cubicBezTo>
                  <a:pt x="767672" y="4577312"/>
                  <a:pt x="788173" y="4581718"/>
                  <a:pt x="808493" y="4586798"/>
                </a:cubicBezTo>
                <a:cubicBezTo>
                  <a:pt x="803413" y="4622358"/>
                  <a:pt x="801965" y="4658629"/>
                  <a:pt x="793253" y="4693478"/>
                </a:cubicBezTo>
                <a:cubicBezTo>
                  <a:pt x="778340" y="4753130"/>
                  <a:pt x="762971" y="4769382"/>
                  <a:pt x="732293" y="4815398"/>
                </a:cubicBezTo>
                <a:cubicBezTo>
                  <a:pt x="764011" y="4942269"/>
                  <a:pt x="725390" y="4816832"/>
                  <a:pt x="778013" y="4922078"/>
                </a:cubicBezTo>
                <a:cubicBezTo>
                  <a:pt x="785197" y="4936446"/>
                  <a:pt x="783218" y="4955254"/>
                  <a:pt x="793253" y="4967798"/>
                </a:cubicBezTo>
                <a:cubicBezTo>
                  <a:pt x="819565" y="5000687"/>
                  <a:pt x="863327" y="5004367"/>
                  <a:pt x="899933" y="5013518"/>
                </a:cubicBezTo>
                <a:cubicBezTo>
                  <a:pt x="972469" y="5061875"/>
                  <a:pt x="917148" y="5032398"/>
                  <a:pt x="1006613" y="5059238"/>
                </a:cubicBezTo>
                <a:cubicBezTo>
                  <a:pt x="1037387" y="5068470"/>
                  <a:pt x="1098053" y="5089718"/>
                  <a:pt x="1098053" y="5089718"/>
                </a:cubicBezTo>
                <a:cubicBezTo>
                  <a:pt x="1138693" y="5211638"/>
                  <a:pt x="1077733" y="5069398"/>
                  <a:pt x="1159013" y="5150678"/>
                </a:cubicBezTo>
                <a:cubicBezTo>
                  <a:pt x="1170372" y="5162037"/>
                  <a:pt x="1167069" y="5182030"/>
                  <a:pt x="1174253" y="5196398"/>
                </a:cubicBezTo>
                <a:cubicBezTo>
                  <a:pt x="1182444" y="5212781"/>
                  <a:pt x="1196542" y="5225735"/>
                  <a:pt x="1204733" y="5242118"/>
                </a:cubicBezTo>
                <a:cubicBezTo>
                  <a:pt x="1211917" y="5256486"/>
                  <a:pt x="1209938" y="5275294"/>
                  <a:pt x="1219973" y="5287838"/>
                </a:cubicBezTo>
                <a:cubicBezTo>
                  <a:pt x="1231415" y="5302141"/>
                  <a:pt x="1250453" y="5308158"/>
                  <a:pt x="1265693" y="5318318"/>
                </a:cubicBezTo>
                <a:cubicBezTo>
                  <a:pt x="1286013" y="5313238"/>
                  <a:pt x="1306206" y="5307622"/>
                  <a:pt x="1326653" y="5303078"/>
                </a:cubicBezTo>
                <a:cubicBezTo>
                  <a:pt x="1351939" y="5297459"/>
                  <a:pt x="1381300" y="5302206"/>
                  <a:pt x="1402853" y="5287838"/>
                </a:cubicBezTo>
                <a:cubicBezTo>
                  <a:pt x="1416219" y="5278927"/>
                  <a:pt x="1413013" y="5257358"/>
                  <a:pt x="1418093" y="5242118"/>
                </a:cubicBezTo>
                <a:cubicBezTo>
                  <a:pt x="1413013" y="5176078"/>
                  <a:pt x="1402853" y="5110233"/>
                  <a:pt x="1402853" y="5043998"/>
                </a:cubicBezTo>
                <a:cubicBezTo>
                  <a:pt x="1402853" y="4982827"/>
                  <a:pt x="1401288" y="4919936"/>
                  <a:pt x="1418093" y="4861118"/>
                </a:cubicBezTo>
                <a:cubicBezTo>
                  <a:pt x="1423125" y="4843507"/>
                  <a:pt x="1447430" y="4838829"/>
                  <a:pt x="1463813" y="4830638"/>
                </a:cubicBezTo>
                <a:cubicBezTo>
                  <a:pt x="1478181" y="4823454"/>
                  <a:pt x="1494087" y="4819811"/>
                  <a:pt x="1509533" y="4815398"/>
                </a:cubicBezTo>
                <a:cubicBezTo>
                  <a:pt x="1532320" y="4808887"/>
                  <a:pt x="1591853" y="4797098"/>
                  <a:pt x="1616213" y="4784918"/>
                </a:cubicBezTo>
                <a:cubicBezTo>
                  <a:pt x="1632596" y="4776727"/>
                  <a:pt x="1646693" y="4764598"/>
                  <a:pt x="1661933" y="4754438"/>
                </a:cubicBezTo>
                <a:cubicBezTo>
                  <a:pt x="1677173" y="4729038"/>
                  <a:pt x="1694406" y="4704732"/>
                  <a:pt x="1707653" y="4678238"/>
                </a:cubicBezTo>
                <a:cubicBezTo>
                  <a:pt x="1714837" y="4663870"/>
                  <a:pt x="1718480" y="4647964"/>
                  <a:pt x="1722893" y="4632518"/>
                </a:cubicBezTo>
                <a:cubicBezTo>
                  <a:pt x="1737241" y="4582299"/>
                  <a:pt x="1742897" y="4547736"/>
                  <a:pt x="1753373" y="4495358"/>
                </a:cubicBezTo>
                <a:cubicBezTo>
                  <a:pt x="1748293" y="4393758"/>
                  <a:pt x="1725515" y="4291499"/>
                  <a:pt x="1738133" y="4190558"/>
                </a:cubicBezTo>
                <a:cubicBezTo>
                  <a:pt x="1741283" y="4165354"/>
                  <a:pt x="1769090" y="4230849"/>
                  <a:pt x="1783853" y="4251518"/>
                </a:cubicBezTo>
                <a:cubicBezTo>
                  <a:pt x="1831389" y="4318069"/>
                  <a:pt x="1792571" y="4294667"/>
                  <a:pt x="1890533" y="4312478"/>
                </a:cubicBezTo>
                <a:cubicBezTo>
                  <a:pt x="1963877" y="4325813"/>
                  <a:pt x="1988261" y="4326824"/>
                  <a:pt x="2058173" y="4342958"/>
                </a:cubicBezTo>
                <a:cubicBezTo>
                  <a:pt x="2098991" y="4352378"/>
                  <a:pt x="2140352" y="4360191"/>
                  <a:pt x="2180093" y="4373438"/>
                </a:cubicBezTo>
                <a:lnTo>
                  <a:pt x="2317253" y="4419158"/>
                </a:lnTo>
                <a:cubicBezTo>
                  <a:pt x="2332493" y="4424238"/>
                  <a:pt x="2347221" y="4431248"/>
                  <a:pt x="2362973" y="4434398"/>
                </a:cubicBezTo>
                <a:lnTo>
                  <a:pt x="2439173" y="4449638"/>
                </a:lnTo>
                <a:cubicBezTo>
                  <a:pt x="2459493" y="4459798"/>
                  <a:pt x="2478580" y="4472934"/>
                  <a:pt x="2500133" y="4480118"/>
                </a:cubicBezTo>
                <a:cubicBezTo>
                  <a:pt x="2539874" y="4493365"/>
                  <a:pt x="2622053" y="4510598"/>
                  <a:pt x="2622053" y="4510598"/>
                </a:cubicBezTo>
                <a:cubicBezTo>
                  <a:pt x="2871142" y="4489841"/>
                  <a:pt x="2774574" y="4555996"/>
                  <a:pt x="2820173" y="4434398"/>
                </a:cubicBezTo>
                <a:cubicBezTo>
                  <a:pt x="2828150" y="4413126"/>
                  <a:pt x="2840493" y="4393758"/>
                  <a:pt x="2850653" y="4373438"/>
                </a:cubicBezTo>
                <a:cubicBezTo>
                  <a:pt x="2845573" y="4353118"/>
                  <a:pt x="2851316" y="4326109"/>
                  <a:pt x="2835413" y="4312478"/>
                </a:cubicBezTo>
                <a:cubicBezTo>
                  <a:pt x="2795176" y="4277989"/>
                  <a:pt x="2640109" y="4270458"/>
                  <a:pt x="2606813" y="4266758"/>
                </a:cubicBezTo>
                <a:cubicBezTo>
                  <a:pt x="2491803" y="4228421"/>
                  <a:pt x="2603719" y="4261620"/>
                  <a:pt x="2362973" y="4236278"/>
                </a:cubicBezTo>
                <a:cubicBezTo>
                  <a:pt x="2332242" y="4233043"/>
                  <a:pt x="2301935" y="4226566"/>
                  <a:pt x="2271533" y="4221038"/>
                </a:cubicBezTo>
                <a:cubicBezTo>
                  <a:pt x="2234721" y="4214345"/>
                  <a:pt x="2172006" y="4201848"/>
                  <a:pt x="2134373" y="4190558"/>
                </a:cubicBezTo>
                <a:cubicBezTo>
                  <a:pt x="2103599" y="4181326"/>
                  <a:pt x="2073413" y="4170238"/>
                  <a:pt x="2042933" y="4160078"/>
                </a:cubicBezTo>
                <a:lnTo>
                  <a:pt x="1951493" y="4129598"/>
                </a:lnTo>
                <a:cubicBezTo>
                  <a:pt x="1936253" y="4124518"/>
                  <a:pt x="1919139" y="4123269"/>
                  <a:pt x="1905773" y="4114358"/>
                </a:cubicBezTo>
                <a:cubicBezTo>
                  <a:pt x="1890533" y="4104198"/>
                  <a:pt x="1876436" y="4092069"/>
                  <a:pt x="1860053" y="4083878"/>
                </a:cubicBezTo>
                <a:cubicBezTo>
                  <a:pt x="1845685" y="4076694"/>
                  <a:pt x="1829779" y="4073051"/>
                  <a:pt x="1814333" y="4068638"/>
                </a:cubicBezTo>
                <a:cubicBezTo>
                  <a:pt x="1794194" y="4062884"/>
                  <a:pt x="1753373" y="4053398"/>
                  <a:pt x="1753373" y="4053398"/>
                </a:cubicBezTo>
              </a:path>
            </a:pathLst>
          </a:custGeom>
          <a:ln w="381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txBody>
          <a:bodyPr rtlCol="1" anchor="ctr"/>
          <a:lstStyle/>
          <a:p>
            <a:pPr algn="ctr"/>
            <a:endParaRPr lang="ar-EG"/>
          </a:p>
        </p:txBody>
      </p:sp>
      <p:cxnSp>
        <p:nvCxnSpPr>
          <p:cNvPr id="6" name="Straight Arrow Connector 5"/>
          <p:cNvCxnSpPr/>
          <p:nvPr/>
        </p:nvCxnSpPr>
        <p:spPr>
          <a:xfrm flipV="1">
            <a:off x="2514600" y="2438400"/>
            <a:ext cx="838200" cy="685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flipH="1" flipV="1">
            <a:off x="6324600" y="2971800"/>
            <a:ext cx="1219200" cy="304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H="1">
            <a:off x="6324600" y="3962400"/>
            <a:ext cx="1066800" cy="1219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2438400" y="3200400"/>
            <a:ext cx="12192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8" name="Rectangle 17"/>
          <p:cNvSpPr/>
          <p:nvPr/>
        </p:nvSpPr>
        <p:spPr>
          <a:xfrm>
            <a:off x="838200" y="2743200"/>
            <a:ext cx="1905000" cy="685800"/>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EG" b="1" dirty="0" smtClean="0">
                <a:solidFill>
                  <a:srgbClr val="FF0000"/>
                </a:solidFill>
              </a:rPr>
              <a:t>الاخوار او الاودية الغارقة</a:t>
            </a:r>
            <a:endParaRPr lang="ar-EG" b="1" dirty="0">
              <a:solidFill>
                <a:srgbClr val="FF0000"/>
              </a:solidFill>
            </a:endParaRPr>
          </a:p>
        </p:txBody>
      </p:sp>
      <p:sp>
        <p:nvSpPr>
          <p:cNvPr id="19" name="Rectangle 18"/>
          <p:cNvSpPr/>
          <p:nvPr/>
        </p:nvSpPr>
        <p:spPr>
          <a:xfrm>
            <a:off x="6553200" y="3276600"/>
            <a:ext cx="1905000" cy="685800"/>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EG" b="1" dirty="0" smtClean="0">
                <a:solidFill>
                  <a:srgbClr val="FF0000"/>
                </a:solidFill>
              </a:rPr>
              <a:t>الاخوار او الاودية الغارقة</a:t>
            </a:r>
            <a:endParaRPr lang="ar-EG" b="1" dirty="0">
              <a:solidFill>
                <a:srgbClr val="FF0000"/>
              </a:solidFill>
            </a:endParaRPr>
          </a:p>
        </p:txBody>
      </p:sp>
      <p:sp>
        <p:nvSpPr>
          <p:cNvPr id="20" name="Rectangle 19"/>
          <p:cNvSpPr/>
          <p:nvPr/>
        </p:nvSpPr>
        <p:spPr>
          <a:xfrm>
            <a:off x="3581400" y="5791200"/>
            <a:ext cx="1905000" cy="685800"/>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EG" sz="2400" b="1" dirty="0" smtClean="0">
                <a:solidFill>
                  <a:schemeClr val="tx2"/>
                </a:solidFill>
              </a:rPr>
              <a:t>بحيرة ناصر</a:t>
            </a:r>
            <a:endParaRPr lang="ar-EG" sz="2400" b="1" dirty="0">
              <a:solidFill>
                <a:schemeClr val="tx2"/>
              </a:solidFill>
            </a:endParaRPr>
          </a:p>
        </p:txBody>
      </p:sp>
      <p:sp>
        <p:nvSpPr>
          <p:cNvPr id="21" name="Rectangle 20"/>
          <p:cNvSpPr/>
          <p:nvPr/>
        </p:nvSpPr>
        <p:spPr>
          <a:xfrm>
            <a:off x="6019800" y="457200"/>
            <a:ext cx="2438400" cy="1143000"/>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EG" sz="2400" b="1" dirty="0" smtClean="0">
                <a:solidFill>
                  <a:schemeClr val="tx2"/>
                </a:solidFill>
              </a:rPr>
              <a:t>رسم كروكى </a:t>
            </a:r>
          </a:p>
          <a:p>
            <a:pPr algn="ctr"/>
            <a:r>
              <a:rPr lang="ar-EG" sz="2400" b="1" dirty="0" smtClean="0">
                <a:solidFill>
                  <a:schemeClr val="tx2"/>
                </a:solidFill>
              </a:rPr>
              <a:t>-للاخوار والجزر الغرقة</a:t>
            </a:r>
            <a:endParaRPr lang="ar-EG" sz="2400" b="1" dirty="0">
              <a:solidFill>
                <a:schemeClr val="tx2"/>
              </a:solidFill>
            </a:endParaRPr>
          </a:p>
        </p:txBody>
      </p:sp>
      <p:sp>
        <p:nvSpPr>
          <p:cNvPr id="23" name="Oval 22"/>
          <p:cNvSpPr/>
          <p:nvPr/>
        </p:nvSpPr>
        <p:spPr>
          <a:xfrm>
            <a:off x="4495800" y="3505200"/>
            <a:ext cx="228600" cy="304800"/>
          </a:xfrm>
          <a:prstGeom prst="ellipse">
            <a:avLst/>
          </a:prstGeom>
          <a:solidFill>
            <a:srgbClr val="33889F"/>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EG"/>
          </a:p>
        </p:txBody>
      </p:sp>
      <p:sp>
        <p:nvSpPr>
          <p:cNvPr id="24" name="Oval 23"/>
          <p:cNvSpPr/>
          <p:nvPr/>
        </p:nvSpPr>
        <p:spPr>
          <a:xfrm>
            <a:off x="4648200" y="4343400"/>
            <a:ext cx="228600" cy="304800"/>
          </a:xfrm>
          <a:prstGeom prst="ellipse">
            <a:avLst/>
          </a:prstGeom>
          <a:solidFill>
            <a:srgbClr val="33889F"/>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EG"/>
          </a:p>
        </p:txBody>
      </p:sp>
      <p:sp>
        <p:nvSpPr>
          <p:cNvPr id="25" name="Oval 24"/>
          <p:cNvSpPr/>
          <p:nvPr/>
        </p:nvSpPr>
        <p:spPr>
          <a:xfrm>
            <a:off x="4648200" y="2514600"/>
            <a:ext cx="228600" cy="304800"/>
          </a:xfrm>
          <a:prstGeom prst="ellipse">
            <a:avLst/>
          </a:prstGeom>
          <a:solidFill>
            <a:srgbClr val="33889F"/>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EG"/>
          </a:p>
        </p:txBody>
      </p:sp>
      <p:cxnSp>
        <p:nvCxnSpPr>
          <p:cNvPr id="26" name="Straight Arrow Connector 25"/>
          <p:cNvCxnSpPr/>
          <p:nvPr/>
        </p:nvCxnSpPr>
        <p:spPr>
          <a:xfrm>
            <a:off x="3200400" y="4495800"/>
            <a:ext cx="13716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8" name="Rectangle 27"/>
          <p:cNvSpPr/>
          <p:nvPr/>
        </p:nvSpPr>
        <p:spPr>
          <a:xfrm>
            <a:off x="1143000" y="4191000"/>
            <a:ext cx="1905000" cy="685800"/>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EG" b="1" dirty="0" smtClean="0">
                <a:solidFill>
                  <a:srgbClr val="FF0000"/>
                </a:solidFill>
              </a:rPr>
              <a:t>الجزر او التلال الغارقة</a:t>
            </a:r>
            <a:endParaRPr lang="ar-EG" b="1" dirty="0">
              <a:solidFill>
                <a:srgbClr val="FF0000"/>
              </a:solidFill>
            </a:endParaRPr>
          </a:p>
        </p:txBody>
      </p:sp>
      <p:cxnSp>
        <p:nvCxnSpPr>
          <p:cNvPr id="29" name="Straight Arrow Connector 28"/>
          <p:cNvCxnSpPr/>
          <p:nvPr/>
        </p:nvCxnSpPr>
        <p:spPr>
          <a:xfrm flipV="1">
            <a:off x="3124200" y="3733800"/>
            <a:ext cx="13716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8686800" cy="6400800"/>
          </a:xfrm>
          <a:solidFill>
            <a:schemeClr val="accent6">
              <a:lumMod val="40000"/>
              <a:lumOff val="60000"/>
            </a:schemeClr>
          </a:solidFill>
          <a:ln w="31750">
            <a:solidFill>
              <a:schemeClr val="tx1"/>
            </a:solidFill>
          </a:ln>
        </p:spPr>
        <p:txBody>
          <a:bodyPr>
            <a:normAutofit fontScale="77500" lnSpcReduction="20000"/>
          </a:bodyPr>
          <a:lstStyle/>
          <a:p>
            <a:pPr algn="r" rtl="1">
              <a:lnSpc>
                <a:spcPct val="150000"/>
              </a:lnSpc>
              <a:buNone/>
            </a:pPr>
            <a:r>
              <a:rPr lang="ar-EG" sz="3600" dirty="0" smtClean="0">
                <a:solidFill>
                  <a:srgbClr val="FF0000"/>
                </a:solidFill>
                <a:latin typeface="Simplified Arabic" pitchFamily="18" charset="-78"/>
                <a:cs typeface="Simplified Arabic" pitchFamily="18" charset="-78"/>
              </a:rPr>
              <a:t>   </a:t>
            </a:r>
            <a:r>
              <a:rPr lang="ar-EG" sz="3100" b="1" dirty="0" smtClean="0">
                <a:solidFill>
                  <a:srgbClr val="FF0000"/>
                </a:solidFill>
                <a:latin typeface="Simplified Arabic" pitchFamily="18" charset="-78"/>
                <a:cs typeface="Simplified Arabic" pitchFamily="18" charset="-78"/>
              </a:rPr>
              <a:t>ج-</a:t>
            </a:r>
            <a:r>
              <a:rPr lang="ar-EG" sz="3100" b="1" dirty="0" smtClean="0">
                <a:solidFill>
                  <a:srgbClr val="FF0000"/>
                </a:solidFill>
                <a:latin typeface="Algerian" pitchFamily="82" charset="0"/>
                <a:cs typeface="Simplified Arabic" pitchFamily="18" charset="-78"/>
              </a:rPr>
              <a:t>الجزر او التلال الغارقة</a:t>
            </a:r>
            <a:endParaRPr lang="ar-EG" sz="2600" b="1" dirty="0" smtClean="0">
              <a:solidFill>
                <a:srgbClr val="FF0000"/>
              </a:solidFill>
              <a:latin typeface="Algerian" pitchFamily="82" charset="0"/>
              <a:cs typeface="Simplified Arabic" pitchFamily="18" charset="-78"/>
            </a:endParaRPr>
          </a:p>
          <a:p>
            <a:pPr marL="631825" indent="-266700" algn="just" rtl="1">
              <a:lnSpc>
                <a:spcPct val="150000"/>
              </a:lnSpc>
              <a:buFont typeface="Wingdings" pitchFamily="2" charset="2"/>
              <a:buChar char="§"/>
            </a:pPr>
            <a:r>
              <a:rPr lang="ar-EG" sz="1600" dirty="0" smtClean="0"/>
              <a:t>  </a:t>
            </a:r>
            <a:r>
              <a:rPr lang="ar-EG" sz="2500" b="1" dirty="0" smtClean="0">
                <a:solidFill>
                  <a:srgbClr val="002060"/>
                </a:solidFill>
                <a:latin typeface="Simplified Arabic" pitchFamily="18" charset="-78"/>
                <a:cs typeface="Simplified Arabic" pitchFamily="18" charset="-78"/>
              </a:rPr>
              <a:t>توجد هذه الجزر بجوار الشاطئ وداخل البحيرة.</a:t>
            </a:r>
          </a:p>
          <a:p>
            <a:pPr marL="631825" indent="-266700" algn="just" rtl="1">
              <a:lnSpc>
                <a:spcPct val="150000"/>
              </a:lnSpc>
              <a:buFont typeface="Wingdings" pitchFamily="2" charset="2"/>
              <a:buChar char="§"/>
            </a:pPr>
            <a:r>
              <a:rPr lang="ar-EG" sz="2500" b="1" dirty="0" smtClean="0">
                <a:solidFill>
                  <a:srgbClr val="002060"/>
                </a:solidFill>
                <a:latin typeface="Simplified Arabic" pitchFamily="18" charset="-78"/>
                <a:cs typeface="Simplified Arabic" pitchFamily="18" charset="-78"/>
              </a:rPr>
              <a:t>هي جزر صغيرة الحجم، ولا يمكن حصر عددها بدقة بسبب التذبذب في منسوب مياه البحيرة على مدار السنة.</a:t>
            </a:r>
          </a:p>
          <a:p>
            <a:pPr marL="631825" indent="-266700" algn="just" rtl="1">
              <a:lnSpc>
                <a:spcPct val="150000"/>
              </a:lnSpc>
              <a:buFont typeface="Wingdings" pitchFamily="2" charset="2"/>
              <a:buChar char="§"/>
            </a:pPr>
            <a:r>
              <a:rPr lang="ar-EG" sz="2500" b="1" dirty="0" smtClean="0">
                <a:solidFill>
                  <a:srgbClr val="002060"/>
                </a:solidFill>
                <a:latin typeface="Simplified Arabic" pitchFamily="18" charset="-78"/>
                <a:cs typeface="Simplified Arabic" pitchFamily="18" charset="-78"/>
              </a:rPr>
              <a:t> تتعرض جوانب الجرز للنحت بفعل أمواج بحيرة ناصر.</a:t>
            </a:r>
          </a:p>
          <a:p>
            <a:pPr marL="631825" indent="-266700" algn="just" rtl="1">
              <a:lnSpc>
                <a:spcPct val="150000"/>
              </a:lnSpc>
              <a:buFont typeface="Wingdings" pitchFamily="2" charset="2"/>
              <a:buChar char="§"/>
            </a:pPr>
            <a:r>
              <a:rPr lang="ar-EG" sz="2500" b="1" dirty="0" smtClean="0">
                <a:solidFill>
                  <a:srgbClr val="002060"/>
                </a:solidFill>
                <a:latin typeface="Simplified Arabic" pitchFamily="18" charset="-78"/>
                <a:cs typeface="Simplified Arabic" pitchFamily="18" charset="-78"/>
              </a:rPr>
              <a:t> تحيط بالجزر مياه بحيرة ناصر، وقد يبلغ منسوب ارتفاع تلك الجزر بين 450م و 350م فوق منسوب سطح البحر مثال جزيرة ( جبل العلاقى – وجبل المحرقة)</a:t>
            </a:r>
          </a:p>
          <a:p>
            <a:pPr algn="r" rtl="1">
              <a:lnSpc>
                <a:spcPct val="150000"/>
              </a:lnSpc>
              <a:buNone/>
            </a:pPr>
            <a:r>
              <a:rPr lang="ar-EG" sz="3100" b="1" dirty="0" smtClean="0">
                <a:solidFill>
                  <a:srgbClr val="FF0000"/>
                </a:solidFill>
                <a:latin typeface="Simplified Arabic" pitchFamily="18" charset="-78"/>
                <a:cs typeface="Simplified Arabic" pitchFamily="18" charset="-78"/>
              </a:rPr>
              <a:t> د- الجروف الشاطئية</a:t>
            </a:r>
          </a:p>
          <a:p>
            <a:pPr marL="539750" indent="-174625" algn="r" rtl="1">
              <a:lnSpc>
                <a:spcPct val="150000"/>
              </a:lnSpc>
              <a:buFont typeface="Wingdings" pitchFamily="2" charset="2"/>
              <a:buChar char="§"/>
            </a:pPr>
            <a:r>
              <a:rPr lang="ar-EG" sz="2500" b="1" dirty="0" smtClean="0">
                <a:solidFill>
                  <a:srgbClr val="002060"/>
                </a:solidFill>
                <a:latin typeface="Simplified Arabic" pitchFamily="18" charset="-78"/>
                <a:cs typeface="Simplified Arabic" pitchFamily="18" charset="-78"/>
              </a:rPr>
              <a:t>توجد في أجزاء متفرقة من شواطئ البحيرة.</a:t>
            </a:r>
          </a:p>
          <a:p>
            <a:pPr marL="539750" indent="-174625" algn="r" rtl="1">
              <a:lnSpc>
                <a:spcPct val="150000"/>
              </a:lnSpc>
              <a:buFont typeface="Wingdings" pitchFamily="2" charset="2"/>
              <a:buChar char="§"/>
            </a:pPr>
            <a:r>
              <a:rPr lang="ar-EG" sz="2500" b="1" dirty="0" smtClean="0">
                <a:solidFill>
                  <a:srgbClr val="002060"/>
                </a:solidFill>
                <a:latin typeface="Simplified Arabic" pitchFamily="18" charset="-78"/>
                <a:cs typeface="Simplified Arabic" pitchFamily="18" charset="-78"/>
              </a:rPr>
              <a:t>نشأة هذه الجروف بفعل نحت الأمواج التي تتولد عن هبوب الرياح السائدة.</a:t>
            </a:r>
          </a:p>
          <a:p>
            <a:pPr marL="539750" indent="-174625" algn="r" rtl="1">
              <a:lnSpc>
                <a:spcPct val="150000"/>
              </a:lnSpc>
              <a:buFont typeface="Wingdings" pitchFamily="2" charset="2"/>
              <a:buChar char="§"/>
            </a:pPr>
            <a:r>
              <a:rPr lang="ar-EG" sz="2500" b="1" dirty="0" smtClean="0">
                <a:solidFill>
                  <a:srgbClr val="002060"/>
                </a:solidFill>
                <a:latin typeface="Simplified Arabic" pitchFamily="18" charset="-78"/>
                <a:cs typeface="Simplified Arabic" pitchFamily="18" charset="-78"/>
              </a:rPr>
              <a:t>تعمل هذه الأمواج في حركتها الموجبة والسالبة على سحب المواد المفككة، حيث تظهر آثارها بوضوح على الجروف الشاطئية التي نشأت بعد امتلاء خزان البحيرة. </a:t>
            </a:r>
          </a:p>
          <a:p>
            <a:pPr marL="539750" indent="-174625" algn="r" rtl="1">
              <a:lnSpc>
                <a:spcPct val="150000"/>
              </a:lnSpc>
              <a:buFont typeface="Wingdings" pitchFamily="2" charset="2"/>
              <a:buChar char="§"/>
            </a:pPr>
            <a:r>
              <a:rPr lang="ar-EG" sz="2500" b="1" dirty="0" smtClean="0">
                <a:solidFill>
                  <a:srgbClr val="002060"/>
                </a:solidFill>
                <a:latin typeface="Simplified Arabic" pitchFamily="18" charset="-78"/>
                <a:cs typeface="Simplified Arabic" pitchFamily="18" charset="-78"/>
              </a:rPr>
              <a:t>عندما تنخفض مناسيب البحيرة صيفا، تنكشف جوانب تلك الجروف، وقد تعرضت أجزائها الوسطى للنحت بفعل الأمواج </a:t>
            </a:r>
          </a:p>
          <a:p>
            <a:pPr marL="539750" indent="-174625" algn="r" rtl="1">
              <a:lnSpc>
                <a:spcPct val="150000"/>
              </a:lnSpc>
              <a:buFont typeface="Wingdings" pitchFamily="2" charset="2"/>
              <a:buChar char="§"/>
            </a:pPr>
            <a:endParaRPr lang="ar-EG" sz="2600" dirty="0" smtClean="0">
              <a:solidFill>
                <a:srgbClr val="002060"/>
              </a:solidFill>
              <a:latin typeface="Simplified Arabic" pitchFamily="18" charset="-78"/>
              <a:cs typeface="Simplified Arabic" pitchFamily="18" charset="-78"/>
            </a:endParaRPr>
          </a:p>
          <a:p>
            <a:pPr algn="r" rtl="1">
              <a:lnSpc>
                <a:spcPct val="150000"/>
              </a:lnSpc>
              <a:buNone/>
            </a:pPr>
            <a:endParaRPr lang="ar-EG" sz="2600" b="1" dirty="0" smtClean="0">
              <a:solidFill>
                <a:srgbClr val="002060"/>
              </a:solidFill>
              <a:latin typeface="Simplified Arabic" pitchFamily="18" charset="-78"/>
              <a:cs typeface="Simplified Arabic" pitchFamily="18" charset="-78"/>
            </a:endParaRPr>
          </a:p>
          <a:p>
            <a:pPr algn="r" rtl="1">
              <a:lnSpc>
                <a:spcPct val="150000"/>
              </a:lnSpc>
              <a:buNone/>
            </a:pPr>
            <a:endParaRPr lang="ar-EG" sz="2600" b="1" dirty="0" smtClean="0">
              <a:solidFill>
                <a:srgbClr val="002060"/>
              </a:solidFill>
              <a:latin typeface="Simplified Arabic" pitchFamily="18" charset="-78"/>
              <a:cs typeface="Simplified Arabic" pitchFamily="18" charset="-78"/>
            </a:endParaRPr>
          </a:p>
          <a:p>
            <a:pPr algn="r"/>
            <a:endParaRPr lang="ar-EG"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219200"/>
            <a:ext cx="8610600" cy="5410200"/>
          </a:xfrm>
          <a:solidFill>
            <a:srgbClr val="6ABAD0"/>
          </a:solidFill>
          <a:ln w="34925">
            <a:solidFill>
              <a:schemeClr val="tx1"/>
            </a:solidFill>
          </a:ln>
        </p:spPr>
        <p:txBody>
          <a:bodyPr anchor="t">
            <a:noAutofit/>
          </a:bodyPr>
          <a:lstStyle/>
          <a:p>
            <a:pPr marL="365125" indent="-182563" algn="r" rtl="1">
              <a:lnSpc>
                <a:spcPct val="150000"/>
              </a:lnSpc>
              <a:spcBef>
                <a:spcPct val="20000"/>
              </a:spcBef>
              <a:tabLst>
                <a:tab pos="1249363" algn="l"/>
              </a:tabLst>
            </a:pPr>
            <a:r>
              <a:rPr lang="ar-EG" sz="2800" b="1" dirty="0" smtClean="0">
                <a:solidFill>
                  <a:srgbClr val="002060"/>
                </a:solidFill>
                <a:latin typeface="Simplified Arabic" pitchFamily="18" charset="-78"/>
                <a:ea typeface="+mn-ea"/>
                <a:cs typeface="Simplified Arabic" pitchFamily="18" charset="-78"/>
              </a:rPr>
              <a:t>مقدمة</a:t>
            </a:r>
            <a:br>
              <a:rPr lang="ar-EG" sz="2800" b="1" dirty="0" smtClean="0">
                <a:solidFill>
                  <a:srgbClr val="002060"/>
                </a:solidFill>
                <a:latin typeface="Simplified Arabic" pitchFamily="18" charset="-78"/>
                <a:ea typeface="+mn-ea"/>
                <a:cs typeface="Simplified Arabic" pitchFamily="18" charset="-78"/>
              </a:rPr>
            </a:br>
            <a:r>
              <a:rPr lang="ar-EG" sz="2600" b="1" dirty="0" smtClean="0">
                <a:solidFill>
                  <a:srgbClr val="FF0000"/>
                </a:solidFill>
              </a:rPr>
              <a:t>ينقسم وادي النيل بين أسوان والدلتا إلى ثلاثة وحدات جيومورفولوجية هي: </a:t>
            </a:r>
            <a:br>
              <a:rPr lang="ar-EG" sz="2600" b="1" dirty="0" smtClean="0">
                <a:solidFill>
                  <a:srgbClr val="FF0000"/>
                </a:solidFill>
              </a:rPr>
            </a:br>
            <a:r>
              <a:rPr lang="ar-EG" sz="2600" b="1" dirty="0" smtClean="0">
                <a:solidFill>
                  <a:srgbClr val="FF0000"/>
                </a:solidFill>
              </a:rPr>
              <a:t>                           </a:t>
            </a:r>
            <a:r>
              <a:rPr lang="ar-EG" sz="2600" b="1" dirty="0" smtClean="0">
                <a:solidFill>
                  <a:schemeClr val="tx2"/>
                </a:solidFill>
              </a:rPr>
              <a:t> </a:t>
            </a:r>
            <a:r>
              <a:rPr lang="ar-EG" sz="2800" b="1" dirty="0" smtClean="0">
                <a:solidFill>
                  <a:schemeClr val="tx2"/>
                </a:solidFill>
              </a:rPr>
              <a:t>أ- مجرى النيل.</a:t>
            </a:r>
            <a:r>
              <a:rPr lang="ar-EG" sz="2800" b="1" dirty="0" smtClean="0">
                <a:solidFill>
                  <a:schemeClr val="tx2">
                    <a:lumMod val="75000"/>
                  </a:schemeClr>
                </a:solidFill>
              </a:rPr>
              <a:t/>
            </a:r>
            <a:br>
              <a:rPr lang="ar-EG" sz="2800" b="1" dirty="0" smtClean="0">
                <a:solidFill>
                  <a:schemeClr val="tx2">
                    <a:lumMod val="75000"/>
                  </a:schemeClr>
                </a:solidFill>
              </a:rPr>
            </a:br>
            <a:r>
              <a:rPr lang="ar-EG" sz="2800" b="1" dirty="0" smtClean="0">
                <a:solidFill>
                  <a:schemeClr val="tx2">
                    <a:lumMod val="75000"/>
                  </a:schemeClr>
                </a:solidFill>
              </a:rPr>
              <a:t>                          ب- السهل الفيضي.</a:t>
            </a:r>
            <a:br>
              <a:rPr lang="ar-EG" sz="2800" b="1" dirty="0" smtClean="0">
                <a:solidFill>
                  <a:schemeClr val="tx2">
                    <a:lumMod val="75000"/>
                  </a:schemeClr>
                </a:solidFill>
              </a:rPr>
            </a:br>
            <a:r>
              <a:rPr lang="ar-EG" sz="2800" b="1" dirty="0" smtClean="0">
                <a:solidFill>
                  <a:schemeClr val="tx2">
                    <a:lumMod val="75000"/>
                  </a:schemeClr>
                </a:solidFill>
              </a:rPr>
              <a:t>                          ج- جوانب الوادي. </a:t>
            </a:r>
            <a:r>
              <a:rPr lang="en-US" sz="2400" dirty="0" smtClean="0"/>
              <a:t/>
            </a:r>
            <a:br>
              <a:rPr lang="en-US" sz="2400" dirty="0" smtClean="0"/>
            </a:br>
            <a:r>
              <a:rPr lang="ar-EG" sz="2100" b="1" dirty="0" smtClean="0">
                <a:solidFill>
                  <a:srgbClr val="002060"/>
                </a:solidFill>
                <a:latin typeface="Simplified Arabic" pitchFamily="18" charset="-78"/>
                <a:ea typeface="+mn-ea"/>
                <a:cs typeface="Simplified Arabic" pitchFamily="18" charset="-78"/>
              </a:rPr>
              <a:t/>
            </a:r>
            <a:br>
              <a:rPr lang="ar-EG" sz="2100" b="1" dirty="0" smtClean="0">
                <a:solidFill>
                  <a:srgbClr val="002060"/>
                </a:solidFill>
                <a:latin typeface="Simplified Arabic" pitchFamily="18" charset="-78"/>
                <a:ea typeface="+mn-ea"/>
                <a:cs typeface="Simplified Arabic" pitchFamily="18" charset="-78"/>
              </a:rPr>
            </a:br>
            <a:r>
              <a:rPr lang="ar-EG" sz="2000" b="1" dirty="0" smtClean="0"/>
              <a:t> </a:t>
            </a:r>
            <a:r>
              <a:rPr lang="ar-EG" sz="3200" b="1" dirty="0" smtClean="0">
                <a:solidFill>
                  <a:srgbClr val="C00000"/>
                </a:solidFill>
              </a:rPr>
              <a:t>وفيما يلي وصف لكل وحدة من هذه الوحدات:</a:t>
            </a:r>
            <a:endParaRPr lang="ar-EG" sz="2100" b="1" dirty="0" smtClean="0">
              <a:solidFill>
                <a:srgbClr val="C00000"/>
              </a:solidFill>
              <a:latin typeface="Simplified Arabic" pitchFamily="18" charset="-78"/>
              <a:ea typeface="+mn-ea"/>
              <a:cs typeface="Simplified Arabic" pitchFamily="18" charset="-78"/>
            </a:endParaRPr>
          </a:p>
        </p:txBody>
      </p:sp>
      <p:sp>
        <p:nvSpPr>
          <p:cNvPr id="3" name="Title 1"/>
          <p:cNvSpPr txBox="1">
            <a:spLocks/>
          </p:cNvSpPr>
          <p:nvPr/>
        </p:nvSpPr>
        <p:spPr>
          <a:xfrm>
            <a:off x="304800" y="228600"/>
            <a:ext cx="8534400" cy="990600"/>
          </a:xfrm>
          <a:prstGeom prst="rect">
            <a:avLst/>
          </a:prstGeom>
          <a:solidFill>
            <a:schemeClr val="accent4">
              <a:lumMod val="20000"/>
              <a:lumOff val="80000"/>
            </a:schemeClr>
          </a:solidFill>
          <a:ln w="25400">
            <a:solidFill>
              <a:schemeClr val="tx1"/>
            </a:solidFill>
          </a:ln>
        </p:spPr>
        <p:txBody>
          <a:bodyPr vert="horz" lIns="91440" tIns="45720" rIns="91440" bIns="45720" rtlCol="0" anchor="ctr">
            <a:noAutofit/>
          </a:bodyPr>
          <a:lstStyle/>
          <a:p>
            <a:pPr marL="0" lvl="1" indent="0" algn="ctr" rtl="1">
              <a:buNone/>
            </a:pPr>
            <a:r>
              <a:rPr lang="ar-EG" sz="3800" b="1" dirty="0" smtClean="0">
                <a:solidFill>
                  <a:srgbClr val="C00000"/>
                </a:solidFill>
              </a:rPr>
              <a:t>ثانيا:- وادى النيل من اسوان الى القاهرة</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0"/>
            <a:ext cx="8686800" cy="5943600"/>
          </a:xfrm>
          <a:solidFill>
            <a:schemeClr val="accent6">
              <a:lumMod val="20000"/>
              <a:lumOff val="80000"/>
            </a:schemeClr>
          </a:solidFill>
          <a:ln w="31750">
            <a:solidFill>
              <a:schemeClr val="tx1"/>
            </a:solidFill>
          </a:ln>
        </p:spPr>
        <p:txBody>
          <a:bodyPr anchor="t">
            <a:normAutofit fontScale="90000"/>
          </a:bodyPr>
          <a:lstStyle/>
          <a:p>
            <a:pPr marL="92075" algn="r" rtl="1">
              <a:lnSpc>
                <a:spcPct val="200000"/>
              </a:lnSpc>
            </a:pPr>
            <a:r>
              <a:rPr lang="ar-EG" sz="3100" b="1" u="sng" dirty="0" smtClean="0">
                <a:solidFill>
                  <a:srgbClr val="FF0000"/>
                </a:solidFill>
                <a:latin typeface="Simplified Arabic" pitchFamily="18" charset="-78"/>
                <a:cs typeface="Simplified Arabic" pitchFamily="18" charset="-78"/>
              </a:rPr>
              <a:t>خصائص مجرى النيل</a:t>
            </a:r>
            <a:r>
              <a:rPr lang="ar-EG" sz="2300" b="1" dirty="0" smtClean="0">
                <a:solidFill>
                  <a:srgbClr val="002060"/>
                </a:solidFill>
                <a:latin typeface="Simplified Arabic" pitchFamily="18" charset="-78"/>
                <a:cs typeface="Simplified Arabic" pitchFamily="18" charset="-78"/>
              </a:rPr>
              <a:t/>
            </a:r>
            <a:br>
              <a:rPr lang="ar-EG" sz="2300" b="1" dirty="0" smtClean="0">
                <a:solidFill>
                  <a:srgbClr val="002060"/>
                </a:solidFill>
                <a:latin typeface="Simplified Arabic" pitchFamily="18" charset="-78"/>
                <a:cs typeface="Simplified Arabic" pitchFamily="18" charset="-78"/>
              </a:rPr>
            </a:br>
            <a:r>
              <a:rPr lang="ar-EG" sz="2000" b="1" dirty="0" smtClean="0">
                <a:solidFill>
                  <a:srgbClr val="002060"/>
                </a:solidFill>
                <a:latin typeface="Simplified Arabic" pitchFamily="18" charset="-78"/>
                <a:cs typeface="Simplified Arabic" pitchFamily="18" charset="-78"/>
              </a:rPr>
              <a:t>1-  مجرى النيل هو عبارة عن </a:t>
            </a:r>
            <a:r>
              <a:rPr lang="ar-EG" sz="2000" b="1" dirty="0" smtClean="0">
                <a:solidFill>
                  <a:srgbClr val="FF0000"/>
                </a:solidFill>
                <a:latin typeface="Simplified Arabic" pitchFamily="18" charset="-78"/>
                <a:cs typeface="Simplified Arabic" pitchFamily="18" charset="-78"/>
              </a:rPr>
              <a:t>القناة التي تجري فيها المياه</a:t>
            </a:r>
            <a:r>
              <a:rPr lang="ar-EG" sz="2000" b="1" dirty="0" smtClean="0">
                <a:solidFill>
                  <a:srgbClr val="002060"/>
                </a:solidFill>
                <a:latin typeface="Simplified Arabic" pitchFamily="18" charset="-78"/>
                <a:cs typeface="Simplified Arabic" pitchFamily="18" charset="-78"/>
              </a:rPr>
              <a:t>. وقبل بناء السد العالي كانت كمية المياه التي ترد من المنابع ( </a:t>
            </a:r>
            <a:r>
              <a:rPr lang="ar-EG" sz="2000" b="1" dirty="0" smtClean="0">
                <a:solidFill>
                  <a:srgbClr val="FF0000"/>
                </a:solidFill>
                <a:latin typeface="Simplified Arabic" pitchFamily="18" charset="-78"/>
                <a:cs typeface="Simplified Arabic" pitchFamily="18" charset="-78"/>
              </a:rPr>
              <a:t>هضبة البحيرات وهضبة الحبشة)</a:t>
            </a:r>
            <a:r>
              <a:rPr lang="ar-EG" sz="2000" b="1" dirty="0" smtClean="0">
                <a:solidFill>
                  <a:srgbClr val="002060"/>
                </a:solidFill>
                <a:latin typeface="Simplified Arabic" pitchFamily="18" charset="-78"/>
                <a:cs typeface="Simplified Arabic" pitchFamily="18" charset="-78"/>
              </a:rPr>
              <a:t> هي التي تتحكم في منسوب مياه المجرى أما بعد بناء السد العالي أصبح </a:t>
            </a:r>
            <a:r>
              <a:rPr lang="ar-EG" sz="2000" b="1" dirty="0" smtClean="0">
                <a:solidFill>
                  <a:srgbClr val="FF0000"/>
                </a:solidFill>
                <a:latin typeface="Simplified Arabic" pitchFamily="18" charset="-78"/>
                <a:cs typeface="Simplified Arabic" pitchFamily="18" charset="-78"/>
              </a:rPr>
              <a:t>الإنسان</a:t>
            </a:r>
            <a:r>
              <a:rPr lang="ar-EG" sz="2000" b="1" dirty="0" smtClean="0">
                <a:solidFill>
                  <a:srgbClr val="002060"/>
                </a:solidFill>
                <a:latin typeface="Simplified Arabic" pitchFamily="18" charset="-78"/>
                <a:cs typeface="Simplified Arabic" pitchFamily="18" charset="-78"/>
              </a:rPr>
              <a:t> هو المتحكم في كمية المياه التي ترد إلى مجرى النيل.</a:t>
            </a:r>
            <a:r>
              <a:rPr lang="ar-EG" sz="2000" dirty="0" smtClean="0">
                <a:solidFill>
                  <a:srgbClr val="002060"/>
                </a:solidFill>
                <a:latin typeface="Simplified Arabic" pitchFamily="18" charset="-78"/>
                <a:cs typeface="Simplified Arabic" pitchFamily="18" charset="-78"/>
              </a:rPr>
              <a:t/>
            </a:r>
            <a:br>
              <a:rPr lang="ar-EG" sz="2000" dirty="0" smtClean="0">
                <a:solidFill>
                  <a:srgbClr val="002060"/>
                </a:solidFill>
                <a:latin typeface="Simplified Arabic" pitchFamily="18" charset="-78"/>
                <a:cs typeface="Simplified Arabic" pitchFamily="18" charset="-78"/>
              </a:rPr>
            </a:br>
            <a:r>
              <a:rPr lang="ar-EG" sz="2000" dirty="0" smtClean="0">
                <a:solidFill>
                  <a:srgbClr val="002060"/>
                </a:solidFill>
                <a:latin typeface="Simplified Arabic" pitchFamily="18" charset="-78"/>
                <a:cs typeface="Simplified Arabic" pitchFamily="18" charset="-78"/>
              </a:rPr>
              <a:t>2- </a:t>
            </a:r>
            <a:r>
              <a:rPr lang="ar-EG" sz="2000" b="1" dirty="0" smtClean="0">
                <a:solidFill>
                  <a:srgbClr val="002060"/>
                </a:solidFill>
                <a:latin typeface="Simplified Arabic" pitchFamily="18" charset="-78"/>
                <a:cs typeface="Simplified Arabic" pitchFamily="18" charset="-78"/>
              </a:rPr>
              <a:t>يمتد مجرى النيل نحو </a:t>
            </a:r>
            <a:r>
              <a:rPr lang="ar-EG" sz="2000" b="1" dirty="0" smtClean="0">
                <a:solidFill>
                  <a:srgbClr val="FF0000"/>
                </a:solidFill>
                <a:latin typeface="Simplified Arabic" pitchFamily="18" charset="-78"/>
                <a:cs typeface="Simplified Arabic" pitchFamily="18" charset="-78"/>
              </a:rPr>
              <a:t>940كم إلى الشمال من بحيرة ناصر وحتى رأس الدلتا </a:t>
            </a:r>
            <a:r>
              <a:rPr lang="ar-EG" sz="2000" b="1" dirty="0" smtClean="0">
                <a:solidFill>
                  <a:srgbClr val="002060"/>
                </a:solidFill>
                <a:latin typeface="Simplified Arabic" pitchFamily="18" charset="-78"/>
                <a:cs typeface="Simplified Arabic" pitchFamily="18" charset="-78"/>
              </a:rPr>
              <a:t>، حيث  يتفرع مجرى النيل  إلى فرعي دمياط ورشيد.،</a:t>
            </a:r>
            <a:r>
              <a:rPr lang="ar-EG" sz="2000" dirty="0" smtClean="0">
                <a:solidFill>
                  <a:srgbClr val="002060"/>
                </a:solidFill>
                <a:latin typeface="Simplified Arabic" pitchFamily="18" charset="-78"/>
                <a:cs typeface="Simplified Arabic" pitchFamily="18" charset="-78"/>
              </a:rPr>
              <a:t> </a:t>
            </a:r>
            <a:r>
              <a:rPr lang="ar-EG" sz="2000" b="1" dirty="0" smtClean="0">
                <a:solidFill>
                  <a:srgbClr val="002060"/>
                </a:solidFill>
                <a:latin typeface="Simplified Arabic" pitchFamily="18" charset="-78"/>
                <a:cs typeface="Simplified Arabic" pitchFamily="18" charset="-78"/>
              </a:rPr>
              <a:t>وخلال هذه المسافة يوجد العديد من الروافد التي تلتقي بمجرى النيل من الشرق والغرب ولكنها لا تزوده بالمياه إلا عندما تتعرض للسيول التي تحدث على فترات متباعدة. </a:t>
            </a:r>
            <a:br>
              <a:rPr lang="ar-EG" sz="2000" b="1" dirty="0" smtClean="0">
                <a:solidFill>
                  <a:srgbClr val="002060"/>
                </a:solidFill>
                <a:latin typeface="Simplified Arabic" pitchFamily="18" charset="-78"/>
                <a:cs typeface="Simplified Arabic" pitchFamily="18" charset="-78"/>
              </a:rPr>
            </a:br>
            <a:r>
              <a:rPr lang="ar-EG" sz="2000" b="1" dirty="0" smtClean="0">
                <a:solidFill>
                  <a:srgbClr val="002060"/>
                </a:solidFill>
                <a:latin typeface="Simplified Arabic" pitchFamily="18" charset="-78"/>
                <a:cs typeface="Simplified Arabic" pitchFamily="18" charset="-78"/>
              </a:rPr>
              <a:t> 4- </a:t>
            </a:r>
            <a:r>
              <a:rPr lang="ar-EG" sz="2000" b="1" dirty="0" smtClean="0">
                <a:solidFill>
                  <a:srgbClr val="FF0000"/>
                </a:solidFill>
                <a:latin typeface="Simplified Arabic" pitchFamily="18" charset="-78"/>
                <a:cs typeface="Simplified Arabic" pitchFamily="18" charset="-78"/>
              </a:rPr>
              <a:t>ينحدر مجرى النيل </a:t>
            </a:r>
            <a:r>
              <a:rPr lang="ar-EG" sz="2000" b="1" dirty="0" smtClean="0">
                <a:solidFill>
                  <a:srgbClr val="002060"/>
                </a:solidFill>
                <a:latin typeface="Simplified Arabic" pitchFamily="18" charset="-78"/>
                <a:cs typeface="Simplified Arabic" pitchFamily="18" charset="-78"/>
              </a:rPr>
              <a:t>مع الإنحدار الإقليمي العام للأراضي المصرية صوب الشمال، </a:t>
            </a:r>
            <a:br>
              <a:rPr lang="ar-EG" sz="2000" b="1" dirty="0" smtClean="0">
                <a:solidFill>
                  <a:srgbClr val="002060"/>
                </a:solidFill>
                <a:latin typeface="Simplified Arabic" pitchFamily="18" charset="-78"/>
                <a:cs typeface="Simplified Arabic" pitchFamily="18" charset="-78"/>
              </a:rPr>
            </a:br>
            <a:r>
              <a:rPr lang="ar-EG" sz="2000" b="1" dirty="0" smtClean="0">
                <a:solidFill>
                  <a:srgbClr val="002060"/>
                </a:solidFill>
                <a:latin typeface="Simplified Arabic" pitchFamily="18" charset="-78"/>
                <a:cs typeface="Simplified Arabic" pitchFamily="18" charset="-78"/>
              </a:rPr>
              <a:t>5-  </a:t>
            </a:r>
            <a:r>
              <a:rPr lang="ar-EG" sz="2000" b="1" dirty="0" smtClean="0">
                <a:solidFill>
                  <a:srgbClr val="FF0000"/>
                </a:solidFill>
                <a:latin typeface="Simplified Arabic" pitchFamily="18" charset="-78"/>
                <a:cs typeface="Simplified Arabic" pitchFamily="18" charset="-78"/>
              </a:rPr>
              <a:t>ينحرف المجرى تارة نحو الشمال الشرقي، وتارة أخرى صوب الشمال الغربي</a:t>
            </a:r>
            <a:r>
              <a:rPr lang="ar-EG" sz="2000" b="1" dirty="0" smtClean="0">
                <a:solidFill>
                  <a:srgbClr val="002060"/>
                </a:solidFill>
                <a:latin typeface="Simplified Arabic" pitchFamily="18" charset="-78"/>
                <a:cs typeface="Simplified Arabic" pitchFamily="18" charset="-78"/>
              </a:rPr>
              <a:t>، وأكبر تغير واضح في مجرى النيل يتمثل في منطقة ثنية قنا</a:t>
            </a:r>
            <a:br>
              <a:rPr lang="ar-EG" sz="2000" b="1" dirty="0" smtClean="0">
                <a:solidFill>
                  <a:srgbClr val="002060"/>
                </a:solidFill>
                <a:latin typeface="Simplified Arabic" pitchFamily="18" charset="-78"/>
                <a:cs typeface="Simplified Arabic" pitchFamily="18" charset="-78"/>
              </a:rPr>
            </a:br>
            <a:endParaRPr lang="en-US" sz="2000" b="1" dirty="0" smtClean="0">
              <a:solidFill>
                <a:srgbClr val="002060"/>
              </a:solidFill>
              <a:latin typeface="Simplified Arabic" pitchFamily="18" charset="-78"/>
              <a:cs typeface="Simplified Arabic" pitchFamily="18" charset="-78"/>
            </a:endParaRPr>
          </a:p>
        </p:txBody>
      </p:sp>
      <p:sp>
        <p:nvSpPr>
          <p:cNvPr id="3" name="Title 1"/>
          <p:cNvSpPr txBox="1">
            <a:spLocks/>
          </p:cNvSpPr>
          <p:nvPr/>
        </p:nvSpPr>
        <p:spPr>
          <a:xfrm>
            <a:off x="304800" y="228600"/>
            <a:ext cx="8610600" cy="762000"/>
          </a:xfrm>
          <a:prstGeom prst="rect">
            <a:avLst/>
          </a:prstGeom>
          <a:solidFill>
            <a:schemeClr val="accent4">
              <a:lumMod val="20000"/>
              <a:lumOff val="80000"/>
            </a:schemeClr>
          </a:solidFill>
          <a:ln w="25400">
            <a:solidFill>
              <a:schemeClr val="tx1"/>
            </a:solidFill>
          </a:ln>
        </p:spPr>
        <p:txBody>
          <a:bodyPr vert="horz" lIns="91440" tIns="45720" rIns="91440" bIns="45720" rtlCol="0" anchor="ctr">
            <a:noAutofit/>
          </a:bodyPr>
          <a:lstStyle/>
          <a:p>
            <a:pPr lvl="0" algn="ctr" rtl="1">
              <a:spcBef>
                <a:spcPct val="0"/>
              </a:spcBef>
              <a:defRPr/>
            </a:pPr>
            <a:r>
              <a:rPr lang="ar-EG" sz="4000" b="1" dirty="0" smtClean="0">
                <a:solidFill>
                  <a:schemeClr val="tx2"/>
                </a:solidFill>
              </a:rPr>
              <a:t> أ- مجرى النيل</a:t>
            </a:r>
            <a:endParaRPr kumimoji="0" lang="en-US" sz="4400" b="1" i="0" u="none" strike="noStrike" kern="1200" cap="none" spc="0" normalizeH="0" baseline="0" noProof="0" dirty="0">
              <a:ln>
                <a:noFill/>
              </a:ln>
              <a:solidFill>
                <a:srgbClr val="FF0000"/>
              </a:solidFill>
              <a:effectLst/>
              <a:uLnTx/>
              <a:uFillTx/>
              <a:latin typeface="+mj-lt"/>
              <a:ea typeface="+mj-ea"/>
              <a:cs typeface="+mj-cs"/>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879</TotalTime>
  <Words>700</Words>
  <Application>Microsoft Office PowerPoint</Application>
  <PresentationFormat>On-screen Show (4:3)</PresentationFormat>
  <Paragraphs>77</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Slide 1</vt:lpstr>
      <vt:lpstr>وادى النيل</vt:lpstr>
      <vt:lpstr>Slide 3</vt:lpstr>
      <vt:lpstr>Slide 4</vt:lpstr>
      <vt:lpstr>Slide 5</vt:lpstr>
      <vt:lpstr>Slide 6</vt:lpstr>
      <vt:lpstr>Slide 7</vt:lpstr>
      <vt:lpstr>مقدمة ينقسم وادي النيل بين أسوان والدلتا إلى ثلاثة وحدات جيومورفولوجية هي:                              أ- مجرى النيل.                           ب- السهل الفيضي.                           ج- جوانب الوادي.    وفيما يلي وصف لكل وحدة من هذه الوحدات:</vt:lpstr>
      <vt:lpstr>خصائص مجرى النيل 1-  مجرى النيل هو عبارة عن القناة التي تجري فيها المياه. وقبل بناء السد العالي كانت كمية المياه التي ترد من المنابع ( هضبة البحيرات وهضبة الحبشة) هي التي تتحكم في منسوب مياه المجرى أما بعد بناء السد العالي أصبح الإنسان هو المتحكم في كمية المياه التي ترد إلى مجرى النيل. 2- يمتد مجرى النيل نحو 940كم إلى الشمال من بحيرة ناصر وحتى رأس الدلتا ، حيث  يتفرع مجرى النيل  إلى فرعي دمياط ورشيد.، وخلال هذه المسافة يوجد العديد من الروافد التي تلتقي بمجرى النيل من الشرق والغرب ولكنها لا تزوده بالمياه إلا عندما تتعرض للسيول التي تحدث على فترات متباعدة.   4- ينحدر مجرى النيل مع الإنحدار الإقليمي العام للأراضي المصرية صوب الشمال،  5-  ينحرف المجرى تارة نحو الشمال الشرقي، وتارة أخرى صوب الشمال الغربي، وأكبر تغير واضح في مجرى النيل يتمثل في منطقة ثنية قنا </vt:lpstr>
      <vt:lpstr>6- يتفاوت عرض المجرى من مكان لآخر، فقد يضيق ليصل إلى 250م ويعرف في هذه الحالة باسم الخانق، كما هو الحال في خانق ( السلسلة)، وقد يتسع المجرى في بعض الأجزاء ليصل إلى 1000م، ويتسع لأكثر من ذلك في الأجزاء التي يوجد به الجزر.  7- وتشير الداسات السابقة إلى أن اتساع مجرى النيل اخذ يتضاءل بعد بناء السد العالي، ويرجع ذلك بسبب قلة حجم التصريف المائي  8- القطاع العرضي لمجرى نهر النيل غير متماثل، والسبب فى ذلك يرجع الى النحت على جانب الايسر والترسيب على الجانب الآخر الايمن ، ونتيجة لذلك وجود تباين في عمق المجرى.  9- عمق المجرى يتراوح بين 6 و 8م. 10-  متوسط عمق المجرى فى القطاع المحصور بين المنيا وبني سويف 6.3م. وعادة ما يوجد تباين      في شكل قاع المجرى بسبب الاختلاف في معدلات النحت والترسيب،  11- وجود حواجز رملية سواء كانت جانبية أو في وسط المجرى، وقد تنمو هذه الحواجز مكونة الجزر.  12- يعد التعرج ملمح مميز في مجرى نهر النيل إلى الشمال من أسوان ويرجع ذلك إلى بطء انحداره من ناحية وإلى أن النهر يجري عبري رواسب فيضية ناعمة    </vt:lpstr>
      <vt:lpstr>13- تتألف الجزر النيلية في مجرى النيل بين أسوان والقاهرة من طمي النيل الحديث 14-  بلغ عدد الجزر الرسوبية 492 جزيرة.  15- تتباين الجزر في أبعادها المختلفة، فالمساحة تتراوح بين 0.1 و 7.3 كم2، والطول بين 0.1 و 6.5كم، والعرض بين 0.1 و 2.5 كم  16 -تؤثر بعض العوامل المحلية في توزيع وشكل الجزر النيلية ولعل أهمها: مورفولوجية المجرى، وعمقه واتساعه، وتضرس قاعه، وحمولة أودية الصحراء الشرقية التي تصل إليه.                                     ب – السهل الفيضى        المجرى عبارة عن وعاء يستوعب قدر معين من المياه، ولذلك فعندما تزيد كمية المياه عن القدرة الاستعابية للمجرى فإنها تفيض على جانبيه مكونة السهل الفيضي. خاصة وأن هذه المياه كانت محملة بالطمي قبل بناء السد العالي. ويغطي طمي النيل الحديث الذي تم ترسيبه أثناء فترات الفيضان.</vt:lpstr>
      <vt:lpstr>خصائص السهل الفيضى 1- السهل الفيضي ضيق في الجنوب ويتسع بالتدريج كلما اتجهنا صوب الشمال:-       - يضيق السهل الفيضى لدرجة الاختفاء في بعض المواضع مثل منطقة جندل أسوان، وخانق السلسلة.       - يزداد اتساع السهل الفيضي ليبلغ أقصاه عند دائرة عرض مدينة بني سويف (23كم تقريبا).  2- يتميز السهل الفيضي على الجانب الغربي لمجرى النيل بأنه أكثر اتساعا عن مثيله على الجانب الشرقي فيما عدا منطقة قنا.  3 - يقل منسوب سطح السهل الفيضي تدريجيا من الجنوب إلى الشمال، حيث يصل المنسوب عند أسوان (91-92م)، وعند أسيوط (51 – 52م)، وعند قمة الدلتا ( 18 – 20م) فوق مستوى سطح البحر.   4 - يرتبط بالسهل الفيضي ببعض الظاهرات الدقيقة محدودة جدا، وتكاد تقتصر على الجسور الطبيعية   5- تتكون بعض المستنقعات والبرك في الأجزاء المنخفضة نسبيا من السهل الفيضي، والتي تتجمع فيها مياه الصرف الزراعي، والأجزاء الطولية التي تمثل بقايا المجاري المائية المهجورة.   </vt:lpstr>
      <vt:lpstr>جـ- جوانب الوادي  1- ينتهي السهل الفيضي شرقا و غربا بجانبين مرتفعين، ويتراوح هذا الإرتفاع بين 58م فوق منسوب سطح البحر على الضفة الغربية بالقرب من إسنا و 110م تقريبا فوق منسوب سطح البحر على الضفة الشرقية بالقرب من المنيا.  2- الجانب الشرقي لوادي النيل أكثر ارتفاعا وأشد إنحدارا من الجانب الغربي. 3- تتألف الأجزاء العليا من جوانب وادي النيل من الحجر الجيري الأيوسين، بينما تتألف الأجزاء الدنيا من رواسب النيل القديمة ورواسب الأودية.  4- تتميز جوانب الوادي إنها ليست متصلة، بل إنها مقطعة بواسطة العديد من الأودية المنحدرة صوب النيل من الصحراوين الشرقية والغربية.  يرتبط بجوانب الوادي بعض الأشكال لعل أهمها ما يلي: ( بدون شرح) ويكتفى بذلك                       - المصاطب النهرية                            -المراوح الفيضية                             -الكهوف </vt:lpstr>
      <vt:lpstr>Slide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mosalama</dc:creator>
  <cp:lastModifiedBy>mosalama</cp:lastModifiedBy>
  <cp:revision>86</cp:revision>
  <dcterms:created xsi:type="dcterms:W3CDTF">2006-08-16T00:00:00Z</dcterms:created>
  <dcterms:modified xsi:type="dcterms:W3CDTF">2020-12-20T10:50:25Z</dcterms:modified>
</cp:coreProperties>
</file>