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67" r:id="rId6"/>
    <p:sldId id="268" r:id="rId7"/>
    <p:sldId id="269" r:id="rId8"/>
    <p:sldId id="259" r:id="rId9"/>
    <p:sldId id="265" r:id="rId10"/>
    <p:sldId id="266" r:id="rId11"/>
    <p:sldId id="270" r:id="rId12"/>
    <p:sldId id="272" r:id="rId13"/>
    <p:sldId id="273"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889F"/>
    <a:srgbClr val="D9F8A6"/>
    <a:srgbClr val="B1EDDA"/>
    <a:srgbClr val="F9D1B9"/>
    <a:srgbClr val="76C0D4"/>
    <a:srgbClr val="FFB3C0"/>
    <a:srgbClr val="FF9FAF"/>
    <a:srgbClr val="95E7CE"/>
    <a:srgbClr val="333300"/>
    <a:srgbClr val="A9500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0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Users\mosalama\Desktop\2db8e288-82a2-47b6-a052-ef9452c59ff5.jpg"/>
          <p:cNvPicPr>
            <a:picLocks noChangeAspect="1" noChangeArrowheads="1"/>
          </p:cNvPicPr>
          <p:nvPr/>
        </p:nvPicPr>
        <p:blipFill>
          <a:blip r:embed="rId2" cstate="print"/>
          <a:srcRect/>
          <a:stretch>
            <a:fillRect/>
          </a:stretch>
        </p:blipFill>
        <p:spPr bwMode="auto">
          <a:xfrm>
            <a:off x="228600" y="304800"/>
            <a:ext cx="8686800" cy="6096000"/>
          </a:xfrm>
          <a:prstGeom prst="rect">
            <a:avLst/>
          </a:prstGeom>
          <a:noFill/>
          <a:ln w="25400">
            <a:solidFill>
              <a:schemeClr val="tx1"/>
            </a:solidFill>
          </a:ln>
        </p:spPr>
      </p:pic>
      <p:sp>
        <p:nvSpPr>
          <p:cNvPr id="6" name="Rectangle 5"/>
          <p:cNvSpPr/>
          <p:nvPr/>
        </p:nvSpPr>
        <p:spPr>
          <a:xfrm>
            <a:off x="4800600" y="3048000"/>
            <a:ext cx="39624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3200" b="1" dirty="0" smtClean="0">
                <a:solidFill>
                  <a:schemeClr val="bg1"/>
                </a:solidFill>
              </a:rPr>
              <a:t>د اسلام سلامه محمد</a:t>
            </a:r>
            <a:r>
              <a:rPr lang="en-US" sz="3200" b="1" dirty="0" smtClean="0">
                <a:solidFill>
                  <a:schemeClr val="bg1"/>
                </a:solidFill>
              </a:rPr>
              <a:t> </a:t>
            </a:r>
            <a:r>
              <a:rPr lang="ar-EG" sz="3200" b="1" dirty="0" smtClean="0">
                <a:solidFill>
                  <a:schemeClr val="bg1"/>
                </a:solidFill>
              </a:rPr>
              <a:t>اعداد /</a:t>
            </a:r>
          </a:p>
          <a:p>
            <a:pPr algn="ctr"/>
            <a:r>
              <a:rPr lang="ar-EG" sz="2400" b="1" dirty="0" smtClean="0">
                <a:solidFill>
                  <a:schemeClr val="bg1"/>
                </a:solidFill>
              </a:rPr>
              <a:t>كلية الاداب </a:t>
            </a:r>
            <a:endParaRPr lang="en-US" sz="2400" b="1" dirty="0" smtClean="0">
              <a:solidFill>
                <a:schemeClr val="bg1"/>
              </a:solidFill>
            </a:endParaRPr>
          </a:p>
          <a:p>
            <a:pPr algn="ctr"/>
            <a:r>
              <a:rPr lang="ar-EG" sz="2400" b="1" dirty="0" smtClean="0">
                <a:solidFill>
                  <a:schemeClr val="bg1"/>
                </a:solidFill>
              </a:rPr>
              <a:t>قسم الجغرافيا</a:t>
            </a:r>
          </a:p>
          <a:p>
            <a:pPr algn="ctr"/>
            <a:r>
              <a:rPr lang="ar-EG" sz="2400" b="1" dirty="0" smtClean="0">
                <a:solidFill>
                  <a:schemeClr val="bg1"/>
                </a:solidFill>
              </a:rPr>
              <a:t>الفرقة الرابعة</a:t>
            </a:r>
            <a:endParaRPr lang="en-US" sz="2400" b="1" dirty="0" smtClean="0">
              <a:solidFill>
                <a:schemeClr val="bg1"/>
              </a:solidFill>
            </a:endParaRPr>
          </a:p>
          <a:p>
            <a:pPr algn="ctr"/>
            <a:r>
              <a:rPr lang="ar-EG" sz="3200" b="1" dirty="0" smtClean="0">
                <a:solidFill>
                  <a:srgbClr val="FF0000"/>
                </a:solidFill>
              </a:rPr>
              <a:t>المحاضرة التاسعة</a:t>
            </a:r>
            <a:endParaRPr lang="ar-EG" sz="2400" b="1" dirty="0" smtClean="0">
              <a:solidFill>
                <a:srgbClr val="FF0000"/>
              </a:solidFill>
            </a:endParaRPr>
          </a:p>
          <a:p>
            <a:pPr algn="ctr"/>
            <a:r>
              <a:rPr lang="ar-EG" sz="2400" b="1" dirty="0" smtClean="0">
                <a:solidFill>
                  <a:schemeClr val="bg1"/>
                </a:solidFill>
              </a:rPr>
              <a:t>مادة جغرافية مصر الطبيعية</a:t>
            </a:r>
            <a:endParaRPr lang="ar-EG" sz="2400" b="1" dirty="0">
              <a:solidFill>
                <a:schemeClr val="bg1"/>
              </a:solidFill>
            </a:endParaRPr>
          </a:p>
        </p:txBody>
      </p:sp>
      <p:sp>
        <p:nvSpPr>
          <p:cNvPr id="7" name="Rectangle 6"/>
          <p:cNvSpPr/>
          <p:nvPr/>
        </p:nvSpPr>
        <p:spPr>
          <a:xfrm>
            <a:off x="381000" y="3048000"/>
            <a:ext cx="4038600" cy="2667000"/>
          </a:xfrm>
          <a:prstGeom prst="rect">
            <a:avLst/>
          </a:prstGeom>
          <a:noFill/>
          <a:ln w="0">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EG" sz="2800" b="1" dirty="0" smtClean="0">
                <a:solidFill>
                  <a:schemeClr val="tx1"/>
                </a:solidFill>
              </a:rPr>
              <a:t>المصدر / جغرافية مصر </a:t>
            </a:r>
          </a:p>
          <a:p>
            <a:pPr algn="ctr"/>
            <a:r>
              <a:rPr lang="ar-EG" sz="2800" b="1" dirty="0" smtClean="0">
                <a:solidFill>
                  <a:schemeClr val="tx1"/>
                </a:solidFill>
              </a:rPr>
              <a:t>ا.د/ صابر امين دسوقى</a:t>
            </a:r>
          </a:p>
          <a:p>
            <a:pPr algn="ctr"/>
            <a:r>
              <a:rPr lang="ar-EG" sz="2800" b="1" dirty="0" smtClean="0">
                <a:solidFill>
                  <a:schemeClr val="tx1"/>
                </a:solidFill>
              </a:rPr>
              <a:t>كلية الاداب جامعة -بنها</a:t>
            </a:r>
            <a:endParaRPr lang="ar-EG" sz="2800" b="1" dirty="0">
              <a:solidFill>
                <a:schemeClr val="tx1"/>
              </a:solidFill>
            </a:endParaRPr>
          </a:p>
        </p:txBody>
      </p:sp>
      <p:pic>
        <p:nvPicPr>
          <p:cNvPr id="8" name="Picture 7"/>
          <p:cNvPicPr>
            <a:picLocks noChangeAspect="1" noChangeArrowheads="1"/>
          </p:cNvPicPr>
          <p:nvPr/>
        </p:nvPicPr>
        <p:blipFill>
          <a:blip r:embed="rId3" cstate="print"/>
          <a:srcRect/>
          <a:stretch>
            <a:fillRect/>
          </a:stretch>
        </p:blipFill>
        <p:spPr bwMode="auto">
          <a:xfrm>
            <a:off x="6781800" y="457200"/>
            <a:ext cx="1817579" cy="13716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6477000"/>
          </a:xfrm>
          <a:solidFill>
            <a:srgbClr val="F9D1B9"/>
          </a:solidFill>
          <a:ln w="34925">
            <a:solidFill>
              <a:schemeClr val="tx1"/>
            </a:solidFill>
          </a:ln>
        </p:spPr>
        <p:txBody>
          <a:bodyPr anchor="t">
            <a:noAutofit/>
          </a:bodyPr>
          <a:lstStyle/>
          <a:p>
            <a:pPr algn="r" rtl="1">
              <a:lnSpc>
                <a:spcPct val="150000"/>
              </a:lnSpc>
            </a:pPr>
            <a:r>
              <a:rPr lang="ar-EG" sz="2800" b="1" u="sng" dirty="0" smtClean="0">
                <a:solidFill>
                  <a:srgbClr val="FF0000"/>
                </a:solidFill>
              </a:rPr>
              <a:t>1- فروع دلتا نهر النيل</a:t>
            </a:r>
            <a:r>
              <a:rPr lang="ar-EG" sz="2400" dirty="0" smtClean="0"/>
              <a:t/>
            </a:r>
            <a:br>
              <a:rPr lang="ar-EG" sz="2400" dirty="0" smtClean="0"/>
            </a:br>
            <a:r>
              <a:rPr lang="ar-EG" sz="2400" dirty="0" smtClean="0"/>
              <a:t> </a:t>
            </a:r>
            <a:r>
              <a:rPr lang="ar-EG" sz="2400" b="1" dirty="0" smtClean="0"/>
              <a:t>- فروع دلتا النيل هى  تلك الفروع القديمة والحديثة.</a:t>
            </a:r>
            <a:r>
              <a:rPr lang="ar-EG" sz="2400" dirty="0" smtClean="0"/>
              <a:t/>
            </a:r>
            <a:br>
              <a:rPr lang="ar-EG" sz="2400" dirty="0" smtClean="0"/>
            </a:br>
            <a:r>
              <a:rPr lang="ar-EG" sz="2800" b="1" u="sng" dirty="0" smtClean="0">
                <a:solidFill>
                  <a:srgbClr val="FF0000"/>
                </a:solidFill>
              </a:rPr>
              <a:t>الفروع القديمة</a:t>
            </a:r>
            <a:r>
              <a:rPr lang="ar-EG" sz="2400" dirty="0" smtClean="0"/>
              <a:t/>
            </a:r>
            <a:br>
              <a:rPr lang="ar-EG" sz="2400" dirty="0" smtClean="0"/>
            </a:br>
            <a:r>
              <a:rPr lang="ar-EG" sz="2200" dirty="0" smtClean="0"/>
              <a:t>-</a:t>
            </a:r>
            <a:r>
              <a:rPr lang="ar-EG" sz="2200" b="1" dirty="0" smtClean="0">
                <a:solidFill>
                  <a:schemeClr val="tx2">
                    <a:lumMod val="75000"/>
                  </a:schemeClr>
                </a:solidFill>
              </a:rPr>
              <a:t>هى التى تعرضت للإطماء في الفترات التي يقل فيها الفيضان، حيث يزيد معدل الترسيب على النحت. </a:t>
            </a:r>
            <a:br>
              <a:rPr lang="ar-EG" sz="2200" b="1" dirty="0" smtClean="0">
                <a:solidFill>
                  <a:schemeClr val="tx2">
                    <a:lumMod val="75000"/>
                  </a:schemeClr>
                </a:solidFill>
              </a:rPr>
            </a:br>
            <a:r>
              <a:rPr lang="ar-EG" sz="2200" b="1" dirty="0" smtClean="0">
                <a:solidFill>
                  <a:schemeClr val="tx2">
                    <a:lumMod val="75000"/>
                  </a:schemeClr>
                </a:solidFill>
              </a:rPr>
              <a:t>- لم يبق من هذه الفروع القديمة سوى فرعي دمياط ورشيد وهما قنوات طبيعية مثل مجرى النيل، ولها نفس خصائصه من حيث التثني والجزر والإتساع والضيق، فنحن بإزاء مجاري طبيعية تمثل استمرارا للمجرى الأصلي.</a:t>
            </a:r>
            <a:r>
              <a:rPr lang="en-US" sz="2400" dirty="0" smtClean="0"/>
              <a:t/>
            </a:r>
            <a:br>
              <a:rPr lang="en-US" sz="2400" dirty="0" smtClean="0"/>
            </a:br>
            <a:r>
              <a:rPr lang="ar-EG" sz="2400" b="1" u="sng" dirty="0" smtClean="0">
                <a:solidFill>
                  <a:srgbClr val="FF0000"/>
                </a:solidFill>
              </a:rPr>
              <a:t> الفروع الحديثة</a:t>
            </a:r>
            <a:br>
              <a:rPr lang="ar-EG" sz="2400" b="1" u="sng" dirty="0" smtClean="0">
                <a:solidFill>
                  <a:srgbClr val="FF0000"/>
                </a:solidFill>
              </a:rPr>
            </a:br>
            <a:r>
              <a:rPr lang="ar-EG" sz="2200" b="1" dirty="0" smtClean="0">
                <a:solidFill>
                  <a:schemeClr val="tx2">
                    <a:lumMod val="75000"/>
                  </a:schemeClr>
                </a:solidFill>
              </a:rPr>
              <a:t>هى فروع اصطناعية (الترع ) وقد انشأها الانسان بغرض سد احتياجات الانسان من الزراعه والشرب فى المناطق البعيده عن مجرى الفرعين دمياط ورشيد، مثالالرياح التوفيقى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981200"/>
            <a:ext cx="7543800" cy="152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EG" sz="3600" b="1" dirty="0" smtClean="0">
                <a:solidFill>
                  <a:schemeClr val="tx1"/>
                </a:solidFill>
              </a:rPr>
              <a:t>تابع بقية الموضوع  – المحاضره الخامسة</a:t>
            </a:r>
            <a:endParaRPr lang="ar-EG" sz="3600" b="1" dirty="0">
              <a:solidFill>
                <a:schemeClr val="tx1"/>
              </a:solidFill>
            </a:endParaRPr>
          </a:p>
        </p:txBody>
      </p:sp>
      <p:sp>
        <p:nvSpPr>
          <p:cNvPr id="4" name="Title 1"/>
          <p:cNvSpPr>
            <a:spLocks noGrp="1"/>
          </p:cNvSpPr>
          <p:nvPr>
            <p:ph type="title"/>
          </p:nvPr>
        </p:nvSpPr>
        <p:spPr>
          <a:xfrm>
            <a:off x="228600" y="381000"/>
            <a:ext cx="8686800" cy="6096000"/>
          </a:xfrm>
          <a:solidFill>
            <a:srgbClr val="B1EDDA"/>
          </a:solidFill>
          <a:ln w="34925">
            <a:solidFill>
              <a:schemeClr val="tx1"/>
            </a:solidFill>
          </a:ln>
        </p:spPr>
        <p:txBody>
          <a:bodyPr anchor="t">
            <a:noAutofit/>
          </a:bodyPr>
          <a:lstStyle/>
          <a:p>
            <a:pPr algn="r" rtl="1">
              <a:lnSpc>
                <a:spcPct val="150000"/>
              </a:lnSpc>
            </a:pPr>
            <a:r>
              <a:rPr lang="ar-EG" sz="2800" b="1" u="sng" dirty="0" smtClean="0">
                <a:solidFill>
                  <a:srgbClr val="FF0000"/>
                </a:solidFill>
              </a:rPr>
              <a:t>2- السهل الدلتاوى</a:t>
            </a:r>
            <a:r>
              <a:rPr lang="ar-EG" sz="2400" dirty="0" smtClean="0"/>
              <a:t/>
            </a:r>
            <a:br>
              <a:rPr lang="ar-EG" sz="2400" dirty="0" smtClean="0"/>
            </a:br>
            <a:r>
              <a:rPr lang="ar-EG" sz="2000" dirty="0" smtClean="0"/>
              <a:t> </a:t>
            </a:r>
            <a:r>
              <a:rPr lang="ar-EG" sz="2000" b="1" dirty="0" smtClean="0"/>
              <a:t>- </a:t>
            </a:r>
            <a:r>
              <a:rPr lang="ar-EG" sz="2000" b="1" dirty="0" smtClean="0">
                <a:solidFill>
                  <a:schemeClr val="tx2">
                    <a:lumMod val="75000"/>
                  </a:schemeClr>
                </a:solidFill>
              </a:rPr>
              <a:t>وهو عبارة عن سطح يتكون من طمي النيل الحديث. </a:t>
            </a:r>
            <a:br>
              <a:rPr lang="ar-EG" sz="2000" b="1" dirty="0" smtClean="0">
                <a:solidFill>
                  <a:schemeClr val="tx2">
                    <a:lumMod val="75000"/>
                  </a:schemeClr>
                </a:solidFill>
              </a:rPr>
            </a:br>
            <a:r>
              <a:rPr lang="ar-EG" sz="2000" b="1" dirty="0" smtClean="0">
                <a:solidFill>
                  <a:schemeClr val="tx2">
                    <a:lumMod val="75000"/>
                  </a:schemeClr>
                </a:solidFill>
              </a:rPr>
              <a:t>- تكون بفعل عملية الترسيب المستمرة بواسطة الفروع القديمة. </a:t>
            </a:r>
            <a:br>
              <a:rPr lang="ar-EG" sz="2000" b="1" dirty="0" smtClean="0">
                <a:solidFill>
                  <a:schemeClr val="tx2">
                    <a:lumMod val="75000"/>
                  </a:schemeClr>
                </a:solidFill>
              </a:rPr>
            </a:br>
            <a:r>
              <a:rPr lang="ar-EG" sz="2000" b="1" dirty="0" smtClean="0">
                <a:solidFill>
                  <a:schemeClr val="tx2">
                    <a:lumMod val="75000"/>
                  </a:schemeClr>
                </a:solidFill>
              </a:rPr>
              <a:t>- يبرز فوق هذا السهل بعض التلال الرملية، وتتركز هذه التلال في جنوب وشمال شرق الدلتا وقد أطلق على هذه التلال ظهور السلاحف.</a:t>
            </a:r>
            <a:r>
              <a:rPr lang="en-US" sz="2400" dirty="0" smtClean="0"/>
              <a:t/>
            </a:r>
            <a:br>
              <a:rPr lang="en-US" sz="2400" dirty="0" smtClean="0"/>
            </a:br>
            <a:r>
              <a:rPr lang="ar-EG" sz="2800" b="1" u="sng" dirty="0" smtClean="0">
                <a:solidFill>
                  <a:srgbClr val="FF0000"/>
                </a:solidFill>
              </a:rPr>
              <a:t>3- البحيرات الساحلية </a:t>
            </a:r>
            <a:r>
              <a:rPr lang="ar-EG" sz="2400" dirty="0" smtClean="0"/>
              <a:t/>
            </a:r>
            <a:br>
              <a:rPr lang="ar-EG" sz="2400" dirty="0" smtClean="0"/>
            </a:br>
            <a:r>
              <a:rPr lang="ar-EG" sz="2400" dirty="0" smtClean="0"/>
              <a:t> - </a:t>
            </a:r>
            <a:r>
              <a:rPr lang="ar-EG" sz="2000" b="1" dirty="0" smtClean="0">
                <a:solidFill>
                  <a:schemeClr val="tx2">
                    <a:lumMod val="75000"/>
                  </a:schemeClr>
                </a:solidFill>
              </a:rPr>
              <a:t>توجد البحيرات عند الهامش الشمالي للدلتا وأهمها بحيرة المنزلة، وبحيرة البرلس، وبحيرة إدكو،</a:t>
            </a:r>
            <a:br>
              <a:rPr lang="ar-EG" sz="2000" b="1" dirty="0" smtClean="0">
                <a:solidFill>
                  <a:schemeClr val="tx2">
                    <a:lumMod val="75000"/>
                  </a:schemeClr>
                </a:solidFill>
              </a:rPr>
            </a:br>
            <a:r>
              <a:rPr lang="ar-EG" sz="2000" b="1" dirty="0" smtClean="0">
                <a:solidFill>
                  <a:schemeClr val="tx2">
                    <a:lumMod val="75000"/>
                  </a:schemeClr>
                </a:solidFill>
              </a:rPr>
              <a:t>- تتصل هذه البحيرات بالبحر عن طريق فتحه، ويتم تطهير هذه الفتحات لتظل البحيرات على اتصال بالبحر.</a:t>
            </a:r>
            <a:br>
              <a:rPr lang="ar-EG" sz="2000" b="1" dirty="0" smtClean="0">
                <a:solidFill>
                  <a:schemeClr val="tx2">
                    <a:lumMod val="75000"/>
                  </a:schemeClr>
                </a:solidFill>
              </a:rPr>
            </a:br>
            <a:r>
              <a:rPr lang="ar-EG" sz="2000" b="1" dirty="0" smtClean="0">
                <a:solidFill>
                  <a:schemeClr val="tx2">
                    <a:lumMod val="75000"/>
                  </a:schemeClr>
                </a:solidFill>
              </a:rPr>
              <a:t>- أصل هذه البحيرات أنها كانت اجزاء من البحر، ونتيجة لأن الترسيب في الأجزاء التي كانت تنتهي إليها الفروع القديمة للنيل أكبر منه في الأجزاء الاخرى ، وبالتالي تكون حاجز رملي يفصل كل بحيرة عن البحر. </a:t>
            </a:r>
            <a:r>
              <a:rPr lang="ar-EG" sz="1800" dirty="0" smtClean="0"/>
              <a:t/>
            </a:r>
            <a:br>
              <a:rPr lang="ar-EG" sz="1800" dirty="0" smtClean="0"/>
            </a:br>
            <a:r>
              <a:rPr lang="en-US" sz="2400" dirty="0" smtClean="0"/>
              <a:t/>
            </a:r>
            <a:br>
              <a:rPr lang="en-US" sz="2400" dirty="0" smtClean="0"/>
            </a:br>
            <a:endParaRPr lang="ar-EG" sz="2200" b="1" dirty="0" smtClean="0">
              <a:solidFill>
                <a:schemeClr val="tx2">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28600" y="1066800"/>
            <a:ext cx="8686800" cy="4191000"/>
          </a:xfrm>
          <a:solidFill>
            <a:srgbClr val="76C0D4"/>
          </a:solidFill>
          <a:ln w="34925">
            <a:solidFill>
              <a:schemeClr val="tx1"/>
            </a:solidFill>
          </a:ln>
        </p:spPr>
        <p:txBody>
          <a:bodyPr anchor="t">
            <a:noAutofit/>
          </a:bodyPr>
          <a:lstStyle/>
          <a:p>
            <a:pPr algn="r" rtl="1">
              <a:lnSpc>
                <a:spcPct val="200000"/>
              </a:lnSpc>
            </a:pPr>
            <a:r>
              <a:rPr lang="ar-EG" sz="1800" dirty="0" smtClean="0"/>
              <a:t>- </a:t>
            </a:r>
            <a:r>
              <a:rPr lang="ar-EG" sz="2000" b="1" dirty="0" smtClean="0">
                <a:solidFill>
                  <a:schemeClr val="tx2">
                    <a:lumMod val="75000"/>
                  </a:schemeClr>
                </a:solidFill>
              </a:rPr>
              <a:t>عمق هذه البحيرات لا يتعدى عدة أمتار.</a:t>
            </a:r>
            <a:br>
              <a:rPr lang="ar-EG" sz="2000" b="1" dirty="0" smtClean="0">
                <a:solidFill>
                  <a:schemeClr val="tx2">
                    <a:lumMod val="75000"/>
                  </a:schemeClr>
                </a:solidFill>
              </a:rPr>
            </a:br>
            <a:r>
              <a:rPr lang="ar-EG" sz="2000" b="1" dirty="0" smtClean="0">
                <a:solidFill>
                  <a:schemeClr val="tx2">
                    <a:lumMod val="75000"/>
                  </a:schemeClr>
                </a:solidFill>
              </a:rPr>
              <a:t>- مصدر المياه الموجودة فيها هى مياه الصرف الزراعي حيث تنتهي إليها شبكة الصرف في دلتا النيل، ولهذا فإن ملوحة مياه البحيرات أقل من ملوحة مياه البحر.</a:t>
            </a:r>
            <a:br>
              <a:rPr lang="ar-EG" sz="2000" b="1" dirty="0" smtClean="0">
                <a:solidFill>
                  <a:schemeClr val="tx2">
                    <a:lumMod val="75000"/>
                  </a:schemeClr>
                </a:solidFill>
              </a:rPr>
            </a:br>
            <a:r>
              <a:rPr lang="ar-EG" sz="2000" b="1" dirty="0" smtClean="0">
                <a:solidFill>
                  <a:schemeClr val="tx2">
                    <a:lumMod val="75000"/>
                  </a:schemeClr>
                </a:solidFill>
              </a:rPr>
              <a:t>- يوجد بهذه البحيرات جزر موازية لخط الساحل. وقد تكون هذه الجزر بقايا حواجز بحرية قديمة، ونتيجة لتقهقر مستوى سطح البحر بقيت هذه الحواجز، ثم تعرضت للتقطع وظهرت كجزر.</a:t>
            </a:r>
            <a:br>
              <a:rPr lang="ar-EG" sz="2000" b="1" dirty="0" smtClean="0">
                <a:solidFill>
                  <a:schemeClr val="tx2">
                    <a:lumMod val="75000"/>
                  </a:schemeClr>
                </a:solidFill>
              </a:rPr>
            </a:br>
            <a:r>
              <a:rPr lang="en-US" sz="2400" dirty="0" smtClean="0"/>
              <a:t/>
            </a:r>
            <a:br>
              <a:rPr lang="en-US" sz="2400" dirty="0" smtClean="0"/>
            </a:br>
            <a:endParaRPr lang="ar-EG" sz="2200" b="1" dirty="0" smtClean="0">
              <a:solidFill>
                <a:schemeClr val="tx2">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228600" y="762000"/>
            <a:ext cx="8686800" cy="4953000"/>
          </a:xfrm>
          <a:solidFill>
            <a:srgbClr val="D9F8A6"/>
          </a:solidFill>
          <a:ln w="34925">
            <a:solidFill>
              <a:schemeClr val="tx1"/>
            </a:solidFill>
          </a:ln>
        </p:spPr>
        <p:txBody>
          <a:bodyPr anchor="t">
            <a:noAutofit/>
          </a:bodyPr>
          <a:lstStyle/>
          <a:p>
            <a:pPr algn="r" rtl="1">
              <a:lnSpc>
                <a:spcPct val="200000"/>
              </a:lnSpc>
            </a:pPr>
            <a:r>
              <a:rPr lang="ar-EG" sz="2400" b="1" u="sng" dirty="0" smtClean="0">
                <a:solidFill>
                  <a:srgbClr val="FF0000"/>
                </a:solidFill>
              </a:rPr>
              <a:t>4- المستنقعات والسبخات</a:t>
            </a:r>
            <a:br>
              <a:rPr lang="ar-EG" sz="2400" b="1" u="sng" dirty="0" smtClean="0">
                <a:solidFill>
                  <a:srgbClr val="FF0000"/>
                </a:solidFill>
              </a:rPr>
            </a:br>
            <a:r>
              <a:rPr lang="ar-EG" sz="2000" b="1" dirty="0" smtClean="0">
                <a:solidFill>
                  <a:schemeClr val="accent2">
                    <a:lumMod val="50000"/>
                  </a:schemeClr>
                </a:solidFill>
                <a:latin typeface="Simplified Arabic" pitchFamily="18" charset="-78"/>
                <a:cs typeface="Simplified Arabic" pitchFamily="18" charset="-78"/>
              </a:rPr>
              <a:t>- هي أراضي  تبدو غير صالحة للاستغلال </a:t>
            </a:r>
            <a:br>
              <a:rPr lang="ar-EG" sz="2000" b="1" dirty="0" smtClean="0">
                <a:solidFill>
                  <a:schemeClr val="accent2">
                    <a:lumMod val="50000"/>
                  </a:schemeClr>
                </a:solidFill>
                <a:latin typeface="Simplified Arabic" pitchFamily="18" charset="-78"/>
                <a:cs typeface="Simplified Arabic" pitchFamily="18" charset="-78"/>
              </a:rPr>
            </a:br>
            <a:r>
              <a:rPr lang="ar-EG" sz="2000" b="1" dirty="0" smtClean="0">
                <a:solidFill>
                  <a:schemeClr val="accent2">
                    <a:lumMod val="50000"/>
                  </a:schemeClr>
                </a:solidFill>
                <a:latin typeface="Simplified Arabic" pitchFamily="18" charset="-78"/>
                <a:cs typeface="Simplified Arabic" pitchFamily="18" charset="-78"/>
              </a:rPr>
              <a:t>- تمتد على طول الهوامش الجنوبية للبحيرات الساحلية ويطلق عليها اسم البراري،،</a:t>
            </a:r>
            <a:br>
              <a:rPr lang="ar-EG" sz="2000" b="1" dirty="0" smtClean="0">
                <a:solidFill>
                  <a:schemeClr val="accent2">
                    <a:lumMod val="50000"/>
                  </a:schemeClr>
                </a:solidFill>
                <a:latin typeface="Simplified Arabic" pitchFamily="18" charset="-78"/>
                <a:cs typeface="Simplified Arabic" pitchFamily="18" charset="-78"/>
              </a:rPr>
            </a:br>
            <a:r>
              <a:rPr lang="ar-EG" sz="2000" b="1" dirty="0" smtClean="0">
                <a:solidFill>
                  <a:schemeClr val="accent2">
                    <a:lumMod val="50000"/>
                  </a:schemeClr>
                </a:solidFill>
                <a:latin typeface="Simplified Arabic" pitchFamily="18" charset="-78"/>
                <a:cs typeface="Simplified Arabic" pitchFamily="18" charset="-78"/>
              </a:rPr>
              <a:t> - أهم مميزات</a:t>
            </a:r>
            <a:r>
              <a:rPr lang="ar-EG" sz="2000" b="1" u="sng" dirty="0" smtClean="0">
                <a:solidFill>
                  <a:srgbClr val="FF0000"/>
                </a:solidFill>
              </a:rPr>
              <a:t> المستنقعات والسبخات </a:t>
            </a:r>
            <a:r>
              <a:rPr lang="ar-EG" sz="2000" b="1" dirty="0" smtClean="0">
                <a:solidFill>
                  <a:schemeClr val="accent2">
                    <a:lumMod val="50000"/>
                  </a:schemeClr>
                </a:solidFill>
                <a:latin typeface="Simplified Arabic" pitchFamily="18" charset="-78"/>
                <a:cs typeface="Simplified Arabic" pitchFamily="18" charset="-78"/>
              </a:rPr>
              <a:t>ما يلي:</a:t>
            </a:r>
            <a:r>
              <a:rPr lang="en-US" sz="2000" b="1" dirty="0" smtClean="0">
                <a:solidFill>
                  <a:schemeClr val="accent2">
                    <a:lumMod val="50000"/>
                  </a:schemeClr>
                </a:solidFill>
                <a:latin typeface="Simplified Arabic" pitchFamily="18" charset="-78"/>
                <a:cs typeface="Simplified Arabic" pitchFamily="18" charset="-78"/>
              </a:rPr>
              <a:t/>
            </a:r>
            <a:br>
              <a:rPr lang="en-US" sz="2000" b="1" dirty="0" smtClean="0">
                <a:solidFill>
                  <a:schemeClr val="accent2">
                    <a:lumMod val="50000"/>
                  </a:schemeClr>
                </a:solidFill>
                <a:latin typeface="Simplified Arabic" pitchFamily="18" charset="-78"/>
                <a:cs typeface="Simplified Arabic" pitchFamily="18" charset="-78"/>
              </a:rPr>
            </a:br>
            <a:r>
              <a:rPr lang="ar-EG" sz="2000" b="1" dirty="0" smtClean="0">
                <a:solidFill>
                  <a:schemeClr val="accent2">
                    <a:lumMod val="50000"/>
                  </a:schemeClr>
                </a:solidFill>
                <a:latin typeface="Simplified Arabic" pitchFamily="18" charset="-78"/>
                <a:cs typeface="Simplified Arabic" pitchFamily="18" charset="-78"/>
              </a:rPr>
              <a:t>          - أنها مشبعة بالمياه وترفع فيها نسبة الأملاح.</a:t>
            </a:r>
            <a:r>
              <a:rPr lang="en-US" sz="2000" b="1" dirty="0" smtClean="0">
                <a:solidFill>
                  <a:schemeClr val="accent2">
                    <a:lumMod val="50000"/>
                  </a:schemeClr>
                </a:solidFill>
                <a:latin typeface="Simplified Arabic" pitchFamily="18" charset="-78"/>
                <a:cs typeface="Simplified Arabic" pitchFamily="18" charset="-78"/>
              </a:rPr>
              <a:t/>
            </a:r>
            <a:br>
              <a:rPr lang="en-US" sz="2000" b="1" dirty="0" smtClean="0">
                <a:solidFill>
                  <a:schemeClr val="accent2">
                    <a:lumMod val="50000"/>
                  </a:schemeClr>
                </a:solidFill>
                <a:latin typeface="Simplified Arabic" pitchFamily="18" charset="-78"/>
                <a:cs typeface="Simplified Arabic" pitchFamily="18" charset="-78"/>
              </a:rPr>
            </a:br>
            <a:r>
              <a:rPr lang="ar-EG" sz="2000" b="1" dirty="0" smtClean="0">
                <a:solidFill>
                  <a:schemeClr val="accent2">
                    <a:lumMod val="50000"/>
                  </a:schemeClr>
                </a:solidFill>
                <a:latin typeface="Simplified Arabic" pitchFamily="18" charset="-78"/>
                <a:cs typeface="Simplified Arabic" pitchFamily="18" charset="-78"/>
              </a:rPr>
              <a:t>          - أنها ذات تربة ثقيلة لأنها تتألف من مواد صلصالية ناعمة.</a:t>
            </a:r>
            <a:r>
              <a:rPr lang="en-US" sz="2000" b="1" dirty="0" smtClean="0">
                <a:solidFill>
                  <a:schemeClr val="accent2">
                    <a:lumMod val="50000"/>
                  </a:schemeClr>
                </a:solidFill>
                <a:latin typeface="Simplified Arabic" pitchFamily="18" charset="-78"/>
                <a:cs typeface="Simplified Arabic" pitchFamily="18" charset="-78"/>
              </a:rPr>
              <a:t/>
            </a:r>
            <a:br>
              <a:rPr lang="en-US" sz="2000" b="1" dirty="0" smtClean="0">
                <a:solidFill>
                  <a:schemeClr val="accent2">
                    <a:lumMod val="50000"/>
                  </a:schemeClr>
                </a:solidFill>
                <a:latin typeface="Simplified Arabic" pitchFamily="18" charset="-78"/>
                <a:cs typeface="Simplified Arabic" pitchFamily="18" charset="-78"/>
              </a:rPr>
            </a:br>
            <a:r>
              <a:rPr lang="ar-EG" sz="2000" b="1" dirty="0" smtClean="0">
                <a:solidFill>
                  <a:schemeClr val="accent2">
                    <a:lumMod val="50000"/>
                  </a:schemeClr>
                </a:solidFill>
                <a:latin typeface="Simplified Arabic" pitchFamily="18" charset="-78"/>
                <a:cs typeface="Simplified Arabic" pitchFamily="18" charset="-78"/>
              </a:rPr>
              <a:t>          -  يكثر بها نباتات وأعشاب المستنقعات.</a:t>
            </a:r>
            <a:r>
              <a:rPr lang="en-US" sz="2000" b="1" dirty="0" smtClean="0">
                <a:solidFill>
                  <a:schemeClr val="accent2">
                    <a:lumMod val="50000"/>
                  </a:schemeClr>
                </a:solidFill>
                <a:latin typeface="Simplified Arabic" pitchFamily="18" charset="-78"/>
                <a:cs typeface="Simplified Arabic" pitchFamily="18" charset="-78"/>
              </a:rPr>
              <a:t/>
            </a:r>
            <a:br>
              <a:rPr lang="en-US" sz="2000" b="1" dirty="0" smtClean="0">
                <a:solidFill>
                  <a:schemeClr val="accent2">
                    <a:lumMod val="50000"/>
                  </a:schemeClr>
                </a:solidFill>
                <a:latin typeface="Simplified Arabic" pitchFamily="18" charset="-78"/>
                <a:cs typeface="Simplified Arabic" pitchFamily="18" charset="-78"/>
              </a:rPr>
            </a:br>
            <a:r>
              <a:rPr lang="en-US" sz="2400" dirty="0" smtClean="0"/>
              <a:t/>
            </a:r>
            <a:br>
              <a:rPr lang="en-US" sz="2400" dirty="0" smtClean="0"/>
            </a:br>
            <a:endParaRPr lang="ar-EG" sz="2200" b="1" dirty="0" smtClean="0">
              <a:solidFill>
                <a:schemeClr val="tx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3657600"/>
          </a:xfrm>
          <a:ln w="25400">
            <a:solidFill>
              <a:schemeClr val="accent1"/>
            </a:solidFill>
          </a:ln>
        </p:spPr>
        <p:txBody>
          <a:bodyPr>
            <a:normAutofit fontScale="90000"/>
          </a:bodyPr>
          <a:lstStyle/>
          <a:p>
            <a:pPr algn="r">
              <a:lnSpc>
                <a:spcPct val="200000"/>
              </a:lnSpc>
            </a:pPr>
            <a:r>
              <a:rPr lang="ar-EG" sz="2200" b="1" dirty="0" smtClean="0">
                <a:solidFill>
                  <a:srgbClr val="FF0000"/>
                </a:solidFill>
                <a:latin typeface="Simplified Arabic" pitchFamily="18" charset="-78"/>
                <a:cs typeface="Simplified Arabic" pitchFamily="18" charset="-78"/>
              </a:rPr>
              <a:t>من العوامل التى ساعدت على ارتفاع نسبة الأملاح في اراضى السبخات والمستنقعات</a:t>
            </a:r>
            <a:r>
              <a:rPr lang="ar-EG" sz="4000" b="1" dirty="0" smtClean="0">
                <a:solidFill>
                  <a:schemeClr val="accent2">
                    <a:lumMod val="50000"/>
                  </a:schemeClr>
                </a:solidFill>
                <a:latin typeface="Simplified Arabic" pitchFamily="18" charset="-78"/>
                <a:cs typeface="Simplified Arabic" pitchFamily="18" charset="-78"/>
              </a:rPr>
              <a:t/>
            </a:r>
            <a:br>
              <a:rPr lang="ar-EG" sz="4000" b="1" dirty="0" smtClean="0">
                <a:solidFill>
                  <a:schemeClr val="accent2">
                    <a:lumMod val="50000"/>
                  </a:schemeClr>
                </a:solidFill>
                <a:latin typeface="Simplified Arabic" pitchFamily="18" charset="-78"/>
                <a:cs typeface="Simplified Arabic" pitchFamily="18" charset="-78"/>
              </a:rPr>
            </a:br>
            <a:r>
              <a:rPr lang="ar-EG" sz="4000" b="1" dirty="0" smtClean="0">
                <a:solidFill>
                  <a:schemeClr val="accent2">
                    <a:lumMod val="50000"/>
                  </a:schemeClr>
                </a:solidFill>
                <a:latin typeface="Simplified Arabic" pitchFamily="18" charset="-78"/>
                <a:cs typeface="Simplified Arabic" pitchFamily="18" charset="-78"/>
              </a:rPr>
              <a:t>- </a:t>
            </a:r>
            <a:r>
              <a:rPr lang="ar-EG" sz="2200" b="1" dirty="0" smtClean="0">
                <a:solidFill>
                  <a:srgbClr val="002060"/>
                </a:solidFill>
                <a:latin typeface="Simplified Arabic" pitchFamily="18" charset="-78"/>
                <a:cs typeface="Simplified Arabic" pitchFamily="18" charset="-78"/>
              </a:rPr>
              <a:t>معظمها تلك الاراضى يوجد دون مستوى سطح البحر. </a:t>
            </a:r>
            <a:br>
              <a:rPr lang="ar-EG" sz="2200" b="1" dirty="0" smtClean="0">
                <a:solidFill>
                  <a:srgbClr val="002060"/>
                </a:solidFill>
                <a:latin typeface="Simplified Arabic" pitchFamily="18" charset="-78"/>
                <a:cs typeface="Simplified Arabic" pitchFamily="18" charset="-78"/>
              </a:rPr>
            </a:br>
            <a:r>
              <a:rPr lang="ar-EG" sz="2200" b="1" dirty="0" smtClean="0">
                <a:solidFill>
                  <a:srgbClr val="002060"/>
                </a:solidFill>
                <a:latin typeface="Simplified Arabic" pitchFamily="18" charset="-78"/>
                <a:cs typeface="Simplified Arabic" pitchFamily="18" charset="-78"/>
              </a:rPr>
              <a:t>- وجود صرف طبيعي في اتجاه هذه المناطق، وبما أن المياه التي تغسل التربة تكون محملة بالأملاح، فإنها تؤدي إلى ارتفاع ملوحتها بسبب قربها من البحيرات الشمالية،</a:t>
            </a:r>
            <a:br>
              <a:rPr lang="ar-EG" sz="2200" b="1" dirty="0" smtClean="0">
                <a:solidFill>
                  <a:srgbClr val="002060"/>
                </a:solidFill>
                <a:latin typeface="Simplified Arabic" pitchFamily="18" charset="-78"/>
                <a:cs typeface="Simplified Arabic" pitchFamily="18" charset="-78"/>
              </a:rPr>
            </a:br>
            <a:r>
              <a:rPr lang="ar-EG" sz="2200" b="1" dirty="0" smtClean="0">
                <a:solidFill>
                  <a:srgbClr val="002060"/>
                </a:solidFill>
                <a:latin typeface="Simplified Arabic" pitchFamily="18" charset="-78"/>
                <a:cs typeface="Simplified Arabic" pitchFamily="18" charset="-78"/>
              </a:rPr>
              <a:t>- العواصف تدفع مياه البحر إلى البحيرات خلال فترات النوات، مما يزيد من ملوحة البحيرات الامر الذى يؤدى الى ارتفاع نسب ملوحة تلك الاراضى  </a:t>
            </a:r>
            <a:r>
              <a:rPr lang="ar-EG" sz="8000" b="1" dirty="0" smtClean="0">
                <a:solidFill>
                  <a:schemeClr val="tx2">
                    <a:lumMod val="75000"/>
                  </a:schemeClr>
                </a:solidFill>
              </a:rPr>
              <a:t/>
            </a:r>
            <a:br>
              <a:rPr lang="ar-EG" sz="8000" b="1" dirty="0" smtClean="0">
                <a:solidFill>
                  <a:schemeClr val="tx2">
                    <a:lumMod val="75000"/>
                  </a:schemeClr>
                </a:solidFill>
              </a:rPr>
            </a:br>
            <a:endParaRPr lang="ar-E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8534400" cy="1295400"/>
          </a:xfrm>
          <a:solidFill>
            <a:schemeClr val="accent2">
              <a:lumMod val="40000"/>
              <a:lumOff val="60000"/>
            </a:schemeClr>
          </a:solidFill>
          <a:ln w="25400">
            <a:solidFill>
              <a:schemeClr val="tx1"/>
            </a:solidFill>
          </a:ln>
        </p:spPr>
        <p:txBody>
          <a:bodyPr>
            <a:noAutofit/>
          </a:bodyPr>
          <a:lstStyle/>
          <a:p>
            <a:pPr rtl="1"/>
            <a:r>
              <a:rPr lang="ar-EG" sz="5400" b="1" dirty="0" smtClean="0"/>
              <a:t>الدلتا نهر النيل</a:t>
            </a:r>
            <a:endParaRPr lang="en-US" sz="5400" b="1" dirty="0"/>
          </a:p>
        </p:txBody>
      </p:sp>
      <p:sp>
        <p:nvSpPr>
          <p:cNvPr id="3" name="Subtitle 2"/>
          <p:cNvSpPr>
            <a:spLocks noGrp="1"/>
          </p:cNvSpPr>
          <p:nvPr>
            <p:ph type="subTitle" idx="1"/>
          </p:nvPr>
        </p:nvSpPr>
        <p:spPr>
          <a:xfrm>
            <a:off x="381000" y="1447800"/>
            <a:ext cx="8534400" cy="4876800"/>
          </a:xfrm>
          <a:solidFill>
            <a:schemeClr val="accent2">
              <a:lumMod val="20000"/>
              <a:lumOff val="80000"/>
            </a:schemeClr>
          </a:solidFill>
          <a:ln w="25400">
            <a:solidFill>
              <a:schemeClr val="tx1"/>
            </a:solidFill>
          </a:ln>
        </p:spPr>
        <p:txBody>
          <a:bodyPr>
            <a:normAutofit fontScale="92500" lnSpcReduction="10000"/>
          </a:bodyPr>
          <a:lstStyle/>
          <a:p>
            <a:pPr algn="r" rtl="1"/>
            <a:r>
              <a:rPr lang="ar-EG" sz="3600" b="1" dirty="0" smtClean="0">
                <a:solidFill>
                  <a:srgbClr val="FF0000"/>
                </a:solidFill>
              </a:rPr>
              <a:t>أ- الملامح الطبيعية التي تميز دلتا النيل</a:t>
            </a:r>
            <a:endParaRPr lang="ar-EG" sz="3600" b="1" u="sng" dirty="0" smtClean="0">
              <a:solidFill>
                <a:srgbClr val="FF0000"/>
              </a:solidFill>
            </a:endParaRPr>
          </a:p>
          <a:p>
            <a:pPr marL="457200" indent="-182563" algn="r" rtl="1">
              <a:lnSpc>
                <a:spcPct val="150000"/>
              </a:lnSpc>
              <a:buFont typeface="+mj-lt"/>
              <a:buAutoNum type="arabicPeriod"/>
            </a:pPr>
            <a:r>
              <a:rPr lang="ar-EG" sz="2400" b="1" dirty="0" smtClean="0">
                <a:solidFill>
                  <a:srgbClr val="002060"/>
                </a:solidFill>
              </a:rPr>
              <a:t>تبدأ الدلتا في التفرع إلى الشمال من مدينة القاهرة بحوالي 23كم </a:t>
            </a:r>
          </a:p>
          <a:p>
            <a:pPr marL="457200" indent="-182563" algn="r" rtl="1">
              <a:lnSpc>
                <a:spcPct val="150000"/>
              </a:lnSpc>
              <a:buFont typeface="+mj-lt"/>
              <a:buAutoNum type="arabicPeriod"/>
            </a:pPr>
            <a:r>
              <a:rPr lang="ar-EG" sz="2400" b="1" dirty="0" smtClean="0">
                <a:solidFill>
                  <a:srgbClr val="002060"/>
                </a:solidFill>
              </a:rPr>
              <a:t>تختفي المناطق المرتفعة داخل الدلتا، وهذا كان سببا فى بسط الرواسب النهر ونشرها .</a:t>
            </a:r>
          </a:p>
          <a:p>
            <a:pPr marL="457200" indent="-182563" algn="r" rtl="1">
              <a:lnSpc>
                <a:spcPct val="150000"/>
              </a:lnSpc>
              <a:buFont typeface="+mj-lt"/>
              <a:buAutoNum type="arabicPeriod"/>
            </a:pPr>
            <a:r>
              <a:rPr lang="ar-EG" sz="2400" b="1" dirty="0" smtClean="0">
                <a:solidFill>
                  <a:srgbClr val="002060"/>
                </a:solidFill>
              </a:rPr>
              <a:t> من العوامل التى </a:t>
            </a:r>
            <a:r>
              <a:rPr lang="ar-EG" sz="2400" b="1" u="sng" dirty="0" smtClean="0">
                <a:solidFill>
                  <a:srgbClr val="FF0000"/>
                </a:solidFill>
              </a:rPr>
              <a:t>ساعدت على سرعة تكوين الدلتا </a:t>
            </a:r>
          </a:p>
          <a:p>
            <a:pPr marL="1082675" indent="349250" algn="r" rtl="1">
              <a:lnSpc>
                <a:spcPct val="150000"/>
              </a:lnSpc>
              <a:buFont typeface="Wingdings" pitchFamily="2" charset="2"/>
              <a:buChar char="q"/>
            </a:pPr>
            <a:r>
              <a:rPr lang="ar-EG" sz="2400" b="1" dirty="0" smtClean="0">
                <a:solidFill>
                  <a:srgbClr val="002060"/>
                </a:solidFill>
              </a:rPr>
              <a:t>قلة انحدار النهر </a:t>
            </a:r>
          </a:p>
          <a:p>
            <a:pPr marL="1082675" indent="349250" algn="r" rtl="1">
              <a:lnSpc>
                <a:spcPct val="150000"/>
              </a:lnSpc>
              <a:buFont typeface="Wingdings" pitchFamily="2" charset="2"/>
              <a:buChar char="q"/>
            </a:pPr>
            <a:r>
              <a:rPr lang="ar-EG" sz="2400" b="1" dirty="0" smtClean="0">
                <a:solidFill>
                  <a:srgbClr val="002060"/>
                </a:solidFill>
              </a:rPr>
              <a:t>وبطء تياره </a:t>
            </a:r>
          </a:p>
          <a:p>
            <a:pPr marL="1082675" indent="349250" algn="r" rtl="1">
              <a:lnSpc>
                <a:spcPct val="150000"/>
              </a:lnSpc>
              <a:buFont typeface="Wingdings" pitchFamily="2" charset="2"/>
              <a:buChar char="q"/>
            </a:pPr>
            <a:r>
              <a:rPr lang="ar-EG" sz="2400" b="1" dirty="0" smtClean="0">
                <a:solidFill>
                  <a:srgbClr val="002060"/>
                </a:solidFill>
              </a:rPr>
              <a:t>وكثرة الإنحناءات في النهر </a:t>
            </a:r>
          </a:p>
          <a:p>
            <a:pPr marL="1082675" indent="349250" algn="r" rtl="1">
              <a:lnSpc>
                <a:spcPct val="150000"/>
              </a:lnSpc>
              <a:buFont typeface="Wingdings" pitchFamily="2" charset="2"/>
              <a:buChar char="q"/>
            </a:pPr>
            <a:r>
              <a:rPr lang="ar-EG" sz="2400" b="1" dirty="0" smtClean="0">
                <a:solidFill>
                  <a:srgbClr val="002060"/>
                </a:solidFill>
              </a:rPr>
              <a:t>وقلة تأثر السواحل الشمالية بالتيارات البحرية وحركات المد والجزر.</a:t>
            </a:r>
          </a:p>
          <a:p>
            <a:pPr algn="r" rtl="1">
              <a:lnSpc>
                <a:spcPct val="150000"/>
              </a:lnSpc>
              <a:buFontTx/>
              <a:buChar char="-"/>
            </a:pPr>
            <a:r>
              <a:rPr lang="ar-EG" sz="2400" dirty="0" smtClean="0">
                <a:solidFill>
                  <a:srgbClr val="002060"/>
                </a:solidFill>
              </a:rPr>
              <a:t> </a:t>
            </a:r>
            <a:endParaRPr lang="en-US" sz="2400" dirty="0" smtClean="0">
              <a:solidFill>
                <a:srgbClr val="002060"/>
              </a:solidFill>
            </a:endParaRPr>
          </a:p>
          <a:p>
            <a:pPr algn="r" rtl="1"/>
            <a:endParaRPr lang="ar-EG" sz="3600" b="1" u="sng" dirty="0" smtClean="0">
              <a:solidFill>
                <a:schemeClr val="accent2">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6172200"/>
          </a:xfrm>
          <a:solidFill>
            <a:srgbClr val="95E7CE"/>
          </a:solidFill>
          <a:ln w="28575">
            <a:solidFill>
              <a:schemeClr val="tx1"/>
            </a:solidFill>
          </a:ln>
        </p:spPr>
        <p:txBody>
          <a:bodyPr>
            <a:normAutofit lnSpcReduction="10000"/>
          </a:bodyPr>
          <a:lstStyle/>
          <a:p>
            <a:pPr marL="457200" indent="-182563" algn="r" rtl="1">
              <a:lnSpc>
                <a:spcPct val="140000"/>
              </a:lnSpc>
              <a:buNone/>
            </a:pPr>
            <a:r>
              <a:rPr lang="ar-EG" sz="2200" dirty="0" smtClean="0">
                <a:solidFill>
                  <a:srgbClr val="002060"/>
                </a:solidFill>
              </a:rPr>
              <a:t>4- </a:t>
            </a:r>
            <a:r>
              <a:rPr lang="ar-EG" sz="2200" b="1" dirty="0" smtClean="0">
                <a:solidFill>
                  <a:srgbClr val="002060"/>
                </a:solidFill>
              </a:rPr>
              <a:t>معدل نمو الدلتا فى الماضى كان أسرع من الوقت الراهن </a:t>
            </a:r>
            <a:r>
              <a:rPr lang="ar-EG" sz="2200" b="1" u="sng" dirty="0" smtClean="0">
                <a:solidFill>
                  <a:srgbClr val="FF0000"/>
                </a:solidFill>
                <a:latin typeface="Simplified Arabic" pitchFamily="18" charset="-78"/>
                <a:cs typeface="Simplified Arabic" pitchFamily="18" charset="-78"/>
              </a:rPr>
              <a:t>والسبب فى ذلك يرجع الى </a:t>
            </a:r>
          </a:p>
          <a:p>
            <a:pPr marL="715963" indent="-182563" algn="r" rtl="1">
              <a:lnSpc>
                <a:spcPct val="160000"/>
              </a:lnSpc>
              <a:buFont typeface="Wingdings" pitchFamily="2" charset="2"/>
              <a:buChar char="q"/>
            </a:pPr>
            <a:r>
              <a:rPr lang="ar-EG" sz="2200" dirty="0" smtClean="0">
                <a:solidFill>
                  <a:srgbClr val="002060"/>
                </a:solidFill>
              </a:rPr>
              <a:t>إدخال الري الدائم بعد بناء السد العالى وما ترتب عليه من حجز الطمي أمام السدود والقناطر مما قلل من معدلات نمو الدلتا ، حيث كان معدل نمو الدلتا قديما يقدر بحوالي 12 قدم سنويا وهو معدل محدود ، اما حاليا فهناك تراجع فى نموالدلتا لارتفاع معدلات النحت بفعل مياه البحر المتوسط .</a:t>
            </a:r>
          </a:p>
          <a:p>
            <a:pPr marL="533400" indent="-258763" algn="r" rtl="1">
              <a:lnSpc>
                <a:spcPct val="160000"/>
              </a:lnSpc>
              <a:buNone/>
            </a:pPr>
            <a:r>
              <a:rPr lang="ar-EG" sz="2200" dirty="0" smtClean="0">
                <a:solidFill>
                  <a:srgbClr val="002060"/>
                </a:solidFill>
              </a:rPr>
              <a:t>5- </a:t>
            </a:r>
            <a:r>
              <a:rPr lang="ar-EG" sz="2200" b="1" dirty="0" smtClean="0">
                <a:solidFill>
                  <a:srgbClr val="002060"/>
                </a:solidFill>
              </a:rPr>
              <a:t>يختلف معدل نمو دلتا النيل من مكان لآخر على طول خط ساحل البحر المتوسط </a:t>
            </a:r>
            <a:r>
              <a:rPr lang="ar-EG" sz="2200" b="1" u="sng" dirty="0" smtClean="0">
                <a:solidFill>
                  <a:srgbClr val="FF0000"/>
                </a:solidFill>
              </a:rPr>
              <a:t>فهي تبدو أكثر نموا في ثلاث مناطق هي:-</a:t>
            </a:r>
          </a:p>
          <a:p>
            <a:pPr marL="2773363" indent="366713" algn="r" rtl="1">
              <a:lnSpc>
                <a:spcPct val="170000"/>
              </a:lnSpc>
              <a:buFont typeface="Wingdings" pitchFamily="2" charset="2"/>
              <a:buChar char="q"/>
            </a:pPr>
            <a:r>
              <a:rPr lang="ar-EG" sz="2200" dirty="0" smtClean="0">
                <a:solidFill>
                  <a:srgbClr val="002060"/>
                </a:solidFill>
              </a:rPr>
              <a:t> رشيد </a:t>
            </a:r>
          </a:p>
          <a:p>
            <a:pPr marL="2773363" indent="366713" algn="r" rtl="1">
              <a:lnSpc>
                <a:spcPct val="170000"/>
              </a:lnSpc>
              <a:buFont typeface="Wingdings" pitchFamily="2" charset="2"/>
              <a:buChar char="q"/>
            </a:pPr>
            <a:r>
              <a:rPr lang="ar-EG" sz="2200" dirty="0" smtClean="0">
                <a:solidFill>
                  <a:srgbClr val="002060"/>
                </a:solidFill>
              </a:rPr>
              <a:t>ودمياط </a:t>
            </a:r>
          </a:p>
          <a:p>
            <a:pPr marL="2773363" indent="366713" algn="r" rtl="1">
              <a:lnSpc>
                <a:spcPct val="170000"/>
              </a:lnSpc>
              <a:buFont typeface="Wingdings" pitchFamily="2" charset="2"/>
              <a:buChar char="q"/>
            </a:pPr>
            <a:r>
              <a:rPr lang="ar-EG" sz="2200" dirty="0" smtClean="0">
                <a:solidFill>
                  <a:srgbClr val="002060"/>
                </a:solidFill>
              </a:rPr>
              <a:t>بلطيم</a:t>
            </a:r>
          </a:p>
          <a:p>
            <a:pPr marL="533400" indent="-258763" algn="r" rtl="1">
              <a:lnSpc>
                <a:spcPct val="160000"/>
              </a:lnSpc>
              <a:buNone/>
            </a:pPr>
            <a:r>
              <a:rPr lang="ar-EG" sz="2200" dirty="0" smtClean="0">
                <a:solidFill>
                  <a:srgbClr val="002060"/>
                </a:solidFill>
              </a:rPr>
              <a:t> </a:t>
            </a:r>
            <a:r>
              <a:rPr lang="ar-EG" sz="2200" b="1" dirty="0" smtClean="0">
                <a:solidFill>
                  <a:srgbClr val="002060"/>
                </a:solidFill>
              </a:rPr>
              <a:t>حيث تمثل هذه الأجزاء أكثر أجزاء الدلتا تقدما صوب الشمال</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a:solidFill>
            <a:srgbClr val="6FCADF"/>
          </a:solidFill>
          <a:ln w="31750">
            <a:solidFill>
              <a:schemeClr val="tx1"/>
            </a:solidFill>
          </a:ln>
        </p:spPr>
        <p:txBody>
          <a:bodyPr>
            <a:normAutofit/>
          </a:bodyPr>
          <a:lstStyle/>
          <a:p>
            <a:pPr algn="r" rtl="1">
              <a:lnSpc>
                <a:spcPct val="200000"/>
              </a:lnSpc>
              <a:buNone/>
            </a:pPr>
            <a:r>
              <a:rPr lang="ar-EG" sz="2000" b="1" dirty="0" smtClean="0">
                <a:solidFill>
                  <a:srgbClr val="002060"/>
                </a:solidFill>
                <a:latin typeface="Simplified Arabic" pitchFamily="18" charset="-78"/>
                <a:cs typeface="Simplified Arabic" pitchFamily="18" charset="-78"/>
              </a:rPr>
              <a:t>6- </a:t>
            </a:r>
            <a:r>
              <a:rPr lang="ar-EG" sz="2100" b="1" dirty="0" smtClean="0">
                <a:solidFill>
                  <a:srgbClr val="002060"/>
                </a:solidFill>
                <a:latin typeface="Simplified Arabic" pitchFamily="18" charset="-78"/>
                <a:cs typeface="Simplified Arabic" pitchFamily="18" charset="-78"/>
              </a:rPr>
              <a:t>معدل الإرساب فى فرع رشيد يفوق مثيله عندد فرع مياط ، كما تختلف انوع المواد التي ترسب فى كلا الفرعين  فهي عبارة عن رمال ناعمة فى فرع دمياط ، ورمال خشنة عند رشيد،</a:t>
            </a:r>
            <a:r>
              <a:rPr lang="ar-EG" sz="2100" b="1" dirty="0" smtClean="0">
                <a:solidFill>
                  <a:srgbClr val="FF0000"/>
                </a:solidFill>
                <a:latin typeface="Simplified Arabic" pitchFamily="18" charset="-78"/>
                <a:cs typeface="Simplified Arabic" pitchFamily="18" charset="-78"/>
              </a:rPr>
              <a:t> </a:t>
            </a:r>
            <a:r>
              <a:rPr lang="ar-EG" sz="2100" b="1" u="sng" dirty="0" smtClean="0">
                <a:solidFill>
                  <a:srgbClr val="FF0000"/>
                </a:solidFill>
                <a:latin typeface="Simplified Arabic" pitchFamily="18" charset="-78"/>
                <a:cs typeface="Simplified Arabic" pitchFamily="18" charset="-78"/>
              </a:rPr>
              <a:t>وا</a:t>
            </a:r>
            <a:r>
              <a:rPr lang="ar-EG" sz="2100" b="1" u="sng" dirty="0" smtClean="0">
                <a:solidFill>
                  <a:srgbClr val="002060"/>
                </a:solidFill>
                <a:latin typeface="Simplified Arabic" pitchFamily="18" charset="-78"/>
                <a:cs typeface="Simplified Arabic" pitchFamily="18" charset="-78"/>
              </a:rPr>
              <a:t> </a:t>
            </a:r>
            <a:r>
              <a:rPr lang="ar-EG" sz="2100" b="1" u="sng" dirty="0" smtClean="0">
                <a:solidFill>
                  <a:srgbClr val="FF0000"/>
                </a:solidFill>
                <a:latin typeface="Simplified Arabic" pitchFamily="18" charset="-78"/>
                <a:cs typeface="Simplified Arabic" pitchFamily="18" charset="-78"/>
              </a:rPr>
              <a:t>لسبب فى اختلاف الرواسب فى كلا الفرعين يرجع الى </a:t>
            </a:r>
          </a:p>
          <a:p>
            <a:pPr indent="-160338" algn="r" rtl="1">
              <a:lnSpc>
                <a:spcPct val="200000"/>
              </a:lnSpc>
              <a:buFont typeface="Wingdings" pitchFamily="2" charset="2"/>
              <a:buChar char="q"/>
            </a:pPr>
            <a:r>
              <a:rPr lang="ar-EG" sz="2000" b="1" dirty="0" smtClean="0">
                <a:solidFill>
                  <a:srgbClr val="002060"/>
                </a:solidFill>
                <a:latin typeface="Simplified Arabic" pitchFamily="18" charset="-78"/>
                <a:cs typeface="Simplified Arabic" pitchFamily="18" charset="-78"/>
              </a:rPr>
              <a:t>اختلاف النظام الهيدروجرافي لكل منهما فكمية المياه المنصرفة الى فرع رشيد أكثر بكثير من كمية المياه المنصرفة الى  فرع دمياط ، بسبب ان فرع رشيد اقل منسوبا من فرع دمياط ، ومن ثم فان مياه فرع رشيد يكون لها القدرة على حمل الرمال الخشنة على عكس فرع دمياط حيث لا تستطيع مياهه إلا حمل الرمال الناعمة.</a:t>
            </a:r>
            <a:endParaRPr lang="en-US" sz="2000" b="1" dirty="0" smtClean="0">
              <a:solidFill>
                <a:srgbClr val="002060"/>
              </a:solidFill>
              <a:latin typeface="Simplified Arabic" pitchFamily="18" charset="-78"/>
              <a:cs typeface="Simplified Arabic" pitchFamily="18" charset="-78"/>
            </a:endParaRPr>
          </a:p>
          <a:p>
            <a:pPr marL="0" indent="0" algn="r" rtl="1">
              <a:buNone/>
            </a:pPr>
            <a:endParaRPr lang="ar-EG" sz="1900" b="1" dirty="0" smtClean="0">
              <a:solidFill>
                <a:srgbClr val="002060"/>
              </a:solidFill>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248400"/>
          </a:xfrm>
          <a:solidFill>
            <a:srgbClr val="FCFBD0"/>
          </a:solidFill>
          <a:ln w="25400">
            <a:solidFill>
              <a:schemeClr val="tx1">
                <a:lumMod val="50000"/>
                <a:lumOff val="50000"/>
              </a:schemeClr>
            </a:solidFill>
          </a:ln>
        </p:spPr>
        <p:txBody>
          <a:bodyPr>
            <a:normAutofit fontScale="92500"/>
          </a:bodyPr>
          <a:lstStyle/>
          <a:p>
            <a:pPr lvl="0" algn="r" rtl="1">
              <a:lnSpc>
                <a:spcPct val="200000"/>
              </a:lnSpc>
              <a:buNone/>
            </a:pPr>
            <a:r>
              <a:rPr lang="ar-EG" sz="2000" b="1" dirty="0" smtClean="0">
                <a:solidFill>
                  <a:srgbClr val="002060"/>
                </a:solidFill>
                <a:latin typeface="Simplified Arabic" pitchFamily="18" charset="-78"/>
                <a:cs typeface="Simplified Arabic" pitchFamily="18" charset="-78"/>
              </a:rPr>
              <a:t>7- </a:t>
            </a:r>
            <a:r>
              <a:rPr lang="ar-EG" sz="2100" b="1" dirty="0" smtClean="0">
                <a:solidFill>
                  <a:srgbClr val="002060"/>
                </a:solidFill>
                <a:latin typeface="Simplified Arabic" pitchFamily="18" charset="-78"/>
                <a:cs typeface="Simplified Arabic" pitchFamily="18" charset="-78"/>
              </a:rPr>
              <a:t>نمو الدلتا كان أسرع في وسطها منه عند جانبيها الشرقي والغربي.</a:t>
            </a:r>
          </a:p>
          <a:p>
            <a:pPr lvl="0" algn="r" rtl="1">
              <a:lnSpc>
                <a:spcPct val="200000"/>
              </a:lnSpc>
              <a:buNone/>
            </a:pPr>
            <a:r>
              <a:rPr lang="ar-EG" sz="2100" b="1" dirty="0" smtClean="0">
                <a:solidFill>
                  <a:srgbClr val="002060"/>
                </a:solidFill>
                <a:latin typeface="Simplified Arabic" pitchFamily="18" charset="-78"/>
                <a:cs typeface="Simplified Arabic" pitchFamily="18" charset="-78"/>
              </a:rPr>
              <a:t>8- تنحدر اراضى الدلتا بين فرعى دمياط ورشيد </a:t>
            </a:r>
            <a:r>
              <a:rPr lang="ar-EG" sz="2100" b="1" dirty="0" smtClean="0">
                <a:solidFill>
                  <a:srgbClr val="FF0000"/>
                </a:solidFill>
                <a:latin typeface="Simplified Arabic" pitchFamily="18" charset="-78"/>
                <a:cs typeface="Simplified Arabic" pitchFamily="18" charset="-78"/>
              </a:rPr>
              <a:t>انحدارا عاما صوب الشمال </a:t>
            </a:r>
            <a:r>
              <a:rPr lang="ar-EG" sz="2100" b="1" dirty="0" smtClean="0">
                <a:solidFill>
                  <a:srgbClr val="002060"/>
                </a:solidFill>
                <a:latin typeface="Simplified Arabic" pitchFamily="18" charset="-78"/>
                <a:cs typeface="Simplified Arabic" pitchFamily="18" charset="-78"/>
              </a:rPr>
              <a:t>، كذلك ينحدر هذا المسطح صوب </a:t>
            </a:r>
            <a:r>
              <a:rPr lang="ar-EG" sz="2100" b="1" dirty="0" smtClean="0">
                <a:solidFill>
                  <a:srgbClr val="FF0000"/>
                </a:solidFill>
                <a:latin typeface="Simplified Arabic" pitchFamily="18" charset="-78"/>
                <a:cs typeface="Simplified Arabic" pitchFamily="18" charset="-78"/>
              </a:rPr>
              <a:t>الشمال الشرقي </a:t>
            </a:r>
            <a:r>
              <a:rPr lang="ar-EG" sz="2100" b="1" dirty="0" smtClean="0">
                <a:solidFill>
                  <a:srgbClr val="002060"/>
                </a:solidFill>
                <a:latin typeface="Simplified Arabic" pitchFamily="18" charset="-78"/>
                <a:cs typeface="Simplified Arabic" pitchFamily="18" charset="-78"/>
              </a:rPr>
              <a:t>في شرق الدلتا ، وصوب </a:t>
            </a:r>
            <a:r>
              <a:rPr lang="ar-EG" sz="2100" b="1" dirty="0" smtClean="0">
                <a:solidFill>
                  <a:srgbClr val="FF0000"/>
                </a:solidFill>
                <a:latin typeface="Simplified Arabic" pitchFamily="18" charset="-78"/>
                <a:cs typeface="Simplified Arabic" pitchFamily="18" charset="-78"/>
              </a:rPr>
              <a:t>الشمال الغربي </a:t>
            </a:r>
            <a:r>
              <a:rPr lang="ar-EG" sz="2100" b="1" dirty="0" smtClean="0">
                <a:solidFill>
                  <a:srgbClr val="002060"/>
                </a:solidFill>
                <a:latin typeface="Simplified Arabic" pitchFamily="18" charset="-78"/>
                <a:cs typeface="Simplified Arabic" pitchFamily="18" charset="-78"/>
              </a:rPr>
              <a:t>في غرب الدلتا.</a:t>
            </a:r>
            <a:endParaRPr lang="en-US" sz="2100" b="1" dirty="0" smtClean="0">
              <a:solidFill>
                <a:srgbClr val="002060"/>
              </a:solidFill>
              <a:latin typeface="Simplified Arabic" pitchFamily="18" charset="-78"/>
              <a:cs typeface="Simplified Arabic" pitchFamily="18" charset="-78"/>
            </a:endParaRPr>
          </a:p>
          <a:p>
            <a:pPr lvl="0" algn="r" rtl="1">
              <a:lnSpc>
                <a:spcPct val="200000"/>
              </a:lnSpc>
              <a:buNone/>
            </a:pPr>
            <a:r>
              <a:rPr lang="ar-EG" sz="2100" b="1" dirty="0" smtClean="0">
                <a:solidFill>
                  <a:srgbClr val="002060"/>
                </a:solidFill>
                <a:latin typeface="Simplified Arabic" pitchFamily="18" charset="-78"/>
                <a:cs typeface="Simplified Arabic" pitchFamily="18" charset="-78"/>
              </a:rPr>
              <a:t>9- تتقارب خطوط الكنتور من بعضها بالقرب من رأس الدلتا أي في الجزء الجنوبي منها ، بينما تتباعد هذه الخطوط بالتدريج كلما اتجهنا صوب الشمال </a:t>
            </a:r>
            <a:r>
              <a:rPr lang="ar-EG" sz="2100" b="1" u="sng" dirty="0" smtClean="0">
                <a:solidFill>
                  <a:srgbClr val="FF0000"/>
                </a:solidFill>
                <a:latin typeface="Simplified Arabic" pitchFamily="18" charset="-78"/>
                <a:cs typeface="Simplified Arabic" pitchFamily="18" charset="-78"/>
              </a:rPr>
              <a:t>وكان من نتائج ذلك ما يلى:-</a:t>
            </a:r>
          </a:p>
          <a:p>
            <a:pPr marL="898525" lvl="0" indent="260350" algn="just" rtl="1">
              <a:lnSpc>
                <a:spcPct val="200000"/>
              </a:lnSpc>
              <a:buFont typeface="Wingdings" pitchFamily="2" charset="2"/>
              <a:buChar char="§"/>
            </a:pPr>
            <a:r>
              <a:rPr lang="ar-EG" sz="2000" b="1" dirty="0" smtClean="0">
                <a:solidFill>
                  <a:schemeClr val="accent1">
                    <a:lumMod val="75000"/>
                  </a:schemeClr>
                </a:solidFill>
                <a:latin typeface="Simplified Arabic" pitchFamily="18" charset="-78"/>
                <a:cs typeface="Simplified Arabic" pitchFamily="18" charset="-78"/>
              </a:rPr>
              <a:t>الإنحدار العام لسطح الدلتا فى الجنوب يكون شديدا</a:t>
            </a:r>
          </a:p>
          <a:p>
            <a:pPr marL="898525" indent="260350" algn="just" rtl="1">
              <a:lnSpc>
                <a:spcPct val="200000"/>
              </a:lnSpc>
              <a:buFont typeface="Wingdings" pitchFamily="2" charset="2"/>
              <a:buChar char="§"/>
            </a:pPr>
            <a:r>
              <a:rPr lang="ar-EG" sz="2000" b="1" dirty="0" smtClean="0">
                <a:solidFill>
                  <a:schemeClr val="accent1">
                    <a:lumMod val="75000"/>
                  </a:schemeClr>
                </a:solidFill>
                <a:latin typeface="Simplified Arabic" pitchFamily="18" charset="-78"/>
                <a:cs typeface="Simplified Arabic" pitchFamily="18" charset="-78"/>
              </a:rPr>
              <a:t>الإنحدار العام لسطح الدلتا فى الوسط والشمال  يكون لطيفا</a:t>
            </a:r>
          </a:p>
          <a:p>
            <a:pPr marL="441325" lvl="0" indent="641350" algn="just" rtl="1">
              <a:lnSpc>
                <a:spcPct val="200000"/>
              </a:lnSpc>
              <a:buNone/>
            </a:pPr>
            <a:r>
              <a:rPr lang="ar-EG" sz="2000" b="1" dirty="0" smtClean="0">
                <a:solidFill>
                  <a:schemeClr val="tx1">
                    <a:lumMod val="95000"/>
                    <a:lumOff val="5000"/>
                  </a:schemeClr>
                </a:solidFill>
                <a:latin typeface="Simplified Arabic" pitchFamily="18" charset="-78"/>
                <a:cs typeface="Simplified Arabic" pitchFamily="18" charset="-78"/>
              </a:rPr>
              <a:t>يمكن تفسير ذلك في ضوء عملية تصنيف الرواسب الدلتاوية ، حيث تترسب المواد الخشنة عند </a:t>
            </a:r>
            <a:r>
              <a:rPr lang="ar-EG" sz="2000" b="1" dirty="0" smtClean="0">
                <a:solidFill>
                  <a:srgbClr val="FF0000"/>
                </a:solidFill>
                <a:latin typeface="Simplified Arabic" pitchFamily="18" charset="-78"/>
                <a:cs typeface="Simplified Arabic" pitchFamily="18" charset="-78"/>
              </a:rPr>
              <a:t>رأس الدلتا </a:t>
            </a:r>
            <a:r>
              <a:rPr lang="ar-EG" sz="2000" b="1" dirty="0" smtClean="0">
                <a:solidFill>
                  <a:schemeClr val="tx1">
                    <a:lumMod val="95000"/>
                    <a:lumOff val="5000"/>
                  </a:schemeClr>
                </a:solidFill>
                <a:latin typeface="Simplified Arabic" pitchFamily="18" charset="-78"/>
                <a:cs typeface="Simplified Arabic" pitchFamily="18" charset="-78"/>
              </a:rPr>
              <a:t>ثم المواد الأدق فى </a:t>
            </a:r>
            <a:r>
              <a:rPr lang="ar-EG" sz="2000" b="1" dirty="0" smtClean="0">
                <a:solidFill>
                  <a:srgbClr val="FF0000"/>
                </a:solidFill>
                <a:latin typeface="Simplified Arabic" pitchFamily="18" charset="-78"/>
                <a:cs typeface="Simplified Arabic" pitchFamily="18" charset="-78"/>
              </a:rPr>
              <a:t>الوسط </a:t>
            </a:r>
            <a:r>
              <a:rPr lang="ar-EG" sz="2000" b="1" dirty="0" smtClean="0">
                <a:solidFill>
                  <a:schemeClr val="tx1">
                    <a:lumMod val="95000"/>
                    <a:lumOff val="5000"/>
                  </a:schemeClr>
                </a:solidFill>
                <a:latin typeface="Simplified Arabic" pitchFamily="18" charset="-78"/>
                <a:cs typeface="Simplified Arabic" pitchFamily="18" charset="-78"/>
              </a:rPr>
              <a:t> ثم الأدق كلما اتجهنا صوب قاعدتها فى </a:t>
            </a:r>
            <a:r>
              <a:rPr lang="ar-EG" sz="2000" b="1" dirty="0" smtClean="0">
                <a:solidFill>
                  <a:srgbClr val="FF0000"/>
                </a:solidFill>
                <a:latin typeface="Simplified Arabic" pitchFamily="18" charset="-78"/>
                <a:cs typeface="Simplified Arabic" pitchFamily="18" charset="-78"/>
              </a:rPr>
              <a:t>الشمال</a:t>
            </a:r>
            <a:r>
              <a:rPr lang="ar-EG" sz="2000" b="1" dirty="0" smtClean="0">
                <a:solidFill>
                  <a:schemeClr val="tx1">
                    <a:lumMod val="95000"/>
                    <a:lumOff val="5000"/>
                  </a:schemeClr>
                </a:solidFill>
                <a:latin typeface="Simplified Arabic" pitchFamily="18" charset="-78"/>
                <a:cs typeface="Simplified Arabic" pitchFamily="18" charset="-78"/>
              </a:rPr>
              <a:t> على البحر المتوسط </a:t>
            </a:r>
            <a:r>
              <a:rPr lang="ar-EG" sz="2000" b="1" dirty="0" smtClean="0">
                <a:solidFill>
                  <a:schemeClr val="tx1">
                    <a:lumMod val="95000"/>
                    <a:lumOff val="5000"/>
                  </a:schemeClr>
                </a:solidFill>
              </a:rPr>
              <a:t>. اى ان رواسب الدلتا تزداد خشونه كلما اتجهنا نحو جنوب الدلتا</a:t>
            </a:r>
            <a:endParaRPr lang="ar-EG"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2400"/>
            <a:ext cx="8382000" cy="6400800"/>
          </a:xfrm>
          <a:solidFill>
            <a:srgbClr val="B1EDDA"/>
          </a:solidFill>
          <a:ln w="25400">
            <a:solidFill>
              <a:schemeClr val="tx1">
                <a:lumMod val="50000"/>
                <a:lumOff val="50000"/>
              </a:schemeClr>
            </a:solidFill>
          </a:ln>
        </p:spPr>
        <p:txBody>
          <a:bodyPr>
            <a:normAutofit/>
          </a:bodyPr>
          <a:lstStyle/>
          <a:p>
            <a:pPr marL="274638" indent="-274638" algn="just" rtl="1">
              <a:lnSpc>
                <a:spcPct val="200000"/>
              </a:lnSpc>
              <a:buNone/>
            </a:pPr>
            <a:r>
              <a:rPr lang="ar-EG" sz="2100" b="1" dirty="0" smtClean="0">
                <a:solidFill>
                  <a:srgbClr val="002060"/>
                </a:solidFill>
                <a:latin typeface="Simplified Arabic" pitchFamily="18" charset="-78"/>
                <a:cs typeface="Simplified Arabic" pitchFamily="18" charset="-78"/>
              </a:rPr>
              <a:t>10-  انحدار أراضي وسط الدلتا انحدارا عاما من الشرق إلى الغرب </a:t>
            </a:r>
            <a:r>
              <a:rPr lang="ar-EG" sz="2400" b="1" u="sng" dirty="0" smtClean="0">
                <a:solidFill>
                  <a:srgbClr val="FF0000"/>
                </a:solidFill>
                <a:latin typeface="Simplified Arabic" pitchFamily="18" charset="-78"/>
                <a:cs typeface="Simplified Arabic" pitchFamily="18" charset="-78"/>
              </a:rPr>
              <a:t>وكان من نتائج هذا </a:t>
            </a:r>
            <a:endParaRPr lang="ar-EG" sz="2100" b="1" u="sng" dirty="0" smtClean="0">
              <a:solidFill>
                <a:srgbClr val="FF0000"/>
              </a:solidFill>
              <a:latin typeface="Simplified Arabic" pitchFamily="18" charset="-78"/>
              <a:cs typeface="Simplified Arabic" pitchFamily="18" charset="-78"/>
            </a:endParaRPr>
          </a:p>
          <a:p>
            <a:pPr marL="898525" indent="-273050" algn="just" rtl="1">
              <a:lnSpc>
                <a:spcPct val="200000"/>
              </a:lnSpc>
              <a:buFont typeface="Wingdings" pitchFamily="2" charset="2"/>
              <a:buChar char="q"/>
            </a:pPr>
            <a:r>
              <a:rPr lang="ar-EG" sz="2100" b="1" dirty="0" smtClean="0">
                <a:solidFill>
                  <a:srgbClr val="002060"/>
                </a:solidFill>
                <a:latin typeface="Simplified Arabic" pitchFamily="18" charset="-78"/>
                <a:cs typeface="Simplified Arabic" pitchFamily="18" charset="-78"/>
              </a:rPr>
              <a:t>منسوب فرع دمياط أعلى من منسوب فرع رشيد بحوالي مترين. </a:t>
            </a:r>
          </a:p>
          <a:p>
            <a:pPr marL="898525" indent="-273050" algn="just" rtl="1">
              <a:lnSpc>
                <a:spcPct val="200000"/>
              </a:lnSpc>
              <a:buFont typeface="Wingdings" pitchFamily="2" charset="2"/>
              <a:buChar char="q"/>
            </a:pPr>
            <a:r>
              <a:rPr lang="ar-EG" sz="2100" b="1" dirty="0" smtClean="0">
                <a:solidFill>
                  <a:srgbClr val="002060"/>
                </a:solidFill>
                <a:latin typeface="Simplified Arabic" pitchFamily="18" charset="-78"/>
                <a:cs typeface="Simplified Arabic" pitchFamily="18" charset="-78"/>
              </a:rPr>
              <a:t>تم استغلال هذه الظاهرة فى ان معظم ترع الري في وسط الدلتا تخرج من فرع دمياط منحدرة صوب الشمال الغربي ، حيث تنتهي في مستنقعات البرابري </a:t>
            </a:r>
          </a:p>
          <a:p>
            <a:pPr marL="898525" indent="-273050" algn="just" rtl="1">
              <a:lnSpc>
                <a:spcPct val="200000"/>
              </a:lnSpc>
              <a:buFont typeface="Wingdings" pitchFamily="2" charset="2"/>
              <a:buChar char="q"/>
            </a:pPr>
            <a:r>
              <a:rPr lang="ar-EG" sz="2100" b="1" dirty="0" smtClean="0">
                <a:solidFill>
                  <a:srgbClr val="002060"/>
                </a:solidFill>
                <a:latin typeface="Simplified Arabic" pitchFamily="18" charset="-78"/>
                <a:cs typeface="Simplified Arabic" pitchFamily="18" charset="-78"/>
              </a:rPr>
              <a:t>تصريف مياه فرع رشيد أكثر من تصريف مياه فرع دمياط.</a:t>
            </a:r>
            <a:endParaRPr lang="en-US" sz="2100" b="1" dirty="0" smtClean="0">
              <a:solidFill>
                <a:srgbClr val="002060"/>
              </a:solidFill>
              <a:latin typeface="Simplified Arabic" pitchFamily="18" charset="-78"/>
              <a:cs typeface="Simplified Arabic" pitchFamily="18" charset="-78"/>
            </a:endParaRPr>
          </a:p>
          <a:p>
            <a:pPr>
              <a:buNone/>
            </a:pPr>
            <a:r>
              <a:rPr lang="ar-EG" sz="3600" dirty="0" smtClean="0"/>
              <a:t/>
            </a:r>
            <a:br>
              <a:rPr lang="ar-EG" sz="3600" dirty="0" smtClean="0"/>
            </a:br>
            <a:endParaRPr lang="ar-EG" sz="3500" b="1" u="sng" dirty="0" smtClean="0">
              <a:solidFill>
                <a:schemeClr val="accent2">
                  <a:lumMod val="50000"/>
                </a:schemeClr>
              </a:solidFill>
            </a:endParaRPr>
          </a:p>
          <a:p>
            <a:pPr algn="r" rtl="1">
              <a:lnSpc>
                <a:spcPct val="200000"/>
              </a:lnSpc>
              <a:buNone/>
            </a:pPr>
            <a:endParaRPr lang="ar-EG" sz="2100" b="1" dirty="0" smtClean="0">
              <a:solidFill>
                <a:srgbClr val="002060"/>
              </a:solidFill>
              <a:latin typeface="Simplified Arabic" pitchFamily="18" charset="-78"/>
              <a:cs typeface="Simplified Arabic" pitchFamily="18" charset="-78"/>
            </a:endParaRPr>
          </a:p>
          <a:p>
            <a:pPr algn="r" rtl="1">
              <a:lnSpc>
                <a:spcPct val="200000"/>
              </a:lnSpc>
              <a:buFont typeface="Wingdings" pitchFamily="2" charset="2"/>
              <a:buChar char="q"/>
            </a:pPr>
            <a:endParaRPr lang="ar-EG" sz="2100" b="1" dirty="0" smtClean="0">
              <a:solidFill>
                <a:srgbClr val="002060"/>
              </a:solidFill>
              <a:latin typeface="Simplified Arabic" pitchFamily="18" charset="-78"/>
              <a:cs typeface="Simplified Arabic" pitchFamily="18" charset="-78"/>
            </a:endParaRPr>
          </a:p>
          <a:p>
            <a:endParaRPr lang="ar-E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686800" cy="5715000"/>
          </a:xfrm>
          <a:solidFill>
            <a:schemeClr val="accent6">
              <a:lumMod val="40000"/>
              <a:lumOff val="60000"/>
            </a:schemeClr>
          </a:solidFill>
          <a:ln w="31750">
            <a:solidFill>
              <a:schemeClr val="tx1"/>
            </a:solidFill>
          </a:ln>
        </p:spPr>
        <p:txBody>
          <a:bodyPr>
            <a:normAutofit fontScale="77500" lnSpcReduction="20000"/>
          </a:bodyPr>
          <a:lstStyle/>
          <a:p>
            <a:pPr algn="r" rtl="1">
              <a:lnSpc>
                <a:spcPct val="150000"/>
              </a:lnSpc>
              <a:buNone/>
            </a:pPr>
            <a:r>
              <a:rPr lang="ar-EG" sz="2600" dirty="0" smtClean="0">
                <a:solidFill>
                  <a:srgbClr val="002060"/>
                </a:solidFill>
                <a:latin typeface="Simplified Arabic" pitchFamily="18" charset="-78"/>
                <a:cs typeface="Simplified Arabic" pitchFamily="18" charset="-78"/>
              </a:rPr>
              <a:t>   </a:t>
            </a:r>
            <a:r>
              <a:rPr lang="ar-EG" sz="2600" b="1" dirty="0" smtClean="0">
                <a:solidFill>
                  <a:srgbClr val="002060"/>
                </a:solidFill>
                <a:latin typeface="Simplified Arabic" pitchFamily="18" charset="-78"/>
                <a:cs typeface="Simplified Arabic" pitchFamily="18" charset="-78"/>
              </a:rPr>
              <a:t>شكل الدلتا الحالى ليس نتيجة لعملية الترسيب فقط، وإنما قد تأثر هذا الشكل أيضا بالبنية الجيولوجية</a:t>
            </a:r>
            <a:r>
              <a:rPr lang="ar-EG" sz="2600" dirty="0" smtClean="0">
                <a:solidFill>
                  <a:srgbClr val="002060"/>
                </a:solidFill>
                <a:latin typeface="Simplified Arabic" pitchFamily="18" charset="-78"/>
                <a:cs typeface="Simplified Arabic" pitchFamily="18" charset="-78"/>
              </a:rPr>
              <a:t>، </a:t>
            </a:r>
            <a:r>
              <a:rPr lang="ar-EG" sz="3500" b="1" dirty="0" smtClean="0">
                <a:latin typeface="Simplified Arabic" pitchFamily="18" charset="-78"/>
                <a:cs typeface="Simplified Arabic" pitchFamily="18" charset="-78"/>
              </a:rPr>
              <a:t>حيث </a:t>
            </a:r>
            <a:r>
              <a:rPr lang="ar-EG" sz="2600" b="1" u="sng" dirty="0" smtClean="0">
                <a:solidFill>
                  <a:srgbClr val="333300"/>
                </a:solidFill>
                <a:latin typeface="Simplified Arabic" pitchFamily="18" charset="-78"/>
                <a:cs typeface="Simplified Arabic" pitchFamily="18" charset="-78"/>
              </a:rPr>
              <a:t>تنقسم دلتا النيل من الناحية التكتونية </a:t>
            </a:r>
            <a:r>
              <a:rPr lang="ar-EG" sz="2600" b="1" u="sng" dirty="0" smtClean="0">
                <a:solidFill>
                  <a:srgbClr val="FF0000"/>
                </a:solidFill>
                <a:latin typeface="Simplified Arabic" pitchFamily="18" charset="-78"/>
                <a:cs typeface="Simplified Arabic" pitchFamily="18" charset="-78"/>
              </a:rPr>
              <a:t>إلى قسمين</a:t>
            </a:r>
            <a:endParaRPr lang="ar-EG" sz="2300" b="1" u="sng" dirty="0" smtClean="0">
              <a:solidFill>
                <a:srgbClr val="FF0000"/>
              </a:solidFill>
              <a:latin typeface="Simplified Arabic" pitchFamily="18" charset="-78"/>
              <a:cs typeface="Simplified Arabic" pitchFamily="18" charset="-78"/>
            </a:endParaRPr>
          </a:p>
          <a:p>
            <a:pPr marL="898525" indent="92075" algn="r" rtl="1">
              <a:lnSpc>
                <a:spcPct val="150000"/>
              </a:lnSpc>
              <a:buFont typeface="Wingdings" pitchFamily="2" charset="2"/>
              <a:buChar char="§"/>
            </a:pPr>
            <a:r>
              <a:rPr lang="ar-EG" sz="2300" b="1" dirty="0" smtClean="0">
                <a:solidFill>
                  <a:srgbClr val="FF0000"/>
                </a:solidFill>
                <a:latin typeface="Simplified Arabic" pitchFamily="18" charset="-78"/>
                <a:cs typeface="Simplified Arabic" pitchFamily="18" charset="-78"/>
              </a:rPr>
              <a:t>القسم الجنوب </a:t>
            </a:r>
            <a:r>
              <a:rPr lang="ar-EG" sz="2300" b="1" dirty="0" smtClean="0">
                <a:solidFill>
                  <a:srgbClr val="002060"/>
                </a:solidFill>
                <a:latin typeface="Simplified Arabic" pitchFamily="18" charset="-78"/>
                <a:cs typeface="Simplified Arabic" pitchFamily="18" charset="-78"/>
              </a:rPr>
              <a:t>من الدلتا يعرف باسم رصيف جنوب الدلتا،</a:t>
            </a:r>
          </a:p>
          <a:p>
            <a:pPr marL="898525" indent="92075" algn="r" rtl="1">
              <a:lnSpc>
                <a:spcPct val="150000"/>
              </a:lnSpc>
              <a:buFont typeface="Wingdings" pitchFamily="2" charset="2"/>
              <a:buChar char="§"/>
            </a:pPr>
            <a:r>
              <a:rPr lang="ar-EG" sz="2300" b="1" dirty="0" smtClean="0">
                <a:solidFill>
                  <a:srgbClr val="002060"/>
                </a:solidFill>
                <a:latin typeface="Simplified Arabic" pitchFamily="18" charset="-78"/>
                <a:cs typeface="Simplified Arabic" pitchFamily="18" charset="-78"/>
              </a:rPr>
              <a:t> </a:t>
            </a:r>
            <a:r>
              <a:rPr lang="ar-EG" sz="2300" b="1" dirty="0" smtClean="0">
                <a:solidFill>
                  <a:srgbClr val="FF0000"/>
                </a:solidFill>
                <a:latin typeface="Simplified Arabic" pitchFamily="18" charset="-78"/>
                <a:cs typeface="Simplified Arabic" pitchFamily="18" charset="-78"/>
              </a:rPr>
              <a:t>القسم الشمالي </a:t>
            </a:r>
            <a:r>
              <a:rPr lang="ar-EG" sz="2300" b="1" dirty="0" smtClean="0">
                <a:solidFill>
                  <a:srgbClr val="002060"/>
                </a:solidFill>
                <a:latin typeface="Simplified Arabic" pitchFamily="18" charset="-78"/>
                <a:cs typeface="Simplified Arabic" pitchFamily="18" charset="-78"/>
              </a:rPr>
              <a:t>من الدلتا يعرف باسم خليج شمال الدلتا.</a:t>
            </a:r>
          </a:p>
          <a:p>
            <a:pPr marL="898525" indent="92075" algn="r" rtl="1">
              <a:lnSpc>
                <a:spcPct val="150000"/>
              </a:lnSpc>
              <a:buFont typeface="Wingdings" pitchFamily="2" charset="2"/>
              <a:buChar char="§"/>
            </a:pPr>
            <a:r>
              <a:rPr lang="ar-EG" sz="2300" b="1" dirty="0" smtClean="0">
                <a:latin typeface="Simplified Arabic" pitchFamily="18" charset="-78"/>
                <a:cs typeface="Simplified Arabic" pitchFamily="18" charset="-78"/>
              </a:rPr>
              <a:t> </a:t>
            </a:r>
            <a:r>
              <a:rPr lang="ar-EG" sz="2300" b="1" dirty="0" smtClean="0">
                <a:solidFill>
                  <a:srgbClr val="FF0000"/>
                </a:solidFill>
                <a:latin typeface="Simplified Arabic" pitchFamily="18" charset="-78"/>
                <a:cs typeface="Simplified Arabic" pitchFamily="18" charset="-78"/>
              </a:rPr>
              <a:t>يفصل بين القسمين </a:t>
            </a:r>
            <a:r>
              <a:rPr lang="ar-EG" sz="2300" b="1" dirty="0" smtClean="0">
                <a:solidFill>
                  <a:srgbClr val="002060"/>
                </a:solidFill>
                <a:latin typeface="Simplified Arabic" pitchFamily="18" charset="-78"/>
                <a:cs typeface="Simplified Arabic" pitchFamily="18" charset="-78"/>
              </a:rPr>
              <a:t>حافة صدع خط الربط</a:t>
            </a:r>
          </a:p>
          <a:p>
            <a:pPr algn="r" rtl="1">
              <a:lnSpc>
                <a:spcPct val="150000"/>
              </a:lnSpc>
              <a:buFontTx/>
              <a:buChar char="-"/>
            </a:pPr>
            <a:r>
              <a:rPr lang="ar-EG" sz="2300" b="1" u="sng" dirty="0" smtClean="0">
                <a:solidFill>
                  <a:srgbClr val="333300"/>
                </a:solidFill>
                <a:latin typeface="Simplified Arabic" pitchFamily="18" charset="-78"/>
                <a:cs typeface="Simplified Arabic" pitchFamily="18" charset="-78"/>
              </a:rPr>
              <a:t>هذا وقد تأثرت الدلتا عبر تايخها الجيولوجي بمجموعة من الصدوع هي:</a:t>
            </a:r>
            <a:endParaRPr lang="en-US" sz="2300" b="1" u="sng" dirty="0" smtClean="0">
              <a:solidFill>
                <a:srgbClr val="333300"/>
              </a:solidFill>
              <a:latin typeface="Simplified Arabic" pitchFamily="18" charset="-78"/>
              <a:cs typeface="Simplified Arabic" pitchFamily="18" charset="-78"/>
            </a:endParaRPr>
          </a:p>
          <a:p>
            <a:pPr marL="898525" lvl="0" indent="-273050" algn="r" rtl="1">
              <a:lnSpc>
                <a:spcPct val="150000"/>
              </a:lnSpc>
              <a:buFont typeface="Wingdings" pitchFamily="2" charset="2"/>
              <a:buChar char="q"/>
            </a:pPr>
            <a:r>
              <a:rPr lang="ar-EG" sz="2600" b="1" dirty="0" smtClean="0">
                <a:solidFill>
                  <a:srgbClr val="3690A8"/>
                </a:solidFill>
                <a:latin typeface="Simplified Arabic" pitchFamily="18" charset="-78"/>
                <a:cs typeface="Simplified Arabic" pitchFamily="18" charset="-78"/>
              </a:rPr>
              <a:t>صدع </a:t>
            </a:r>
            <a:r>
              <a:rPr lang="ar-EG" sz="2600" b="1" dirty="0" smtClean="0">
                <a:solidFill>
                  <a:srgbClr val="FF0000"/>
                </a:solidFill>
                <a:latin typeface="Simplified Arabic" pitchFamily="18" charset="-78"/>
                <a:cs typeface="Simplified Arabic" pitchFamily="18" charset="-78"/>
              </a:rPr>
              <a:t>جنوب الدلتا</a:t>
            </a:r>
            <a:r>
              <a:rPr lang="ar-EG" sz="2600" b="1" dirty="0" smtClean="0">
                <a:solidFill>
                  <a:srgbClr val="3690A8"/>
                </a:solidFill>
                <a:latin typeface="Simplified Arabic" pitchFamily="18" charset="-78"/>
                <a:cs typeface="Simplified Arabic" pitchFamily="18" charset="-78"/>
              </a:rPr>
              <a:t>.</a:t>
            </a:r>
            <a:endParaRPr lang="en-US" sz="2600" b="1" dirty="0" smtClean="0">
              <a:solidFill>
                <a:srgbClr val="3690A8"/>
              </a:solidFill>
              <a:latin typeface="Simplified Arabic" pitchFamily="18" charset="-78"/>
              <a:cs typeface="Simplified Arabic" pitchFamily="18" charset="-78"/>
            </a:endParaRPr>
          </a:p>
          <a:p>
            <a:pPr marL="898525" lvl="0" indent="-273050" algn="r" rtl="1">
              <a:lnSpc>
                <a:spcPct val="150000"/>
              </a:lnSpc>
              <a:buFont typeface="Wingdings" pitchFamily="2" charset="2"/>
              <a:buChar char="q"/>
            </a:pPr>
            <a:r>
              <a:rPr lang="ar-EG" sz="2600" b="1" dirty="0" smtClean="0">
                <a:solidFill>
                  <a:srgbClr val="3690A8"/>
                </a:solidFill>
                <a:latin typeface="Simplified Arabic" pitchFamily="18" charset="-78"/>
                <a:cs typeface="Simplified Arabic" pitchFamily="18" charset="-78"/>
              </a:rPr>
              <a:t>صدوع </a:t>
            </a:r>
            <a:r>
              <a:rPr lang="ar-EG" sz="2600" b="1" dirty="0" smtClean="0">
                <a:solidFill>
                  <a:srgbClr val="FF0000"/>
                </a:solidFill>
                <a:latin typeface="Simplified Arabic" pitchFamily="18" charset="-78"/>
                <a:cs typeface="Simplified Arabic" pitchFamily="18" charset="-78"/>
              </a:rPr>
              <a:t>وسط الدلتا</a:t>
            </a:r>
            <a:r>
              <a:rPr lang="ar-EG" sz="2600" b="1" dirty="0" smtClean="0">
                <a:solidFill>
                  <a:srgbClr val="3690A8"/>
                </a:solidFill>
                <a:latin typeface="Simplified Arabic" pitchFamily="18" charset="-78"/>
                <a:cs typeface="Simplified Arabic" pitchFamily="18" charset="-78"/>
              </a:rPr>
              <a:t>، وتمتد على طول محور شمال الشمال الغربي – جنوب الجنوب الشرقي ونتج عن هذه الصدوع خانق وسط الدلتا.</a:t>
            </a:r>
            <a:endParaRPr lang="en-US" sz="2600" b="1" dirty="0" smtClean="0">
              <a:solidFill>
                <a:srgbClr val="3690A8"/>
              </a:solidFill>
              <a:latin typeface="Simplified Arabic" pitchFamily="18" charset="-78"/>
              <a:cs typeface="Simplified Arabic" pitchFamily="18" charset="-78"/>
            </a:endParaRPr>
          </a:p>
          <a:p>
            <a:pPr marL="898525" indent="-273050" algn="r" rtl="1">
              <a:lnSpc>
                <a:spcPct val="150000"/>
              </a:lnSpc>
              <a:buFont typeface="Wingdings" pitchFamily="2" charset="2"/>
              <a:buChar char="q"/>
            </a:pPr>
            <a:r>
              <a:rPr lang="ar-EG" sz="2600" b="1" dirty="0" smtClean="0">
                <a:solidFill>
                  <a:srgbClr val="3690A8"/>
                </a:solidFill>
                <a:latin typeface="Simplified Arabic" pitchFamily="18" charset="-78"/>
                <a:cs typeface="Simplified Arabic" pitchFamily="18" charset="-78"/>
              </a:rPr>
              <a:t>حافة </a:t>
            </a:r>
            <a:r>
              <a:rPr lang="ar-EG" sz="2600" b="1" dirty="0" smtClean="0">
                <a:solidFill>
                  <a:srgbClr val="FF0000"/>
                </a:solidFill>
                <a:latin typeface="Simplified Arabic" pitchFamily="18" charset="-78"/>
                <a:cs typeface="Simplified Arabic" pitchFamily="18" charset="-78"/>
              </a:rPr>
              <a:t>صدع خط الربط،</a:t>
            </a:r>
            <a:r>
              <a:rPr lang="ar-EG" sz="2600" b="1" dirty="0" smtClean="0">
                <a:solidFill>
                  <a:srgbClr val="3690A8"/>
                </a:solidFill>
                <a:latin typeface="Simplified Arabic" pitchFamily="18" charset="-78"/>
                <a:cs typeface="Simplified Arabic" pitchFamily="18" charset="-78"/>
              </a:rPr>
              <a:t> ويمتد على طور محور شرقي – غربي.</a:t>
            </a:r>
            <a:endParaRPr lang="en-US" sz="2600" b="1" dirty="0" smtClean="0">
              <a:solidFill>
                <a:srgbClr val="3690A8"/>
              </a:solidFill>
              <a:latin typeface="Simplified Arabic" pitchFamily="18" charset="-78"/>
              <a:cs typeface="Simplified Arabic" pitchFamily="18" charset="-78"/>
            </a:endParaRPr>
          </a:p>
          <a:p>
            <a:pPr marL="898525" indent="-273050" algn="r" rtl="1">
              <a:lnSpc>
                <a:spcPct val="150000"/>
              </a:lnSpc>
              <a:buFont typeface="Wingdings" pitchFamily="2" charset="2"/>
              <a:buChar char="q"/>
            </a:pPr>
            <a:r>
              <a:rPr lang="ar-EG" sz="2300" b="1" dirty="0" smtClean="0">
                <a:solidFill>
                  <a:srgbClr val="0070C0"/>
                </a:solidFill>
                <a:latin typeface="Simplified Arabic" pitchFamily="18" charset="-78"/>
                <a:cs typeface="Simplified Arabic" pitchFamily="18" charset="-78"/>
              </a:rPr>
              <a:t>صدوع </a:t>
            </a:r>
            <a:r>
              <a:rPr lang="ar-EG" sz="2300" b="1" dirty="0" smtClean="0">
                <a:solidFill>
                  <a:srgbClr val="FF0000"/>
                </a:solidFill>
                <a:latin typeface="Simplified Arabic" pitchFamily="18" charset="-78"/>
                <a:cs typeface="Simplified Arabic" pitchFamily="18" charset="-78"/>
              </a:rPr>
              <a:t>شمال الدلتا</a:t>
            </a:r>
            <a:r>
              <a:rPr lang="ar-EG" sz="2300" b="1" u="sng" dirty="0" smtClean="0">
                <a:latin typeface="Simplified Arabic" pitchFamily="18" charset="-78"/>
                <a:cs typeface="Simplified Arabic" pitchFamily="18" charset="-78"/>
              </a:rPr>
              <a:t>، </a:t>
            </a:r>
            <a:r>
              <a:rPr lang="ar-EG" sz="2300" b="1" u="sng" dirty="0" smtClean="0">
                <a:solidFill>
                  <a:srgbClr val="333300"/>
                </a:solidFill>
                <a:latin typeface="Simplified Arabic" pitchFamily="18" charset="-78"/>
                <a:cs typeface="Simplified Arabic" pitchFamily="18" charset="-78"/>
              </a:rPr>
              <a:t>وتنقسم الى قسمين </a:t>
            </a:r>
            <a:endParaRPr lang="ar-EG" sz="2100" b="1" u="sng" dirty="0" smtClean="0">
              <a:solidFill>
                <a:srgbClr val="333300"/>
              </a:solidFill>
              <a:latin typeface="Simplified Arabic" pitchFamily="18" charset="-78"/>
              <a:cs typeface="Simplified Arabic" pitchFamily="18" charset="-78"/>
            </a:endParaRPr>
          </a:p>
          <a:p>
            <a:pPr marL="1341438" indent="274638" algn="r" rtl="1">
              <a:lnSpc>
                <a:spcPct val="150000"/>
              </a:lnSpc>
              <a:buFont typeface="Wingdings" pitchFamily="2" charset="2"/>
              <a:buChar char="§"/>
            </a:pPr>
            <a:r>
              <a:rPr lang="ar-EG" sz="2100" b="1" dirty="0" smtClean="0">
                <a:solidFill>
                  <a:srgbClr val="FF0000"/>
                </a:solidFill>
                <a:latin typeface="Simplified Arabic" pitchFamily="18" charset="-78"/>
                <a:cs typeface="Simplified Arabic" pitchFamily="18" charset="-78"/>
              </a:rPr>
              <a:t>صدع رشيد، </a:t>
            </a:r>
            <a:r>
              <a:rPr lang="ar-EG" sz="2100" b="1" dirty="0" smtClean="0">
                <a:solidFill>
                  <a:schemeClr val="accent5">
                    <a:lumMod val="50000"/>
                  </a:schemeClr>
                </a:solidFill>
                <a:latin typeface="Simplified Arabic" pitchFamily="18" charset="-78"/>
                <a:cs typeface="Simplified Arabic" pitchFamily="18" charset="-78"/>
              </a:rPr>
              <a:t>ويمتد على طور محور شمالي شرقي – جنوب غربي، </a:t>
            </a:r>
          </a:p>
          <a:p>
            <a:pPr marL="1341438" indent="274638" algn="r" rtl="1">
              <a:lnSpc>
                <a:spcPct val="150000"/>
              </a:lnSpc>
              <a:buFont typeface="Wingdings" pitchFamily="2" charset="2"/>
              <a:buChar char="§"/>
            </a:pPr>
            <a:r>
              <a:rPr lang="ar-EG" sz="2100" b="1" dirty="0" smtClean="0">
                <a:solidFill>
                  <a:srgbClr val="FF0000"/>
                </a:solidFill>
                <a:latin typeface="Simplified Arabic" pitchFamily="18" charset="-78"/>
                <a:cs typeface="Simplified Arabic" pitchFamily="18" charset="-78"/>
              </a:rPr>
              <a:t>صدع التمساح </a:t>
            </a:r>
            <a:r>
              <a:rPr lang="ar-EG" sz="2100" b="1" dirty="0" smtClean="0">
                <a:solidFill>
                  <a:schemeClr val="accent5">
                    <a:lumMod val="50000"/>
                  </a:schemeClr>
                </a:solidFill>
                <a:latin typeface="Simplified Arabic" pitchFamily="18" charset="-78"/>
                <a:cs typeface="Simplified Arabic" pitchFamily="18" charset="-78"/>
              </a:rPr>
              <a:t>الذي يمتد على طول محور شمالي غربي – جنوبي شرقي.</a:t>
            </a:r>
            <a:endParaRPr lang="en-US" sz="2100" b="1" dirty="0" smtClean="0">
              <a:solidFill>
                <a:schemeClr val="accent5">
                  <a:lumMod val="50000"/>
                </a:schemeClr>
              </a:solidFill>
              <a:latin typeface="Simplified Arabic" pitchFamily="18" charset="-78"/>
              <a:cs typeface="Simplified Arabic" pitchFamily="18" charset="-78"/>
            </a:endParaRPr>
          </a:p>
          <a:p>
            <a:pPr algn="r"/>
            <a:endParaRPr lang="ar-EG" dirty="0"/>
          </a:p>
        </p:txBody>
      </p:sp>
      <p:sp>
        <p:nvSpPr>
          <p:cNvPr id="4" name="Title 1"/>
          <p:cNvSpPr txBox="1">
            <a:spLocks/>
          </p:cNvSpPr>
          <p:nvPr/>
        </p:nvSpPr>
        <p:spPr>
          <a:xfrm>
            <a:off x="381000" y="152400"/>
            <a:ext cx="8534400" cy="685800"/>
          </a:xfrm>
          <a:prstGeom prst="rect">
            <a:avLst/>
          </a:prstGeom>
          <a:solidFill>
            <a:schemeClr val="accent2">
              <a:lumMod val="20000"/>
              <a:lumOff val="80000"/>
            </a:schemeClr>
          </a:solidFill>
          <a:ln w="25400">
            <a:solidFill>
              <a:schemeClr val="tx1"/>
            </a:solidFill>
          </a:ln>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EG" sz="3300" b="1" dirty="0" smtClean="0"/>
              <a:t>ب- تكنونية</a:t>
            </a:r>
            <a:r>
              <a:rPr kumimoji="0" lang="ar-EG" sz="4000" b="1" i="0" u="none" strike="noStrike" kern="1200" cap="none" spc="0" normalizeH="0" baseline="0" noProof="0" dirty="0" smtClean="0">
                <a:ln>
                  <a:noFill/>
                </a:ln>
                <a:effectLst/>
                <a:uLnTx/>
                <a:uFillTx/>
                <a:latin typeface="+mj-lt"/>
                <a:ea typeface="+mj-ea"/>
                <a:cs typeface="+mj-cs"/>
              </a:rPr>
              <a:t> دلتا نهر لنيل</a:t>
            </a:r>
            <a:endParaRPr kumimoji="0" lang="en-US" sz="4000" b="1" i="0" u="none" strike="noStrike" kern="1200" cap="none" spc="0" normalizeH="0" baseline="0" noProof="0" dirty="0">
              <a:ln>
                <a:noFill/>
              </a:ln>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447800"/>
            <a:ext cx="8610600" cy="4953000"/>
          </a:xfrm>
          <a:solidFill>
            <a:srgbClr val="6ABAD0"/>
          </a:solidFill>
          <a:ln w="34925">
            <a:solidFill>
              <a:schemeClr val="tx1"/>
            </a:solidFill>
          </a:ln>
        </p:spPr>
        <p:txBody>
          <a:bodyPr anchor="t">
            <a:noAutofit/>
          </a:bodyPr>
          <a:lstStyle/>
          <a:p>
            <a:pPr marL="365125" algn="r" rtl="1">
              <a:lnSpc>
                <a:spcPct val="150000"/>
              </a:lnSpc>
              <a:spcBef>
                <a:spcPct val="20000"/>
              </a:spcBef>
            </a:pPr>
            <a:r>
              <a:rPr lang="ar-EG" sz="2100" b="1" dirty="0" smtClean="0">
                <a:solidFill>
                  <a:srgbClr val="002060"/>
                </a:solidFill>
                <a:latin typeface="Simplified Arabic" pitchFamily="18" charset="-78"/>
                <a:ea typeface="+mn-ea"/>
                <a:cs typeface="Simplified Arabic" pitchFamily="18" charset="-78"/>
              </a:rPr>
              <a:t>1- يبلغ متوسط منسوب سطح الدلتا 19م عند القاهرة.</a:t>
            </a:r>
            <a:br>
              <a:rPr lang="ar-EG" sz="2100" b="1" dirty="0" smtClean="0">
                <a:solidFill>
                  <a:srgbClr val="002060"/>
                </a:solidFill>
                <a:latin typeface="Simplified Arabic" pitchFamily="18" charset="-78"/>
                <a:ea typeface="+mn-ea"/>
                <a:cs typeface="Simplified Arabic" pitchFamily="18" charset="-78"/>
              </a:rPr>
            </a:br>
            <a:r>
              <a:rPr lang="ar-EG" sz="2100" b="1" dirty="0" smtClean="0">
                <a:solidFill>
                  <a:srgbClr val="002060"/>
                </a:solidFill>
                <a:latin typeface="Simplified Arabic" pitchFamily="18" charset="-78"/>
                <a:ea typeface="+mn-ea"/>
                <a:cs typeface="Simplified Arabic" pitchFamily="18" charset="-78"/>
              </a:rPr>
              <a:t>2-</a:t>
            </a:r>
            <a:r>
              <a:rPr lang="ar-EG" sz="2100" b="1" dirty="0" smtClean="0">
                <a:solidFill>
                  <a:schemeClr val="accent2">
                    <a:lumMod val="75000"/>
                  </a:schemeClr>
                </a:solidFill>
                <a:latin typeface="Simplified Arabic" pitchFamily="18" charset="-78"/>
                <a:ea typeface="+mn-ea"/>
                <a:cs typeface="Simplified Arabic" pitchFamily="18" charset="-78"/>
              </a:rPr>
              <a:t> يقل منسوب سطح الدلتا تدريجيا في اتجاه الشمال حتى يصل إلى أقل من الصفر عند التقاء الدلتا بالبحر المتوسط. </a:t>
            </a:r>
            <a:r>
              <a:rPr lang="ar-EG" sz="2100" b="1" dirty="0" smtClean="0">
                <a:solidFill>
                  <a:srgbClr val="002060"/>
                </a:solidFill>
                <a:latin typeface="Simplified Arabic" pitchFamily="18" charset="-78"/>
                <a:ea typeface="+mn-ea"/>
                <a:cs typeface="Simplified Arabic" pitchFamily="18" charset="-78"/>
              </a:rPr>
              <a:t/>
            </a:r>
            <a:br>
              <a:rPr lang="ar-EG" sz="2100" b="1" dirty="0" smtClean="0">
                <a:solidFill>
                  <a:srgbClr val="002060"/>
                </a:solidFill>
                <a:latin typeface="Simplified Arabic" pitchFamily="18" charset="-78"/>
                <a:ea typeface="+mn-ea"/>
                <a:cs typeface="Simplified Arabic" pitchFamily="18" charset="-78"/>
              </a:rPr>
            </a:br>
            <a:r>
              <a:rPr lang="ar-EG" sz="2100" b="1" dirty="0" smtClean="0">
                <a:solidFill>
                  <a:srgbClr val="002060"/>
                </a:solidFill>
                <a:latin typeface="Simplified Arabic" pitchFamily="18" charset="-78"/>
                <a:ea typeface="+mn-ea"/>
                <a:cs typeface="Simplified Arabic" pitchFamily="18" charset="-78"/>
              </a:rPr>
              <a:t>3- يتميز شرق الدلتا انه أكثر ارتفاعا من غرب الدلتا، مما يؤثر على حركة المياه.</a:t>
            </a:r>
            <a:br>
              <a:rPr lang="ar-EG" sz="2100" b="1" dirty="0" smtClean="0">
                <a:solidFill>
                  <a:srgbClr val="002060"/>
                </a:solidFill>
                <a:latin typeface="Simplified Arabic" pitchFamily="18" charset="-78"/>
                <a:ea typeface="+mn-ea"/>
                <a:cs typeface="Simplified Arabic" pitchFamily="18" charset="-78"/>
              </a:rPr>
            </a:br>
            <a:r>
              <a:rPr lang="ar-EG" sz="2100" b="1" dirty="0" smtClean="0">
                <a:solidFill>
                  <a:srgbClr val="002060"/>
                </a:solidFill>
                <a:latin typeface="Simplified Arabic" pitchFamily="18" charset="-78"/>
                <a:ea typeface="+mn-ea"/>
                <a:cs typeface="Simplified Arabic" pitchFamily="18" charset="-78"/>
              </a:rPr>
              <a:t>4-  </a:t>
            </a:r>
            <a:r>
              <a:rPr lang="ar-EG" sz="2100" b="1" dirty="0" smtClean="0">
                <a:solidFill>
                  <a:schemeClr val="accent2">
                    <a:lumMod val="75000"/>
                  </a:schemeClr>
                </a:solidFill>
                <a:latin typeface="Simplified Arabic" pitchFamily="18" charset="-78"/>
                <a:ea typeface="+mn-ea"/>
                <a:cs typeface="Simplified Arabic" pitchFamily="18" charset="-78"/>
              </a:rPr>
              <a:t>فرع رشيد أكثر اتساعا وعمقا ومائية من فرع دمياط. </a:t>
            </a:r>
            <a:br>
              <a:rPr lang="ar-EG" sz="2100" b="1" dirty="0" smtClean="0">
                <a:solidFill>
                  <a:schemeClr val="accent2">
                    <a:lumMod val="75000"/>
                  </a:schemeClr>
                </a:solidFill>
                <a:latin typeface="Simplified Arabic" pitchFamily="18" charset="-78"/>
                <a:ea typeface="+mn-ea"/>
                <a:cs typeface="Simplified Arabic" pitchFamily="18" charset="-78"/>
              </a:rPr>
            </a:br>
            <a:r>
              <a:rPr lang="ar-EG" sz="2100" b="1" dirty="0" smtClean="0">
                <a:solidFill>
                  <a:srgbClr val="002060"/>
                </a:solidFill>
                <a:latin typeface="Simplified Arabic" pitchFamily="18" charset="-78"/>
                <a:ea typeface="+mn-ea"/>
                <a:cs typeface="Simplified Arabic" pitchFamily="18" charset="-78"/>
              </a:rPr>
              <a:t>5- الأجزاء التي يقل منسوبها عن مستوى سطح البحر(صفر) تبلغ مساحتها 1.4% من جملة مساحة الدلتا</a:t>
            </a:r>
            <a:br>
              <a:rPr lang="ar-EG" sz="2100" b="1" dirty="0" smtClean="0">
                <a:solidFill>
                  <a:srgbClr val="002060"/>
                </a:solidFill>
                <a:latin typeface="Simplified Arabic" pitchFamily="18" charset="-78"/>
                <a:ea typeface="+mn-ea"/>
                <a:cs typeface="Simplified Arabic" pitchFamily="18" charset="-78"/>
              </a:rPr>
            </a:br>
            <a:r>
              <a:rPr lang="ar-EG" sz="2100" b="1" dirty="0" smtClean="0">
                <a:solidFill>
                  <a:srgbClr val="002060"/>
                </a:solidFill>
                <a:latin typeface="Simplified Arabic" pitchFamily="18" charset="-78"/>
                <a:ea typeface="+mn-ea"/>
                <a:cs typeface="Simplified Arabic" pitchFamily="18" charset="-78"/>
              </a:rPr>
              <a:t>6- </a:t>
            </a:r>
            <a:r>
              <a:rPr lang="ar-EG" sz="2100" b="1" dirty="0" smtClean="0">
                <a:solidFill>
                  <a:schemeClr val="accent2">
                    <a:lumMod val="75000"/>
                  </a:schemeClr>
                </a:solidFill>
                <a:latin typeface="Simplified Arabic" pitchFamily="18" charset="-78"/>
                <a:ea typeface="+mn-ea"/>
                <a:cs typeface="Simplified Arabic" pitchFamily="18" charset="-78"/>
              </a:rPr>
              <a:t>الأجزاء التي يزيد منسوبها عن 9م تبلغ مساحتها 18.3% من مساحة الدلتا</a:t>
            </a:r>
            <a:r>
              <a:rPr lang="ar-EG" sz="2100" b="1" dirty="0" smtClean="0">
                <a:solidFill>
                  <a:srgbClr val="002060"/>
                </a:solidFill>
                <a:latin typeface="Simplified Arabic" pitchFamily="18" charset="-78"/>
                <a:ea typeface="+mn-ea"/>
                <a:cs typeface="Simplified Arabic" pitchFamily="18" charset="-78"/>
              </a:rPr>
              <a:t/>
            </a:r>
            <a:br>
              <a:rPr lang="ar-EG" sz="2100" b="1" dirty="0" smtClean="0">
                <a:solidFill>
                  <a:srgbClr val="002060"/>
                </a:solidFill>
                <a:latin typeface="Simplified Arabic" pitchFamily="18" charset="-78"/>
                <a:ea typeface="+mn-ea"/>
                <a:cs typeface="Simplified Arabic" pitchFamily="18" charset="-78"/>
              </a:rPr>
            </a:br>
            <a:r>
              <a:rPr lang="ar-EG" sz="2100" b="1" dirty="0" smtClean="0">
                <a:solidFill>
                  <a:srgbClr val="002060"/>
                </a:solidFill>
                <a:latin typeface="Simplified Arabic" pitchFamily="18" charset="-78"/>
                <a:ea typeface="+mn-ea"/>
                <a:cs typeface="Simplified Arabic" pitchFamily="18" charset="-78"/>
              </a:rPr>
              <a:t>7- تبلغ مساحة الأجزاء التي يتراوح منسوبها بين صفر و 9م بلغت80.3%. من مساحة الدلتا</a:t>
            </a:r>
          </a:p>
        </p:txBody>
      </p:sp>
      <p:sp>
        <p:nvSpPr>
          <p:cNvPr id="3" name="Title 1"/>
          <p:cNvSpPr txBox="1">
            <a:spLocks/>
          </p:cNvSpPr>
          <p:nvPr/>
        </p:nvSpPr>
        <p:spPr>
          <a:xfrm>
            <a:off x="228600" y="381000"/>
            <a:ext cx="8534400" cy="990600"/>
          </a:xfrm>
          <a:prstGeom prst="rect">
            <a:avLst/>
          </a:prstGeom>
          <a:solidFill>
            <a:schemeClr val="accent4">
              <a:lumMod val="20000"/>
              <a:lumOff val="80000"/>
            </a:schemeClr>
          </a:solidFill>
          <a:ln w="25400">
            <a:solidFill>
              <a:schemeClr val="tx1"/>
            </a:solidFill>
          </a:ln>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EG" sz="3300" b="1" dirty="0" smtClean="0">
                <a:solidFill>
                  <a:srgbClr val="FF0000"/>
                </a:solidFill>
              </a:rPr>
              <a:t>ج- الخصائص الطبوغرافية لدلتا نهر النيل</a:t>
            </a:r>
            <a:endParaRPr kumimoji="0" lang="en-US" sz="40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5410200"/>
          </a:xfrm>
          <a:solidFill>
            <a:srgbClr val="EBC8C7"/>
          </a:solidFill>
          <a:ln w="31750">
            <a:solidFill>
              <a:schemeClr val="tx1"/>
            </a:solidFill>
          </a:ln>
        </p:spPr>
        <p:txBody>
          <a:bodyPr anchor="t">
            <a:normAutofit fontScale="90000"/>
          </a:bodyPr>
          <a:lstStyle/>
          <a:p>
            <a:pPr algn="r" rtl="1">
              <a:lnSpc>
                <a:spcPct val="150000"/>
              </a:lnSpc>
            </a:pPr>
            <a:r>
              <a:rPr lang="ar-EG" sz="2700" b="1" dirty="0" smtClean="0"/>
              <a:t>يمكن تحديد دلتا النيل </a:t>
            </a:r>
            <a:r>
              <a:rPr lang="ar-EG" sz="2700" b="1" u="sng" dirty="0" smtClean="0">
                <a:solidFill>
                  <a:srgbClr val="FF0000"/>
                </a:solidFill>
              </a:rPr>
              <a:t>بناء على أساسين</a:t>
            </a:r>
            <a:r>
              <a:rPr lang="ar-EG" sz="2700" b="1" dirty="0" smtClean="0"/>
              <a:t/>
            </a:r>
            <a:br>
              <a:rPr lang="ar-EG" sz="2700" b="1" dirty="0" smtClean="0"/>
            </a:br>
            <a:r>
              <a:rPr lang="ar-EG" sz="2700" b="1" dirty="0" smtClean="0">
                <a:solidFill>
                  <a:srgbClr val="33889F"/>
                </a:solidFill>
              </a:rPr>
              <a:t> </a:t>
            </a:r>
            <a:r>
              <a:rPr lang="ar-EG" sz="2700" b="1" u="sng" dirty="0" smtClean="0">
                <a:solidFill>
                  <a:srgbClr val="33889F"/>
                </a:solidFill>
              </a:rPr>
              <a:t>الاساس الأول </a:t>
            </a:r>
            <a:r>
              <a:rPr lang="ar-EG" sz="2700" b="1" dirty="0" smtClean="0"/>
              <a:t>:- مدى إنتشار الرواسب الدلتاوية، وعلى هذا الأساس فان الدلتا سوف تمتد إلى بحيرة البردويل، ولذا نجد أن مساحتها سوف تتسع جدا، </a:t>
            </a:r>
            <a:br>
              <a:rPr lang="ar-EG" sz="2700" b="1" dirty="0" smtClean="0"/>
            </a:br>
            <a:r>
              <a:rPr lang="ar-EG" sz="2700" b="1" u="sng" dirty="0" smtClean="0">
                <a:solidFill>
                  <a:srgbClr val="33889F"/>
                </a:solidFill>
              </a:rPr>
              <a:t>والأساس الثاني </a:t>
            </a:r>
            <a:r>
              <a:rPr lang="ar-EG" sz="2700" b="1" dirty="0" smtClean="0"/>
              <a:t>هو أساس بشري.</a:t>
            </a:r>
            <a:br>
              <a:rPr lang="ar-EG" sz="2700" b="1" dirty="0" smtClean="0"/>
            </a:br>
            <a:r>
              <a:rPr lang="ar-EG" sz="2700" b="1" dirty="0" smtClean="0"/>
              <a:t> </a:t>
            </a:r>
            <a:r>
              <a:rPr lang="ar-EG" sz="2200" b="1" dirty="0" smtClean="0"/>
              <a:t>وعلى هذا الأساس نجد أن مساحة الدلتا متغيرة. نظرا لأن هناك تغير مستمر لمناطق هوامشها</a:t>
            </a:r>
            <a:r>
              <a:rPr lang="ar-EG" sz="2700" b="1" dirty="0" smtClean="0"/>
              <a:t/>
            </a:r>
            <a:br>
              <a:rPr lang="ar-EG" sz="2700" b="1" dirty="0" smtClean="0"/>
            </a:br>
            <a:r>
              <a:rPr lang="ar-EG" sz="2800" b="1" u="sng" dirty="0" smtClean="0">
                <a:solidFill>
                  <a:schemeClr val="tx2"/>
                </a:solidFill>
              </a:rPr>
              <a:t>تنقسم الاشكال المورفولوجية المرتبطة بدلتا نهر النيل  الى ما يلى:-</a:t>
            </a:r>
            <a:br>
              <a:rPr lang="ar-EG" sz="2800" b="1" u="sng" dirty="0" smtClean="0">
                <a:solidFill>
                  <a:schemeClr val="tx2"/>
                </a:solidFill>
              </a:rPr>
            </a:br>
            <a:r>
              <a:rPr lang="ar-EG" sz="2800" b="1" dirty="0" smtClean="0">
                <a:solidFill>
                  <a:schemeClr val="tx2"/>
                </a:solidFill>
              </a:rPr>
              <a:t>                              </a:t>
            </a:r>
            <a:r>
              <a:rPr lang="ar-EG" sz="2800" b="1" dirty="0" smtClean="0">
                <a:solidFill>
                  <a:srgbClr val="FF0000"/>
                </a:solidFill>
              </a:rPr>
              <a:t>- </a:t>
            </a:r>
            <a:r>
              <a:rPr lang="ar-EG" sz="2400" b="1" dirty="0" smtClean="0">
                <a:solidFill>
                  <a:srgbClr val="FF0000"/>
                </a:solidFill>
                <a:latin typeface="Simplified Arabic" pitchFamily="18" charset="-78"/>
                <a:cs typeface="Simplified Arabic" pitchFamily="18" charset="-78"/>
              </a:rPr>
              <a:t>فروع دلتا نهر النيل</a:t>
            </a:r>
            <a:br>
              <a:rPr lang="ar-EG" sz="2400" b="1" dirty="0" smtClean="0">
                <a:solidFill>
                  <a:srgbClr val="FF0000"/>
                </a:solidFill>
                <a:latin typeface="Simplified Arabic" pitchFamily="18" charset="-78"/>
                <a:cs typeface="Simplified Arabic" pitchFamily="18" charset="-78"/>
              </a:rPr>
            </a:br>
            <a:r>
              <a:rPr lang="ar-EG" sz="2400" b="1" dirty="0" smtClean="0">
                <a:solidFill>
                  <a:srgbClr val="FF0000"/>
                </a:solidFill>
                <a:latin typeface="Simplified Arabic" pitchFamily="18" charset="-78"/>
                <a:cs typeface="Simplified Arabic" pitchFamily="18" charset="-78"/>
              </a:rPr>
              <a:t>                       -  السهل الدلتاوى</a:t>
            </a:r>
            <a:br>
              <a:rPr lang="ar-EG" sz="2400" b="1" dirty="0" smtClean="0">
                <a:solidFill>
                  <a:srgbClr val="FF0000"/>
                </a:solidFill>
                <a:latin typeface="Simplified Arabic" pitchFamily="18" charset="-78"/>
                <a:cs typeface="Simplified Arabic" pitchFamily="18" charset="-78"/>
              </a:rPr>
            </a:br>
            <a:r>
              <a:rPr lang="ar-EG" sz="2400" b="1" dirty="0" smtClean="0">
                <a:solidFill>
                  <a:srgbClr val="FF0000"/>
                </a:solidFill>
                <a:latin typeface="Simplified Arabic" pitchFamily="18" charset="-78"/>
                <a:cs typeface="Simplified Arabic" pitchFamily="18" charset="-78"/>
              </a:rPr>
              <a:t>                       - البحيرات الساحلية</a:t>
            </a:r>
            <a:br>
              <a:rPr lang="ar-EG" sz="2400" b="1" dirty="0" smtClean="0">
                <a:solidFill>
                  <a:srgbClr val="FF0000"/>
                </a:solidFill>
                <a:latin typeface="Simplified Arabic" pitchFamily="18" charset="-78"/>
                <a:cs typeface="Simplified Arabic" pitchFamily="18" charset="-78"/>
              </a:rPr>
            </a:br>
            <a:r>
              <a:rPr lang="ar-EG" sz="2400" b="1" dirty="0" smtClean="0">
                <a:solidFill>
                  <a:srgbClr val="FF0000"/>
                </a:solidFill>
                <a:latin typeface="Simplified Arabic" pitchFamily="18" charset="-78"/>
                <a:cs typeface="Simplified Arabic" pitchFamily="18" charset="-78"/>
              </a:rPr>
              <a:t>                       - المستنقعات والسبخات</a:t>
            </a:r>
            <a:endParaRPr lang="ar-EG" sz="2400" b="1" dirty="0">
              <a:solidFill>
                <a:srgbClr val="FF0000"/>
              </a:solidFill>
              <a:latin typeface="Simplified Arabic" pitchFamily="18" charset="-78"/>
              <a:cs typeface="Simplified Arabic" pitchFamily="18" charset="-78"/>
            </a:endParaRPr>
          </a:p>
        </p:txBody>
      </p:sp>
      <p:sp>
        <p:nvSpPr>
          <p:cNvPr id="3" name="Title 1"/>
          <p:cNvSpPr txBox="1">
            <a:spLocks/>
          </p:cNvSpPr>
          <p:nvPr/>
        </p:nvSpPr>
        <p:spPr>
          <a:xfrm>
            <a:off x="533400" y="228600"/>
            <a:ext cx="8229600" cy="914400"/>
          </a:xfrm>
          <a:prstGeom prst="rect">
            <a:avLst/>
          </a:prstGeom>
          <a:solidFill>
            <a:schemeClr val="accent4">
              <a:lumMod val="20000"/>
              <a:lumOff val="80000"/>
            </a:schemeClr>
          </a:solidFill>
          <a:ln w="25400">
            <a:solidFill>
              <a:schemeClr val="tx1"/>
            </a:solidFill>
          </a:ln>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lang="ar-EG" sz="3300" b="1" dirty="0" smtClean="0">
                <a:solidFill>
                  <a:srgbClr val="FF0000"/>
                </a:solidFill>
              </a:rPr>
              <a:t>د- الاشكال المورفولوجية المرتبطة بدلتا نهر النيل</a:t>
            </a:r>
            <a:endParaRPr kumimoji="0" lang="en-US" sz="40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TotalTime>
  <Words>722</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الدلتا نهر النيل</vt:lpstr>
      <vt:lpstr>Slide 3</vt:lpstr>
      <vt:lpstr>Slide 4</vt:lpstr>
      <vt:lpstr>Slide 5</vt:lpstr>
      <vt:lpstr>Slide 6</vt:lpstr>
      <vt:lpstr>Slide 7</vt:lpstr>
      <vt:lpstr>1- يبلغ متوسط منسوب سطح الدلتا 19م عند القاهرة. 2- يقل منسوب سطح الدلتا تدريجيا في اتجاه الشمال حتى يصل إلى أقل من الصفر عند التقاء الدلتا بالبحر المتوسط.  3- يتميز شرق الدلتا انه أكثر ارتفاعا من غرب الدلتا، مما يؤثر على حركة المياه. 4-  فرع رشيد أكثر اتساعا وعمقا ومائية من فرع دمياط.  5- الأجزاء التي يقل منسوبها عن مستوى سطح البحر(صفر) تبلغ مساحتها 1.4% من جملة مساحة الدلتا 6- الأجزاء التي يزيد منسوبها عن 9م تبلغ مساحتها 18.3% من مساحة الدلتا 7- تبلغ مساحة الأجزاء التي يتراوح منسوبها بين صفر و 9م بلغت80.3%. من مساحة الدلتا</vt:lpstr>
      <vt:lpstr>يمكن تحديد دلتا النيل بناء على أساسين  الاساس الأول :- مدى إنتشار الرواسب الدلتاوية، وعلى هذا الأساس فان الدلتا سوف تمتد إلى بحيرة البردويل، ولذا نجد أن مساحتها سوف تتسع جدا،  والأساس الثاني هو أساس بشري.  وعلى هذا الأساس نجد أن مساحة الدلتا متغيرة. نظرا لأن هناك تغير مستمر لمناطق هوامشها تنقسم الاشكال المورفولوجية المرتبطة بدلتا نهر النيل  الى ما يلى:-                               - فروع دلتا نهر النيل                        -  السهل الدلتاوى                        - البحيرات الساحلية                        - المستنقعات والسبخات</vt:lpstr>
      <vt:lpstr>1- فروع دلتا نهر النيل  - فروع دلتا النيل هى  تلك الفروع القديمة والحديثة. الفروع القديمة -هى التى تعرضت للإطماء في الفترات التي يقل فيها الفيضان، حيث يزيد معدل الترسيب على النحت.  - لم يبق من هذه الفروع القديمة سوى فرعي دمياط ورشيد وهما قنوات طبيعية مثل مجرى النيل، ولها نفس خصائصه من حيث التثني والجزر والإتساع والضيق، فنحن بإزاء مجاري طبيعية تمثل استمرارا للمجرى الأصلي.  الفروع الحديثة هى فروع اصطناعية (الترع ) وقد انشأها الانسان بغرض سد احتياجات الانسان من الزراعه والشرب فى المناطق البعيده عن مجرى الفرعين دمياط ورشيد، مثالالرياح التوفيقى </vt:lpstr>
      <vt:lpstr>2- السهل الدلتاوى  - وهو عبارة عن سطح يتكون من طمي النيل الحديث.  - تكون بفعل عملية الترسيب المستمرة بواسطة الفروع القديمة.  - يبرز فوق هذا السهل بعض التلال الرملية، وتتركز هذه التلال في جنوب وشمال شرق الدلتا وقد أطلق على هذه التلال ظهور السلاحف. 3- البحيرات الساحلية   - توجد البحيرات عند الهامش الشمالي للدلتا وأهمها بحيرة المنزلة، وبحيرة البرلس، وبحيرة إدكو، - تتصل هذه البحيرات بالبحر عن طريق فتحه، ويتم تطهير هذه الفتحات لتظل البحيرات على اتصال بالبحر. - أصل هذه البحيرات أنها كانت اجزاء من البحر، ونتيجة لأن الترسيب في الأجزاء التي كانت تنتهي إليها الفروع القديمة للنيل أكبر منه في الأجزاء الاخرى ، وبالتالي تكون حاجز رملي يفصل كل بحيرة عن البحر.   </vt:lpstr>
      <vt:lpstr>- عمق هذه البحيرات لا يتعدى عدة أمتار. - مصدر المياه الموجودة فيها هى مياه الصرف الزراعي حيث تنتهي إليها شبكة الصرف في دلتا النيل، ولهذا فإن ملوحة مياه البحيرات أقل من ملوحة مياه البحر. - يوجد بهذه البحيرات جزر موازية لخط الساحل. وقد تكون هذه الجزر بقايا حواجز بحرية قديمة، ونتيجة لتقهقر مستوى سطح البحر بقيت هذه الحواجز، ثم تعرضت للتقطع وظهرت كجزر.  </vt:lpstr>
      <vt:lpstr>4- المستنقعات والسبخات - هي أراضي  تبدو غير صالحة للاستغلال  - تمتد على طول الهوامش الجنوبية للبحيرات الساحلية ويطلق عليها اسم البراري،،  - أهم مميزات المستنقعات والسبخات ما يلي:           - أنها مشبعة بالمياه وترفع فيها نسبة الأملاح.           - أنها ذات تربة ثقيلة لأنها تتألف من مواد صلصالية ناعمة.           -  يكثر بها نباتات وأعشاب المستنقعات.  </vt:lpstr>
      <vt:lpstr>من العوامل التى ساعدت على ارتفاع نسبة الأملاح في اراضى السبخات والمستنقعات - معظمها تلك الاراضى يوجد دون مستوى سطح البحر.  - وجود صرف طبيعي في اتجاه هذه المناطق، وبما أن المياه التي تغسل التربة تكون محملة بالأملاح، فإنها تؤدي إلى ارتفاع ملوحتها بسبب قربها من البحيرات الشمالية، - العواصف تدفع مياه البحر إلى البحيرات خلال فترات النوات، مما يزيد من ملوحة البحيرات الامر الذى يؤدى الى ارتفاع نسب ملوحة تلك الاراضى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mosalama</dc:creator>
  <cp:lastModifiedBy>mosalama</cp:lastModifiedBy>
  <cp:revision>57</cp:revision>
  <dcterms:created xsi:type="dcterms:W3CDTF">2006-08-16T00:00:00Z</dcterms:created>
  <dcterms:modified xsi:type="dcterms:W3CDTF">2020-12-20T10:52:46Z</dcterms:modified>
</cp:coreProperties>
</file>