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56" r:id="rId4"/>
    <p:sldId id="265" r:id="rId5"/>
    <p:sldId id="257" r:id="rId6"/>
    <p:sldId id="266" r:id="rId7"/>
    <p:sldId id="258" r:id="rId8"/>
    <p:sldId id="259" r:id="rId9"/>
    <p:sldId id="268" r:id="rId10"/>
    <p:sldId id="269" r:id="rId11"/>
    <p:sldId id="260" r:id="rId12"/>
    <p:sldId id="261" r:id="rId13"/>
    <p:sldId id="262" r:id="rId14"/>
    <p:sldId id="263" r:id="rId15"/>
    <p:sldId id="270" r:id="rId16"/>
    <p:sldId id="264"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B9DA"/>
    <a:srgbClr val="77E9C3"/>
    <a:srgbClr val="5FB5CD"/>
    <a:srgbClr val="FEF2E8"/>
    <a:srgbClr val="EBC3DE"/>
    <a:srgbClr val="163D6C"/>
    <a:srgbClr val="EAE7DA"/>
    <a:srgbClr val="EECFCE"/>
    <a:srgbClr val="FEF9F4"/>
    <a:srgbClr val="8E343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D3FECB-095A-4013-906C-132D5DE49419}"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pPr rtl="1"/>
          <a:endParaRPr lang="ar-EG"/>
        </a:p>
      </dgm:t>
    </dgm:pt>
    <dgm:pt modelId="{CE219917-6162-41DC-B684-A09A87AE28F4}">
      <dgm:prSet phldrT="[Text]" custT="1"/>
      <dgm:spPr>
        <a:ln w="28575"/>
      </dgm:spPr>
      <dgm:t>
        <a:bodyPr/>
        <a:lstStyle/>
        <a:p>
          <a:pPr rtl="1"/>
          <a:r>
            <a:rPr lang="ar-EG" sz="3200" b="1" dirty="0" smtClean="0"/>
            <a:t>وادى النيل ودلتاه</a:t>
          </a:r>
          <a:endParaRPr lang="ar-EG" sz="3200" b="1" dirty="0"/>
        </a:p>
      </dgm:t>
    </dgm:pt>
    <dgm:pt modelId="{FEC26B04-CB78-4596-B38E-D5DA12D34750}" type="parTrans" cxnId="{54F6BE49-2389-40DB-958C-ED4320EC4517}">
      <dgm:prSet/>
      <dgm:spPr/>
      <dgm:t>
        <a:bodyPr/>
        <a:lstStyle/>
        <a:p>
          <a:pPr rtl="1"/>
          <a:endParaRPr lang="ar-EG"/>
        </a:p>
      </dgm:t>
    </dgm:pt>
    <dgm:pt modelId="{4AE22319-DCBF-40C4-B05F-25CB5E1DEC9A}" type="sibTrans" cxnId="{54F6BE49-2389-40DB-958C-ED4320EC4517}">
      <dgm:prSet/>
      <dgm:spPr/>
      <dgm:t>
        <a:bodyPr/>
        <a:lstStyle/>
        <a:p>
          <a:pPr rtl="1"/>
          <a:endParaRPr lang="ar-EG"/>
        </a:p>
      </dgm:t>
    </dgm:pt>
    <dgm:pt modelId="{0F834C31-95C7-4250-B79C-0F1572672B2F}">
      <dgm:prSet custT="1"/>
      <dgm:spPr>
        <a:ln w="28575"/>
      </dgm:spPr>
      <dgm:t>
        <a:bodyPr/>
        <a:lstStyle/>
        <a:p>
          <a:pPr rtl="1"/>
          <a:r>
            <a:rPr lang="ar-EG" sz="3200" b="1" dirty="0" smtClean="0"/>
            <a:t>شبه جزيرة سيناء</a:t>
          </a:r>
        </a:p>
      </dgm:t>
    </dgm:pt>
    <dgm:pt modelId="{1788CBD3-4BC5-4E54-BFEF-F40B72F586EC}" type="parTrans" cxnId="{8CB14E92-B37D-457F-9972-88FF6B339BBB}">
      <dgm:prSet/>
      <dgm:spPr/>
      <dgm:t>
        <a:bodyPr/>
        <a:lstStyle/>
        <a:p>
          <a:pPr rtl="1"/>
          <a:endParaRPr lang="ar-EG"/>
        </a:p>
      </dgm:t>
    </dgm:pt>
    <dgm:pt modelId="{26B19C51-95B6-4D84-8835-BE9E3EB5C63E}" type="sibTrans" cxnId="{8CB14E92-B37D-457F-9972-88FF6B339BBB}">
      <dgm:prSet/>
      <dgm:spPr/>
      <dgm:t>
        <a:bodyPr/>
        <a:lstStyle/>
        <a:p>
          <a:pPr rtl="1"/>
          <a:endParaRPr lang="ar-EG"/>
        </a:p>
      </dgm:t>
    </dgm:pt>
    <dgm:pt modelId="{FD304A3B-A73D-4F00-8CDA-DB4F9CDE09A5}">
      <dgm:prSet custT="1"/>
      <dgm:spPr>
        <a:solidFill>
          <a:schemeClr val="accent3">
            <a:lumMod val="50000"/>
            <a:alpha val="50000"/>
          </a:schemeClr>
        </a:solidFill>
        <a:ln w="31750">
          <a:solidFill>
            <a:schemeClr val="tx2">
              <a:lumMod val="75000"/>
            </a:schemeClr>
          </a:solidFill>
        </a:ln>
        <a:effectLst>
          <a:outerShdw blurRad="50800" dist="50800" dir="5400000" algn="ctr" rotWithShape="0">
            <a:schemeClr val="accent2">
              <a:lumMod val="50000"/>
            </a:schemeClr>
          </a:outerShdw>
        </a:effectLst>
      </dgm:spPr>
      <dgm:t>
        <a:bodyPr/>
        <a:lstStyle/>
        <a:p>
          <a:pPr rtl="1"/>
          <a:r>
            <a:rPr lang="ar-EG" sz="3200" b="1" dirty="0" smtClean="0"/>
            <a:t>الصحراء الشرقية </a:t>
          </a:r>
        </a:p>
      </dgm:t>
    </dgm:pt>
    <dgm:pt modelId="{8D2AC39C-DFB1-4615-8DFB-E6C2D08F8E8F}" type="parTrans" cxnId="{4212C34F-DA37-40A8-A027-6EDF7DDD7CAB}">
      <dgm:prSet/>
      <dgm:spPr/>
      <dgm:t>
        <a:bodyPr/>
        <a:lstStyle/>
        <a:p>
          <a:pPr rtl="1"/>
          <a:endParaRPr lang="ar-EG"/>
        </a:p>
      </dgm:t>
    </dgm:pt>
    <dgm:pt modelId="{128AF527-60C3-41B9-A7F0-08923A980B8A}" type="sibTrans" cxnId="{4212C34F-DA37-40A8-A027-6EDF7DDD7CAB}">
      <dgm:prSet/>
      <dgm:spPr/>
      <dgm:t>
        <a:bodyPr/>
        <a:lstStyle/>
        <a:p>
          <a:pPr rtl="1"/>
          <a:endParaRPr lang="ar-EG"/>
        </a:p>
      </dgm:t>
    </dgm:pt>
    <dgm:pt modelId="{A26E12FC-85FC-436F-ADD0-C2B34D4CA774}">
      <dgm:prSet custT="1"/>
      <dgm:spPr>
        <a:ln w="25400"/>
      </dgm:spPr>
      <dgm:t>
        <a:bodyPr/>
        <a:lstStyle/>
        <a:p>
          <a:pPr rtl="1"/>
          <a:r>
            <a:rPr lang="ar-EG" sz="3200" b="1" dirty="0" smtClean="0"/>
            <a:t>الصحراء الغربية</a:t>
          </a:r>
        </a:p>
      </dgm:t>
    </dgm:pt>
    <dgm:pt modelId="{D08EC122-E29F-48B3-8BF0-7DAE73927CED}" type="parTrans" cxnId="{27BC7A34-BD06-4792-A64C-E16C255A32B1}">
      <dgm:prSet/>
      <dgm:spPr/>
      <dgm:t>
        <a:bodyPr/>
        <a:lstStyle/>
        <a:p>
          <a:pPr rtl="1"/>
          <a:endParaRPr lang="ar-EG"/>
        </a:p>
      </dgm:t>
    </dgm:pt>
    <dgm:pt modelId="{68BE70BF-C00D-4D8C-B9F0-C8604D835465}" type="sibTrans" cxnId="{27BC7A34-BD06-4792-A64C-E16C255A32B1}">
      <dgm:prSet/>
      <dgm:spPr/>
      <dgm:t>
        <a:bodyPr/>
        <a:lstStyle/>
        <a:p>
          <a:pPr rtl="1"/>
          <a:endParaRPr lang="ar-EG"/>
        </a:p>
      </dgm:t>
    </dgm:pt>
    <dgm:pt modelId="{6BF972EE-B3A6-4D27-A61E-504D32ED8AFA}" type="pres">
      <dgm:prSet presAssocID="{18D3FECB-095A-4013-906C-132D5DE49419}" presName="Name0" presStyleCnt="0">
        <dgm:presLayoutVars>
          <dgm:dir/>
          <dgm:resizeHandles val="exact"/>
        </dgm:presLayoutVars>
      </dgm:prSet>
      <dgm:spPr/>
      <dgm:t>
        <a:bodyPr/>
        <a:lstStyle/>
        <a:p>
          <a:pPr rtl="1"/>
          <a:endParaRPr lang="ar-EG"/>
        </a:p>
      </dgm:t>
    </dgm:pt>
    <dgm:pt modelId="{D2C6E647-F2AF-496D-ACBC-72BADCE41E8B}" type="pres">
      <dgm:prSet presAssocID="{0F834C31-95C7-4250-B79C-0F1572672B2F}" presName="Name5" presStyleLbl="vennNode1" presStyleIdx="0" presStyleCnt="4">
        <dgm:presLayoutVars>
          <dgm:bulletEnabled val="1"/>
        </dgm:presLayoutVars>
      </dgm:prSet>
      <dgm:spPr/>
      <dgm:t>
        <a:bodyPr/>
        <a:lstStyle/>
        <a:p>
          <a:pPr rtl="1"/>
          <a:endParaRPr lang="ar-EG"/>
        </a:p>
      </dgm:t>
    </dgm:pt>
    <dgm:pt modelId="{DAE780B2-A939-43D4-9927-3F0B3EE506E2}" type="pres">
      <dgm:prSet presAssocID="{26B19C51-95B6-4D84-8835-BE9E3EB5C63E}" presName="space" presStyleCnt="0"/>
      <dgm:spPr/>
    </dgm:pt>
    <dgm:pt modelId="{6443E66A-A71F-4F3C-B704-AD501760E7AF}" type="pres">
      <dgm:prSet presAssocID="{FD304A3B-A73D-4F00-8CDA-DB4F9CDE09A5}" presName="Name5" presStyleLbl="vennNode1" presStyleIdx="1" presStyleCnt="4">
        <dgm:presLayoutVars>
          <dgm:bulletEnabled val="1"/>
        </dgm:presLayoutVars>
      </dgm:prSet>
      <dgm:spPr/>
      <dgm:t>
        <a:bodyPr/>
        <a:lstStyle/>
        <a:p>
          <a:pPr rtl="1"/>
          <a:endParaRPr lang="ar-EG"/>
        </a:p>
      </dgm:t>
    </dgm:pt>
    <dgm:pt modelId="{0F47D781-2AD9-4780-8C47-8F601B65840D}" type="pres">
      <dgm:prSet presAssocID="{128AF527-60C3-41B9-A7F0-08923A980B8A}" presName="space" presStyleCnt="0"/>
      <dgm:spPr/>
    </dgm:pt>
    <dgm:pt modelId="{D23DBF21-956B-4D74-A86C-6B8CFAC220FD}" type="pres">
      <dgm:prSet presAssocID="{A26E12FC-85FC-436F-ADD0-C2B34D4CA774}" presName="Name5" presStyleLbl="vennNode1" presStyleIdx="2" presStyleCnt="4">
        <dgm:presLayoutVars>
          <dgm:bulletEnabled val="1"/>
        </dgm:presLayoutVars>
      </dgm:prSet>
      <dgm:spPr/>
      <dgm:t>
        <a:bodyPr/>
        <a:lstStyle/>
        <a:p>
          <a:pPr rtl="1"/>
          <a:endParaRPr lang="ar-EG"/>
        </a:p>
      </dgm:t>
    </dgm:pt>
    <dgm:pt modelId="{189D8408-E715-436D-BE61-E3B0A7BDDACC}" type="pres">
      <dgm:prSet presAssocID="{68BE70BF-C00D-4D8C-B9F0-C8604D835465}" presName="space" presStyleCnt="0"/>
      <dgm:spPr/>
    </dgm:pt>
    <dgm:pt modelId="{C09D1914-6D52-4A27-9CD6-EEA45C8A5E58}" type="pres">
      <dgm:prSet presAssocID="{CE219917-6162-41DC-B684-A09A87AE28F4}" presName="Name5" presStyleLbl="vennNode1" presStyleIdx="3" presStyleCnt="4">
        <dgm:presLayoutVars>
          <dgm:bulletEnabled val="1"/>
        </dgm:presLayoutVars>
      </dgm:prSet>
      <dgm:spPr/>
      <dgm:t>
        <a:bodyPr/>
        <a:lstStyle/>
        <a:p>
          <a:pPr rtl="1"/>
          <a:endParaRPr lang="ar-EG"/>
        </a:p>
      </dgm:t>
    </dgm:pt>
  </dgm:ptLst>
  <dgm:cxnLst>
    <dgm:cxn modelId="{EF2DBFFB-A7E6-4AD0-8D6A-04A256276A86}" type="presOf" srcId="{FD304A3B-A73D-4F00-8CDA-DB4F9CDE09A5}" destId="{6443E66A-A71F-4F3C-B704-AD501760E7AF}" srcOrd="0" destOrd="0" presId="urn:microsoft.com/office/officeart/2005/8/layout/venn3"/>
    <dgm:cxn modelId="{B5FFA72E-BF97-4F66-88AA-B9F0471D1FEF}" type="presOf" srcId="{0F834C31-95C7-4250-B79C-0F1572672B2F}" destId="{D2C6E647-F2AF-496D-ACBC-72BADCE41E8B}" srcOrd="0" destOrd="0" presId="urn:microsoft.com/office/officeart/2005/8/layout/venn3"/>
    <dgm:cxn modelId="{8CB14E92-B37D-457F-9972-88FF6B339BBB}" srcId="{18D3FECB-095A-4013-906C-132D5DE49419}" destId="{0F834C31-95C7-4250-B79C-0F1572672B2F}" srcOrd="0" destOrd="0" parTransId="{1788CBD3-4BC5-4E54-BFEF-F40B72F586EC}" sibTransId="{26B19C51-95B6-4D84-8835-BE9E3EB5C63E}"/>
    <dgm:cxn modelId="{03BF1C1E-4F23-4372-90AE-C8A7224682C2}" type="presOf" srcId="{A26E12FC-85FC-436F-ADD0-C2B34D4CA774}" destId="{D23DBF21-956B-4D74-A86C-6B8CFAC220FD}" srcOrd="0" destOrd="0" presId="urn:microsoft.com/office/officeart/2005/8/layout/venn3"/>
    <dgm:cxn modelId="{B3D00366-BFD8-49C7-9DDA-E8181A623C86}" type="presOf" srcId="{CE219917-6162-41DC-B684-A09A87AE28F4}" destId="{C09D1914-6D52-4A27-9CD6-EEA45C8A5E58}" srcOrd="0" destOrd="0" presId="urn:microsoft.com/office/officeart/2005/8/layout/venn3"/>
    <dgm:cxn modelId="{4212C34F-DA37-40A8-A027-6EDF7DDD7CAB}" srcId="{18D3FECB-095A-4013-906C-132D5DE49419}" destId="{FD304A3B-A73D-4F00-8CDA-DB4F9CDE09A5}" srcOrd="1" destOrd="0" parTransId="{8D2AC39C-DFB1-4615-8DFB-E6C2D08F8E8F}" sibTransId="{128AF527-60C3-41B9-A7F0-08923A980B8A}"/>
    <dgm:cxn modelId="{7B856164-D92B-41EA-AD68-93377C24B42A}" type="presOf" srcId="{18D3FECB-095A-4013-906C-132D5DE49419}" destId="{6BF972EE-B3A6-4D27-A61E-504D32ED8AFA}" srcOrd="0" destOrd="0" presId="urn:microsoft.com/office/officeart/2005/8/layout/venn3"/>
    <dgm:cxn modelId="{27BC7A34-BD06-4792-A64C-E16C255A32B1}" srcId="{18D3FECB-095A-4013-906C-132D5DE49419}" destId="{A26E12FC-85FC-436F-ADD0-C2B34D4CA774}" srcOrd="2" destOrd="0" parTransId="{D08EC122-E29F-48B3-8BF0-7DAE73927CED}" sibTransId="{68BE70BF-C00D-4D8C-B9F0-C8604D835465}"/>
    <dgm:cxn modelId="{54F6BE49-2389-40DB-958C-ED4320EC4517}" srcId="{18D3FECB-095A-4013-906C-132D5DE49419}" destId="{CE219917-6162-41DC-B684-A09A87AE28F4}" srcOrd="3" destOrd="0" parTransId="{FEC26B04-CB78-4596-B38E-D5DA12D34750}" sibTransId="{4AE22319-DCBF-40C4-B05F-25CB5E1DEC9A}"/>
    <dgm:cxn modelId="{21F34630-125C-49AB-8BE8-892EDA41B9BE}" type="presParOf" srcId="{6BF972EE-B3A6-4D27-A61E-504D32ED8AFA}" destId="{D2C6E647-F2AF-496D-ACBC-72BADCE41E8B}" srcOrd="0" destOrd="0" presId="urn:microsoft.com/office/officeart/2005/8/layout/venn3"/>
    <dgm:cxn modelId="{FDA54A03-B5AC-4D80-B932-8EA4D2C44D64}" type="presParOf" srcId="{6BF972EE-B3A6-4D27-A61E-504D32ED8AFA}" destId="{DAE780B2-A939-43D4-9927-3F0B3EE506E2}" srcOrd="1" destOrd="0" presId="urn:microsoft.com/office/officeart/2005/8/layout/venn3"/>
    <dgm:cxn modelId="{CDDF4262-6D76-4999-B84C-2B26A149C45D}" type="presParOf" srcId="{6BF972EE-B3A6-4D27-A61E-504D32ED8AFA}" destId="{6443E66A-A71F-4F3C-B704-AD501760E7AF}" srcOrd="2" destOrd="0" presId="urn:microsoft.com/office/officeart/2005/8/layout/venn3"/>
    <dgm:cxn modelId="{3A7FB743-2DCB-429E-898F-9C633FB9643E}" type="presParOf" srcId="{6BF972EE-B3A6-4D27-A61E-504D32ED8AFA}" destId="{0F47D781-2AD9-4780-8C47-8F601B65840D}" srcOrd="3" destOrd="0" presId="urn:microsoft.com/office/officeart/2005/8/layout/venn3"/>
    <dgm:cxn modelId="{58DABBBF-16FF-42A3-BC37-52D6CCA0A54B}" type="presParOf" srcId="{6BF972EE-B3A6-4D27-A61E-504D32ED8AFA}" destId="{D23DBF21-956B-4D74-A86C-6B8CFAC220FD}" srcOrd="4" destOrd="0" presId="urn:microsoft.com/office/officeart/2005/8/layout/venn3"/>
    <dgm:cxn modelId="{2B2C6B11-156C-4950-885A-02C1C3DED24D}" type="presParOf" srcId="{6BF972EE-B3A6-4D27-A61E-504D32ED8AFA}" destId="{189D8408-E715-436D-BE61-E3B0A7BDDACC}" srcOrd="5" destOrd="0" presId="urn:microsoft.com/office/officeart/2005/8/layout/venn3"/>
    <dgm:cxn modelId="{94E40D81-9C1F-4D1A-8FA0-32CF1370917D}" type="presParOf" srcId="{6BF972EE-B3A6-4D27-A61E-504D32ED8AFA}" destId="{C09D1914-6D52-4A27-9CD6-EEA45C8A5E58}" srcOrd="6" destOrd="0" presId="urn:microsoft.com/office/officeart/2005/8/layout/venn3"/>
  </dgm:cxnLst>
  <dgm:bg/>
  <dgm:whole>
    <a:ln w="38100"/>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C6E647-F2AF-496D-ACBC-72BADCE41E8B}">
      <dsp:nvSpPr>
        <dsp:cNvPr id="0" name=""/>
        <dsp:cNvSpPr/>
      </dsp:nvSpPr>
      <dsp:spPr>
        <a:xfrm>
          <a:off x="2433" y="989074"/>
          <a:ext cx="2441450" cy="2441450"/>
        </a:xfrm>
        <a:prstGeom prst="ellipse">
          <a:avLst/>
        </a:prstGeom>
        <a:solidFill>
          <a:schemeClr val="accent5">
            <a:alpha val="50000"/>
            <a:hueOff val="0"/>
            <a:satOff val="0"/>
            <a:lumOff val="0"/>
            <a:alphaOff val="0"/>
          </a:schemeClr>
        </a:solidFill>
        <a:ln w="28575" cap="flat" cmpd="sng" algn="ctr">
          <a:solidFill>
            <a:scrgbClr r="0" g="0" b="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4361" tIns="40640" rIns="134361" bIns="40640" numCol="1" spcCol="1270" anchor="ctr" anchorCtr="0">
          <a:noAutofit/>
        </a:bodyPr>
        <a:lstStyle/>
        <a:p>
          <a:pPr lvl="0" algn="ctr" defTabSz="1422400" rtl="1">
            <a:lnSpc>
              <a:spcPct val="90000"/>
            </a:lnSpc>
            <a:spcBef>
              <a:spcPct val="0"/>
            </a:spcBef>
            <a:spcAft>
              <a:spcPct val="35000"/>
            </a:spcAft>
          </a:pPr>
          <a:r>
            <a:rPr lang="ar-EG" sz="3200" b="1" kern="1200" dirty="0" smtClean="0"/>
            <a:t>شبه جزيرة سيناء</a:t>
          </a:r>
        </a:p>
      </dsp:txBody>
      <dsp:txXfrm>
        <a:off x="2433" y="989074"/>
        <a:ext cx="2441450" cy="2441450"/>
      </dsp:txXfrm>
    </dsp:sp>
    <dsp:sp modelId="{6443E66A-A71F-4F3C-B704-AD501760E7AF}">
      <dsp:nvSpPr>
        <dsp:cNvPr id="0" name=""/>
        <dsp:cNvSpPr/>
      </dsp:nvSpPr>
      <dsp:spPr>
        <a:xfrm>
          <a:off x="1955594" y="989074"/>
          <a:ext cx="2441450" cy="2441450"/>
        </a:xfrm>
        <a:prstGeom prst="ellipse">
          <a:avLst/>
        </a:prstGeom>
        <a:solidFill>
          <a:schemeClr val="accent3">
            <a:lumMod val="50000"/>
            <a:alpha val="50000"/>
          </a:schemeClr>
        </a:solidFill>
        <a:ln w="31750" cap="flat" cmpd="sng" algn="ctr">
          <a:solidFill>
            <a:schemeClr val="tx2">
              <a:lumMod val="75000"/>
            </a:schemeClr>
          </a:solidFill>
          <a:prstDash val="solid"/>
        </a:ln>
        <a:effectLst>
          <a:outerShdw blurRad="50800" dist="50800" dir="5400000" algn="ctr" rotWithShape="0">
            <a:schemeClr val="accent2">
              <a:lumMod val="50000"/>
            </a:scheme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4361" tIns="40640" rIns="134361" bIns="40640" numCol="1" spcCol="1270" anchor="ctr" anchorCtr="0">
          <a:noAutofit/>
        </a:bodyPr>
        <a:lstStyle/>
        <a:p>
          <a:pPr lvl="0" algn="ctr" defTabSz="1422400" rtl="1">
            <a:lnSpc>
              <a:spcPct val="90000"/>
            </a:lnSpc>
            <a:spcBef>
              <a:spcPct val="0"/>
            </a:spcBef>
            <a:spcAft>
              <a:spcPct val="35000"/>
            </a:spcAft>
          </a:pPr>
          <a:r>
            <a:rPr lang="ar-EG" sz="3200" b="1" kern="1200" dirty="0" smtClean="0"/>
            <a:t>الصحراء الشرقية </a:t>
          </a:r>
        </a:p>
      </dsp:txBody>
      <dsp:txXfrm>
        <a:off x="1955594" y="989074"/>
        <a:ext cx="2441450" cy="2441450"/>
      </dsp:txXfrm>
    </dsp:sp>
    <dsp:sp modelId="{D23DBF21-956B-4D74-A86C-6B8CFAC220FD}">
      <dsp:nvSpPr>
        <dsp:cNvPr id="0" name=""/>
        <dsp:cNvSpPr/>
      </dsp:nvSpPr>
      <dsp:spPr>
        <a:xfrm>
          <a:off x="3908754" y="989074"/>
          <a:ext cx="2441450" cy="2441450"/>
        </a:xfrm>
        <a:prstGeom prst="ellipse">
          <a:avLst/>
        </a:prstGeom>
        <a:solidFill>
          <a:schemeClr val="accent5">
            <a:alpha val="50000"/>
            <a:hueOff val="-6622584"/>
            <a:satOff val="26541"/>
            <a:lumOff val="5752"/>
            <a:alphaOff val="0"/>
          </a:schemeClr>
        </a:solidFill>
        <a:ln w="25400" cap="flat" cmpd="sng" algn="ctr">
          <a:solidFill>
            <a:scrgbClr r="0" g="0" b="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4361" tIns="40640" rIns="134361" bIns="40640" numCol="1" spcCol="1270" anchor="ctr" anchorCtr="0">
          <a:noAutofit/>
        </a:bodyPr>
        <a:lstStyle/>
        <a:p>
          <a:pPr lvl="0" algn="ctr" defTabSz="1422400" rtl="1">
            <a:lnSpc>
              <a:spcPct val="90000"/>
            </a:lnSpc>
            <a:spcBef>
              <a:spcPct val="0"/>
            </a:spcBef>
            <a:spcAft>
              <a:spcPct val="35000"/>
            </a:spcAft>
          </a:pPr>
          <a:r>
            <a:rPr lang="ar-EG" sz="3200" b="1" kern="1200" dirty="0" smtClean="0"/>
            <a:t>الصحراء الغربية</a:t>
          </a:r>
        </a:p>
      </dsp:txBody>
      <dsp:txXfrm>
        <a:off x="3908754" y="989074"/>
        <a:ext cx="2441450" cy="2441450"/>
      </dsp:txXfrm>
    </dsp:sp>
    <dsp:sp modelId="{C09D1914-6D52-4A27-9CD6-EEA45C8A5E58}">
      <dsp:nvSpPr>
        <dsp:cNvPr id="0" name=""/>
        <dsp:cNvSpPr/>
      </dsp:nvSpPr>
      <dsp:spPr>
        <a:xfrm>
          <a:off x="5861915" y="989074"/>
          <a:ext cx="2441450" cy="2441450"/>
        </a:xfrm>
        <a:prstGeom prst="ellipse">
          <a:avLst/>
        </a:prstGeom>
        <a:solidFill>
          <a:schemeClr val="accent5">
            <a:alpha val="50000"/>
            <a:hueOff val="-9933876"/>
            <a:satOff val="39811"/>
            <a:lumOff val="8628"/>
            <a:alphaOff val="0"/>
          </a:schemeClr>
        </a:solidFill>
        <a:ln w="28575" cap="flat" cmpd="sng" algn="ctr">
          <a:solidFill>
            <a:scrgbClr r="0" g="0" b="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4361" tIns="40640" rIns="134361" bIns="40640" numCol="1" spcCol="1270" anchor="ctr" anchorCtr="0">
          <a:noAutofit/>
        </a:bodyPr>
        <a:lstStyle/>
        <a:p>
          <a:pPr lvl="0" algn="ctr" defTabSz="1422400" rtl="1">
            <a:lnSpc>
              <a:spcPct val="90000"/>
            </a:lnSpc>
            <a:spcBef>
              <a:spcPct val="0"/>
            </a:spcBef>
            <a:spcAft>
              <a:spcPct val="35000"/>
            </a:spcAft>
          </a:pPr>
          <a:r>
            <a:rPr lang="ar-EG" sz="3200" b="1" kern="1200" dirty="0" smtClean="0"/>
            <a:t>وادى النيل ودلتاه</a:t>
          </a:r>
          <a:endParaRPr lang="ar-EG" sz="3200" b="1" kern="1200" dirty="0"/>
        </a:p>
      </dsp:txBody>
      <dsp:txXfrm>
        <a:off x="5861915" y="989074"/>
        <a:ext cx="2441450" cy="2441450"/>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mosalama\Desktop\2db8e288-82a2-47b6-a052-ef9452c59ff5.jpg"/>
          <p:cNvPicPr>
            <a:picLocks noChangeAspect="1" noChangeArrowheads="1"/>
          </p:cNvPicPr>
          <p:nvPr/>
        </p:nvPicPr>
        <p:blipFill>
          <a:blip r:embed="rId2" cstate="print"/>
          <a:srcRect/>
          <a:stretch>
            <a:fillRect/>
          </a:stretch>
        </p:blipFill>
        <p:spPr bwMode="auto">
          <a:xfrm>
            <a:off x="228600" y="304800"/>
            <a:ext cx="8610600" cy="6096000"/>
          </a:xfrm>
          <a:prstGeom prst="rect">
            <a:avLst/>
          </a:prstGeom>
          <a:noFill/>
          <a:ln w="25400">
            <a:solidFill>
              <a:schemeClr val="tx1"/>
            </a:solidFill>
          </a:ln>
        </p:spPr>
      </p:pic>
      <p:sp>
        <p:nvSpPr>
          <p:cNvPr id="6" name="Rectangle 5"/>
          <p:cNvSpPr/>
          <p:nvPr/>
        </p:nvSpPr>
        <p:spPr>
          <a:xfrm>
            <a:off x="4800600" y="30480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bg1"/>
                </a:solidFill>
              </a:rPr>
              <a:t>د اسلام سلامه محمد</a:t>
            </a:r>
            <a:r>
              <a:rPr lang="en-US" sz="2800" b="1" dirty="0" smtClean="0">
                <a:solidFill>
                  <a:schemeClr val="bg1"/>
                </a:solidFill>
              </a:rPr>
              <a:t> </a:t>
            </a:r>
            <a:r>
              <a:rPr lang="ar-EG" sz="2800" b="1" dirty="0" smtClean="0">
                <a:solidFill>
                  <a:schemeClr val="bg1"/>
                </a:solidFill>
              </a:rPr>
              <a:t>اعداد /</a:t>
            </a:r>
          </a:p>
          <a:p>
            <a:pPr algn="ctr"/>
            <a:r>
              <a:rPr lang="ar-EG" sz="2000" b="1" dirty="0" smtClean="0">
                <a:solidFill>
                  <a:schemeClr val="bg1"/>
                </a:solidFill>
              </a:rPr>
              <a:t>كلية الاداب</a:t>
            </a:r>
            <a:endParaRPr lang="en-US" sz="2000" b="1" dirty="0" smtClean="0">
              <a:solidFill>
                <a:schemeClr val="bg1"/>
              </a:solidFill>
            </a:endParaRPr>
          </a:p>
          <a:p>
            <a:pPr algn="ctr"/>
            <a:r>
              <a:rPr lang="ar-EG" sz="2000" b="1" dirty="0" smtClean="0">
                <a:solidFill>
                  <a:schemeClr val="bg1"/>
                </a:solidFill>
              </a:rPr>
              <a:t>قسم الجغرافيا</a:t>
            </a:r>
          </a:p>
          <a:p>
            <a:pPr algn="ctr"/>
            <a:r>
              <a:rPr lang="ar-EG" sz="2000" b="1" dirty="0" smtClean="0">
                <a:solidFill>
                  <a:schemeClr val="bg1"/>
                </a:solidFill>
              </a:rPr>
              <a:t>الفرقة الرابعة</a:t>
            </a:r>
            <a:endParaRPr lang="en-US" sz="2000" b="1" dirty="0" smtClean="0">
              <a:solidFill>
                <a:schemeClr val="bg1"/>
              </a:solidFill>
            </a:endParaRPr>
          </a:p>
          <a:p>
            <a:pPr algn="ctr"/>
            <a:r>
              <a:rPr lang="ar-EG" sz="2800" b="1" dirty="0" smtClean="0">
                <a:solidFill>
                  <a:srgbClr val="FF0000"/>
                </a:solidFill>
              </a:rPr>
              <a:t>المحاضرة السابعة</a:t>
            </a:r>
            <a:endParaRPr lang="ar-EG" sz="2000" b="1" dirty="0" smtClean="0">
              <a:solidFill>
                <a:srgbClr val="FF0000"/>
              </a:solidFill>
            </a:endParaRPr>
          </a:p>
          <a:p>
            <a:pPr algn="ctr"/>
            <a:r>
              <a:rPr lang="ar-EG" sz="2000" b="1" dirty="0" smtClean="0">
                <a:solidFill>
                  <a:schemeClr val="bg1"/>
                </a:solidFill>
              </a:rPr>
              <a:t>مادة جغرافية مصر الطبيعية</a:t>
            </a:r>
            <a:endParaRPr lang="ar-EG" sz="2000" b="1" dirty="0">
              <a:solidFill>
                <a:schemeClr val="bg1"/>
              </a:solidFill>
            </a:endParaRPr>
          </a:p>
        </p:txBody>
      </p:sp>
      <p:sp>
        <p:nvSpPr>
          <p:cNvPr id="7" name="Rectangle 6"/>
          <p:cNvSpPr/>
          <p:nvPr/>
        </p:nvSpPr>
        <p:spPr>
          <a:xfrm>
            <a:off x="457200" y="30480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tx1"/>
                </a:solidFill>
              </a:rPr>
              <a:t>المصدر / جغرافية مصر </a:t>
            </a:r>
          </a:p>
          <a:p>
            <a:pPr algn="ctr"/>
            <a:r>
              <a:rPr lang="ar-EG" sz="2800" b="1" dirty="0" smtClean="0">
                <a:solidFill>
                  <a:schemeClr val="tx1"/>
                </a:solidFill>
              </a:rPr>
              <a:t>ا.د/ صابر امين دسوقى</a:t>
            </a:r>
          </a:p>
          <a:p>
            <a:pPr algn="ctr"/>
            <a:r>
              <a:rPr lang="ar-EG" sz="2800" b="1" dirty="0" smtClean="0">
                <a:solidFill>
                  <a:schemeClr val="tx1"/>
                </a:solidFill>
              </a:rPr>
              <a:t>كلية الاداب جامعة -بنها</a:t>
            </a:r>
            <a:endParaRPr lang="ar-EG" sz="2800" b="1" dirty="0">
              <a:solidFill>
                <a:schemeClr val="tx1"/>
              </a:solidFill>
            </a:endParaRPr>
          </a:p>
        </p:txBody>
      </p:sp>
      <p:pic>
        <p:nvPicPr>
          <p:cNvPr id="8" name="Picture 7"/>
          <p:cNvPicPr>
            <a:picLocks noChangeAspect="1" noChangeArrowheads="1"/>
          </p:cNvPicPr>
          <p:nvPr/>
        </p:nvPicPr>
        <p:blipFill>
          <a:blip r:embed="rId3" cstate="print"/>
          <a:srcRect/>
          <a:stretch>
            <a:fillRect/>
          </a:stretch>
        </p:blipFill>
        <p:spPr bwMode="auto">
          <a:xfrm>
            <a:off x="6858000" y="533400"/>
            <a:ext cx="1817579" cy="1371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a:ln w="41275">
            <a:solidFill>
              <a:schemeClr val="tx1"/>
            </a:solidFill>
          </a:ln>
        </p:spPr>
        <p:txBody>
          <a:bodyPr>
            <a:normAutofit/>
          </a:bodyPr>
          <a:lstStyle/>
          <a:p>
            <a:r>
              <a:rPr lang="ar-EG" sz="3600" b="1" dirty="0" smtClean="0">
                <a:solidFill>
                  <a:schemeClr val="tx2">
                    <a:lumMod val="75000"/>
                  </a:schemeClr>
                </a:solidFill>
                <a:latin typeface="Simplified Arabic" pitchFamily="18" charset="-78"/>
                <a:cs typeface="Simplified Arabic" pitchFamily="18" charset="-78"/>
              </a:rPr>
              <a:t>نهر النيل يجرى عبر </a:t>
            </a:r>
            <a:r>
              <a:rPr lang="ar-EG" sz="3600" b="1" dirty="0" smtClean="0">
                <a:solidFill>
                  <a:srgbClr val="FF0000"/>
                </a:solidFill>
                <a:latin typeface="Simplified Arabic" pitchFamily="18" charset="-78"/>
                <a:cs typeface="Simplified Arabic" pitchFamily="18" charset="-78"/>
              </a:rPr>
              <a:t>صدوع</a:t>
            </a:r>
            <a:endParaRPr lang="ar-EG" sz="3600" dirty="0"/>
          </a:p>
        </p:txBody>
      </p:sp>
      <p:cxnSp>
        <p:nvCxnSpPr>
          <p:cNvPr id="4" name="Straight Connector 3"/>
          <p:cNvCxnSpPr/>
          <p:nvPr/>
        </p:nvCxnSpPr>
        <p:spPr>
          <a:xfrm flipH="1">
            <a:off x="6553200" y="2209800"/>
            <a:ext cx="609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flipV="1">
            <a:off x="5867400" y="2057400"/>
            <a:ext cx="4572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5029200" y="1981200"/>
            <a:ext cx="533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4267200" y="1981200"/>
            <a:ext cx="6096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2895600" y="4267200"/>
            <a:ext cx="4655237" cy="596853"/>
          </a:xfrm>
          <a:custGeom>
            <a:avLst/>
            <a:gdLst>
              <a:gd name="connsiteX0" fmla="*/ 4655237 w 4655237"/>
              <a:gd name="connsiteY0" fmla="*/ 246333 h 596853"/>
              <a:gd name="connsiteX1" fmla="*/ 4594277 w 4655237"/>
              <a:gd name="connsiteY1" fmla="*/ 261573 h 596853"/>
              <a:gd name="connsiteX2" fmla="*/ 4518077 w 4655237"/>
              <a:gd name="connsiteY2" fmla="*/ 276813 h 596853"/>
              <a:gd name="connsiteX3" fmla="*/ 4426637 w 4655237"/>
              <a:gd name="connsiteY3" fmla="*/ 307293 h 596853"/>
              <a:gd name="connsiteX4" fmla="*/ 4380917 w 4655237"/>
              <a:gd name="connsiteY4" fmla="*/ 337773 h 596853"/>
              <a:gd name="connsiteX5" fmla="*/ 4304717 w 4655237"/>
              <a:gd name="connsiteY5" fmla="*/ 474933 h 596853"/>
              <a:gd name="connsiteX6" fmla="*/ 4213277 w 4655237"/>
              <a:gd name="connsiteY6" fmla="*/ 505413 h 596853"/>
              <a:gd name="connsiteX7" fmla="*/ 3969437 w 4655237"/>
              <a:gd name="connsiteY7" fmla="*/ 490173 h 596853"/>
              <a:gd name="connsiteX8" fmla="*/ 3877997 w 4655237"/>
              <a:gd name="connsiteY8" fmla="*/ 429213 h 596853"/>
              <a:gd name="connsiteX9" fmla="*/ 3832277 w 4655237"/>
              <a:gd name="connsiteY9" fmla="*/ 398733 h 596853"/>
              <a:gd name="connsiteX10" fmla="*/ 3740837 w 4655237"/>
              <a:gd name="connsiteY10" fmla="*/ 307293 h 596853"/>
              <a:gd name="connsiteX11" fmla="*/ 3695117 w 4655237"/>
              <a:gd name="connsiteY11" fmla="*/ 292053 h 596853"/>
              <a:gd name="connsiteX12" fmla="*/ 3679877 w 4655237"/>
              <a:gd name="connsiteY12" fmla="*/ 246333 h 596853"/>
              <a:gd name="connsiteX13" fmla="*/ 3375077 w 4655237"/>
              <a:gd name="connsiteY13" fmla="*/ 200613 h 596853"/>
              <a:gd name="connsiteX14" fmla="*/ 3283637 w 4655237"/>
              <a:gd name="connsiteY14" fmla="*/ 215853 h 596853"/>
              <a:gd name="connsiteX15" fmla="*/ 3268397 w 4655237"/>
              <a:gd name="connsiteY15" fmla="*/ 261573 h 596853"/>
              <a:gd name="connsiteX16" fmla="*/ 3222677 w 4655237"/>
              <a:gd name="connsiteY16" fmla="*/ 276813 h 596853"/>
              <a:gd name="connsiteX17" fmla="*/ 3146477 w 4655237"/>
              <a:gd name="connsiteY17" fmla="*/ 337773 h 596853"/>
              <a:gd name="connsiteX18" fmla="*/ 3115997 w 4655237"/>
              <a:gd name="connsiteY18" fmla="*/ 383493 h 596853"/>
              <a:gd name="connsiteX19" fmla="*/ 3024557 w 4655237"/>
              <a:gd name="connsiteY19" fmla="*/ 444453 h 596853"/>
              <a:gd name="connsiteX20" fmla="*/ 2978837 w 4655237"/>
              <a:gd name="connsiteY20" fmla="*/ 474933 h 596853"/>
              <a:gd name="connsiteX21" fmla="*/ 2780717 w 4655237"/>
              <a:gd name="connsiteY21" fmla="*/ 459693 h 596853"/>
              <a:gd name="connsiteX22" fmla="*/ 2643557 w 4655237"/>
              <a:gd name="connsiteY22" fmla="*/ 398733 h 596853"/>
              <a:gd name="connsiteX23" fmla="*/ 2597837 w 4655237"/>
              <a:gd name="connsiteY23" fmla="*/ 383493 h 596853"/>
              <a:gd name="connsiteX24" fmla="*/ 2552117 w 4655237"/>
              <a:gd name="connsiteY24" fmla="*/ 337773 h 596853"/>
              <a:gd name="connsiteX25" fmla="*/ 2506397 w 4655237"/>
              <a:gd name="connsiteY25" fmla="*/ 322533 h 596853"/>
              <a:gd name="connsiteX26" fmla="*/ 2460677 w 4655237"/>
              <a:gd name="connsiteY26" fmla="*/ 292053 h 596853"/>
              <a:gd name="connsiteX27" fmla="*/ 2308277 w 4655237"/>
              <a:gd name="connsiteY27" fmla="*/ 261573 h 596853"/>
              <a:gd name="connsiteX28" fmla="*/ 2262557 w 4655237"/>
              <a:gd name="connsiteY28" fmla="*/ 231093 h 596853"/>
              <a:gd name="connsiteX29" fmla="*/ 2094917 w 4655237"/>
              <a:gd name="connsiteY29" fmla="*/ 246333 h 596853"/>
              <a:gd name="connsiteX30" fmla="*/ 1957757 w 4655237"/>
              <a:gd name="connsiteY30" fmla="*/ 292053 h 596853"/>
              <a:gd name="connsiteX31" fmla="*/ 1881557 w 4655237"/>
              <a:gd name="connsiteY31" fmla="*/ 307293 h 596853"/>
              <a:gd name="connsiteX32" fmla="*/ 1835837 w 4655237"/>
              <a:gd name="connsiteY32" fmla="*/ 353013 h 596853"/>
              <a:gd name="connsiteX33" fmla="*/ 1820597 w 4655237"/>
              <a:gd name="connsiteY33" fmla="*/ 398733 h 596853"/>
              <a:gd name="connsiteX34" fmla="*/ 1774877 w 4655237"/>
              <a:gd name="connsiteY34" fmla="*/ 429213 h 596853"/>
              <a:gd name="connsiteX35" fmla="*/ 1683437 w 4655237"/>
              <a:gd name="connsiteY35" fmla="*/ 520653 h 596853"/>
              <a:gd name="connsiteX36" fmla="*/ 1637717 w 4655237"/>
              <a:gd name="connsiteY36" fmla="*/ 566373 h 596853"/>
              <a:gd name="connsiteX37" fmla="*/ 1591997 w 4655237"/>
              <a:gd name="connsiteY37" fmla="*/ 596853 h 596853"/>
              <a:gd name="connsiteX38" fmla="*/ 1470077 w 4655237"/>
              <a:gd name="connsiteY38" fmla="*/ 581613 h 596853"/>
              <a:gd name="connsiteX39" fmla="*/ 1424357 w 4655237"/>
              <a:gd name="connsiteY39" fmla="*/ 566373 h 596853"/>
              <a:gd name="connsiteX40" fmla="*/ 1409117 w 4655237"/>
              <a:gd name="connsiteY40" fmla="*/ 520653 h 596853"/>
              <a:gd name="connsiteX41" fmla="*/ 1378637 w 4655237"/>
              <a:gd name="connsiteY41" fmla="*/ 474933 h 596853"/>
              <a:gd name="connsiteX42" fmla="*/ 1287197 w 4655237"/>
              <a:gd name="connsiteY42" fmla="*/ 413973 h 596853"/>
              <a:gd name="connsiteX43" fmla="*/ 1241477 w 4655237"/>
              <a:gd name="connsiteY43" fmla="*/ 383493 h 596853"/>
              <a:gd name="connsiteX44" fmla="*/ 1150037 w 4655237"/>
              <a:gd name="connsiteY44" fmla="*/ 353013 h 596853"/>
              <a:gd name="connsiteX45" fmla="*/ 1104317 w 4655237"/>
              <a:gd name="connsiteY45" fmla="*/ 337773 h 596853"/>
              <a:gd name="connsiteX46" fmla="*/ 647117 w 4655237"/>
              <a:gd name="connsiteY46" fmla="*/ 307293 h 596853"/>
              <a:gd name="connsiteX47" fmla="*/ 479477 w 4655237"/>
              <a:gd name="connsiteY47" fmla="*/ 276813 h 596853"/>
              <a:gd name="connsiteX48" fmla="*/ 342317 w 4655237"/>
              <a:gd name="connsiteY48" fmla="*/ 246333 h 596853"/>
              <a:gd name="connsiteX49" fmla="*/ 250877 w 4655237"/>
              <a:gd name="connsiteY49" fmla="*/ 185373 h 596853"/>
              <a:gd name="connsiteX50" fmla="*/ 205157 w 4655237"/>
              <a:gd name="connsiteY50" fmla="*/ 154893 h 596853"/>
              <a:gd name="connsiteX51" fmla="*/ 174677 w 4655237"/>
              <a:gd name="connsiteY51" fmla="*/ 109173 h 596853"/>
              <a:gd name="connsiteX52" fmla="*/ 67997 w 4655237"/>
              <a:gd name="connsiteY52" fmla="*/ 63453 h 59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4655237" h="596853">
                <a:moveTo>
                  <a:pt x="4655237" y="246333"/>
                </a:moveTo>
                <a:cubicBezTo>
                  <a:pt x="4634917" y="251413"/>
                  <a:pt x="4614724" y="257029"/>
                  <a:pt x="4594277" y="261573"/>
                </a:cubicBezTo>
                <a:cubicBezTo>
                  <a:pt x="4568991" y="267192"/>
                  <a:pt x="4543067" y="269997"/>
                  <a:pt x="4518077" y="276813"/>
                </a:cubicBezTo>
                <a:cubicBezTo>
                  <a:pt x="4487080" y="285267"/>
                  <a:pt x="4453370" y="289471"/>
                  <a:pt x="4426637" y="307293"/>
                </a:cubicBezTo>
                <a:lnTo>
                  <a:pt x="4380917" y="337773"/>
                </a:lnTo>
                <a:cubicBezTo>
                  <a:pt x="4367498" y="378030"/>
                  <a:pt x="4344019" y="461832"/>
                  <a:pt x="4304717" y="474933"/>
                </a:cubicBezTo>
                <a:lnTo>
                  <a:pt x="4213277" y="505413"/>
                </a:lnTo>
                <a:cubicBezTo>
                  <a:pt x="4131997" y="500333"/>
                  <a:pt x="4048850" y="508222"/>
                  <a:pt x="3969437" y="490173"/>
                </a:cubicBezTo>
                <a:cubicBezTo>
                  <a:pt x="3933716" y="482054"/>
                  <a:pt x="3908477" y="449533"/>
                  <a:pt x="3877997" y="429213"/>
                </a:cubicBezTo>
                <a:cubicBezTo>
                  <a:pt x="3862757" y="419053"/>
                  <a:pt x="3845229" y="411685"/>
                  <a:pt x="3832277" y="398733"/>
                </a:cubicBezTo>
                <a:cubicBezTo>
                  <a:pt x="3801797" y="368253"/>
                  <a:pt x="3781730" y="320924"/>
                  <a:pt x="3740837" y="307293"/>
                </a:cubicBezTo>
                <a:lnTo>
                  <a:pt x="3695117" y="292053"/>
                </a:lnTo>
                <a:cubicBezTo>
                  <a:pt x="3690037" y="276813"/>
                  <a:pt x="3693920" y="254135"/>
                  <a:pt x="3679877" y="246333"/>
                </a:cubicBezTo>
                <a:cubicBezTo>
                  <a:pt x="3615901" y="210791"/>
                  <a:pt x="3428431" y="205059"/>
                  <a:pt x="3375077" y="200613"/>
                </a:cubicBezTo>
                <a:cubicBezTo>
                  <a:pt x="3344597" y="205693"/>
                  <a:pt x="3310466" y="200522"/>
                  <a:pt x="3283637" y="215853"/>
                </a:cubicBezTo>
                <a:cubicBezTo>
                  <a:pt x="3269689" y="223823"/>
                  <a:pt x="3279756" y="250214"/>
                  <a:pt x="3268397" y="261573"/>
                </a:cubicBezTo>
                <a:cubicBezTo>
                  <a:pt x="3257038" y="272932"/>
                  <a:pt x="3237917" y="271733"/>
                  <a:pt x="3222677" y="276813"/>
                </a:cubicBezTo>
                <a:cubicBezTo>
                  <a:pt x="3135326" y="407840"/>
                  <a:pt x="3251637" y="253645"/>
                  <a:pt x="3146477" y="337773"/>
                </a:cubicBezTo>
                <a:cubicBezTo>
                  <a:pt x="3132174" y="349215"/>
                  <a:pt x="3129781" y="371432"/>
                  <a:pt x="3115997" y="383493"/>
                </a:cubicBezTo>
                <a:cubicBezTo>
                  <a:pt x="3088428" y="407616"/>
                  <a:pt x="3055037" y="424133"/>
                  <a:pt x="3024557" y="444453"/>
                </a:cubicBezTo>
                <a:lnTo>
                  <a:pt x="2978837" y="474933"/>
                </a:lnTo>
                <a:cubicBezTo>
                  <a:pt x="2912797" y="469853"/>
                  <a:pt x="2846142" y="470023"/>
                  <a:pt x="2780717" y="459693"/>
                </a:cubicBezTo>
                <a:cubicBezTo>
                  <a:pt x="2665788" y="441546"/>
                  <a:pt x="2719494" y="436702"/>
                  <a:pt x="2643557" y="398733"/>
                </a:cubicBezTo>
                <a:cubicBezTo>
                  <a:pt x="2629189" y="391549"/>
                  <a:pt x="2613077" y="388573"/>
                  <a:pt x="2597837" y="383493"/>
                </a:cubicBezTo>
                <a:cubicBezTo>
                  <a:pt x="2582597" y="368253"/>
                  <a:pt x="2570050" y="349728"/>
                  <a:pt x="2552117" y="337773"/>
                </a:cubicBezTo>
                <a:cubicBezTo>
                  <a:pt x="2538751" y="328862"/>
                  <a:pt x="2520765" y="329717"/>
                  <a:pt x="2506397" y="322533"/>
                </a:cubicBezTo>
                <a:cubicBezTo>
                  <a:pt x="2490014" y="314342"/>
                  <a:pt x="2477060" y="300244"/>
                  <a:pt x="2460677" y="292053"/>
                </a:cubicBezTo>
                <a:cubicBezTo>
                  <a:pt x="2418118" y="270774"/>
                  <a:pt x="2347591" y="267189"/>
                  <a:pt x="2308277" y="261573"/>
                </a:cubicBezTo>
                <a:cubicBezTo>
                  <a:pt x="2293037" y="251413"/>
                  <a:pt x="2280827" y="232398"/>
                  <a:pt x="2262557" y="231093"/>
                </a:cubicBezTo>
                <a:cubicBezTo>
                  <a:pt x="2206589" y="227095"/>
                  <a:pt x="2150174" y="236582"/>
                  <a:pt x="2094917" y="246333"/>
                </a:cubicBezTo>
                <a:cubicBezTo>
                  <a:pt x="1835837" y="292053"/>
                  <a:pt x="2110157" y="261573"/>
                  <a:pt x="1957757" y="292053"/>
                </a:cubicBezTo>
                <a:lnTo>
                  <a:pt x="1881557" y="307293"/>
                </a:lnTo>
                <a:cubicBezTo>
                  <a:pt x="1866317" y="322533"/>
                  <a:pt x="1847792" y="335080"/>
                  <a:pt x="1835837" y="353013"/>
                </a:cubicBezTo>
                <a:cubicBezTo>
                  <a:pt x="1826926" y="366379"/>
                  <a:pt x="1830632" y="386189"/>
                  <a:pt x="1820597" y="398733"/>
                </a:cubicBezTo>
                <a:cubicBezTo>
                  <a:pt x="1809155" y="413036"/>
                  <a:pt x="1788567" y="417044"/>
                  <a:pt x="1774877" y="429213"/>
                </a:cubicBezTo>
                <a:cubicBezTo>
                  <a:pt x="1742660" y="457851"/>
                  <a:pt x="1713917" y="490173"/>
                  <a:pt x="1683437" y="520653"/>
                </a:cubicBezTo>
                <a:cubicBezTo>
                  <a:pt x="1668197" y="535893"/>
                  <a:pt x="1655650" y="554418"/>
                  <a:pt x="1637717" y="566373"/>
                </a:cubicBezTo>
                <a:lnTo>
                  <a:pt x="1591997" y="596853"/>
                </a:lnTo>
                <a:cubicBezTo>
                  <a:pt x="1551357" y="591773"/>
                  <a:pt x="1510373" y="588939"/>
                  <a:pt x="1470077" y="581613"/>
                </a:cubicBezTo>
                <a:cubicBezTo>
                  <a:pt x="1454272" y="578739"/>
                  <a:pt x="1435716" y="577732"/>
                  <a:pt x="1424357" y="566373"/>
                </a:cubicBezTo>
                <a:cubicBezTo>
                  <a:pt x="1412998" y="555014"/>
                  <a:pt x="1416301" y="535021"/>
                  <a:pt x="1409117" y="520653"/>
                </a:cubicBezTo>
                <a:cubicBezTo>
                  <a:pt x="1400926" y="504270"/>
                  <a:pt x="1390363" y="489004"/>
                  <a:pt x="1378637" y="474933"/>
                </a:cubicBezTo>
                <a:cubicBezTo>
                  <a:pt x="1316730" y="400645"/>
                  <a:pt x="1356962" y="448856"/>
                  <a:pt x="1287197" y="413973"/>
                </a:cubicBezTo>
                <a:cubicBezTo>
                  <a:pt x="1270814" y="405782"/>
                  <a:pt x="1258215" y="390932"/>
                  <a:pt x="1241477" y="383493"/>
                </a:cubicBezTo>
                <a:cubicBezTo>
                  <a:pt x="1212117" y="370444"/>
                  <a:pt x="1180517" y="363173"/>
                  <a:pt x="1150037" y="353013"/>
                </a:cubicBezTo>
                <a:lnTo>
                  <a:pt x="1104317" y="337773"/>
                </a:lnTo>
                <a:cubicBezTo>
                  <a:pt x="928386" y="279129"/>
                  <a:pt x="1074650" y="323128"/>
                  <a:pt x="647117" y="307293"/>
                </a:cubicBezTo>
                <a:cubicBezTo>
                  <a:pt x="377670" y="262385"/>
                  <a:pt x="713778" y="319413"/>
                  <a:pt x="479477" y="276813"/>
                </a:cubicBezTo>
                <a:cubicBezTo>
                  <a:pt x="453661" y="272119"/>
                  <a:pt x="374998" y="264489"/>
                  <a:pt x="342317" y="246333"/>
                </a:cubicBezTo>
                <a:cubicBezTo>
                  <a:pt x="310295" y="228543"/>
                  <a:pt x="281357" y="205693"/>
                  <a:pt x="250877" y="185373"/>
                </a:cubicBezTo>
                <a:lnTo>
                  <a:pt x="205157" y="154893"/>
                </a:lnTo>
                <a:cubicBezTo>
                  <a:pt x="194997" y="139653"/>
                  <a:pt x="190209" y="118881"/>
                  <a:pt x="174677" y="109173"/>
                </a:cubicBezTo>
                <a:cubicBezTo>
                  <a:pt x="0" y="0"/>
                  <a:pt x="123044" y="118500"/>
                  <a:pt x="67997" y="63453"/>
                </a:cubicBezTo>
              </a:path>
            </a:pathLst>
          </a:cu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cxnSp>
        <p:nvCxnSpPr>
          <p:cNvPr id="13" name="Straight Connector 12"/>
          <p:cNvCxnSpPr/>
          <p:nvPr/>
        </p:nvCxnSpPr>
        <p:spPr>
          <a:xfrm flipH="1" flipV="1">
            <a:off x="3733800" y="1676400"/>
            <a:ext cx="381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3352800" y="2057400"/>
            <a:ext cx="6096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7" name="Freeform 16"/>
          <p:cNvSpPr/>
          <p:nvPr/>
        </p:nvSpPr>
        <p:spPr>
          <a:xfrm>
            <a:off x="2819400" y="4495800"/>
            <a:ext cx="304800" cy="218179"/>
          </a:xfrm>
          <a:custGeom>
            <a:avLst/>
            <a:gdLst>
              <a:gd name="connsiteX0" fmla="*/ 304800 w 304800"/>
              <a:gd name="connsiteY0" fmla="*/ 0 h 218179"/>
              <a:gd name="connsiteX1" fmla="*/ 289560 w 304800"/>
              <a:gd name="connsiteY1" fmla="*/ 45720 h 218179"/>
              <a:gd name="connsiteX2" fmla="*/ 198120 w 304800"/>
              <a:gd name="connsiteY2" fmla="*/ 106680 h 218179"/>
              <a:gd name="connsiteX3" fmla="*/ 106680 w 304800"/>
              <a:gd name="connsiteY3" fmla="*/ 152400 h 218179"/>
              <a:gd name="connsiteX4" fmla="*/ 91440 w 304800"/>
              <a:gd name="connsiteY4" fmla="*/ 198120 h 218179"/>
              <a:gd name="connsiteX5" fmla="*/ 0 w 304800"/>
              <a:gd name="connsiteY5" fmla="*/ 213360 h 218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00" h="218179">
                <a:moveTo>
                  <a:pt x="304800" y="0"/>
                </a:moveTo>
                <a:cubicBezTo>
                  <a:pt x="299720" y="15240"/>
                  <a:pt x="300919" y="34361"/>
                  <a:pt x="289560" y="45720"/>
                </a:cubicBezTo>
                <a:cubicBezTo>
                  <a:pt x="263657" y="71623"/>
                  <a:pt x="228600" y="86360"/>
                  <a:pt x="198120" y="106680"/>
                </a:cubicBezTo>
                <a:cubicBezTo>
                  <a:pt x="139034" y="146071"/>
                  <a:pt x="169776" y="131368"/>
                  <a:pt x="106680" y="152400"/>
                </a:cubicBezTo>
                <a:cubicBezTo>
                  <a:pt x="101600" y="167640"/>
                  <a:pt x="102799" y="186761"/>
                  <a:pt x="91440" y="198120"/>
                </a:cubicBezTo>
                <a:cubicBezTo>
                  <a:pt x="71381" y="218179"/>
                  <a:pt x="23725" y="213360"/>
                  <a:pt x="0" y="213360"/>
                </a:cubicBezTo>
              </a:path>
            </a:pathLst>
          </a:cu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18" name="Rectangle 17"/>
          <p:cNvSpPr/>
          <p:nvPr/>
        </p:nvSpPr>
        <p:spPr>
          <a:xfrm>
            <a:off x="2514600" y="5334000"/>
            <a:ext cx="5029200"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rgbClr val="002060"/>
                </a:solidFill>
                <a:latin typeface="Simplified Arabic" pitchFamily="18" charset="-78"/>
                <a:cs typeface="Simplified Arabic" pitchFamily="18" charset="-78"/>
              </a:rPr>
              <a:t> </a:t>
            </a:r>
            <a:r>
              <a:rPr lang="ar-EG" b="1" dirty="0" smtClean="0">
                <a:solidFill>
                  <a:srgbClr val="002060"/>
                </a:solidFill>
                <a:latin typeface="Simplified Arabic" pitchFamily="18" charset="-78"/>
                <a:cs typeface="Simplified Arabic" pitchFamily="18" charset="-78"/>
              </a:rPr>
              <a:t>اتحدت المجارى والنظم المائية القديمة وكونت المجرى </a:t>
            </a:r>
            <a:endParaRPr lang="ar-EG" dirty="0"/>
          </a:p>
        </p:txBody>
      </p:sp>
      <p:sp>
        <p:nvSpPr>
          <p:cNvPr id="19" name="Rectangle 18"/>
          <p:cNvSpPr/>
          <p:nvPr/>
        </p:nvSpPr>
        <p:spPr>
          <a:xfrm>
            <a:off x="1905000" y="457200"/>
            <a:ext cx="45720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200" b="1" dirty="0" smtClean="0">
                <a:solidFill>
                  <a:srgbClr val="002060"/>
                </a:solidFill>
                <a:latin typeface="Simplified Arabic" pitchFamily="18" charset="-78"/>
                <a:cs typeface="Simplified Arabic" pitchFamily="18" charset="-78"/>
              </a:rPr>
              <a:t>رسم كروكى</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10600" cy="6705600"/>
          </a:xfrm>
          <a:solidFill>
            <a:srgbClr val="EAE7DA"/>
          </a:solidFill>
          <a:ln w="38100">
            <a:solidFill>
              <a:schemeClr val="tx1"/>
            </a:solidFill>
          </a:ln>
        </p:spPr>
        <p:txBody>
          <a:bodyPr anchor="t">
            <a:normAutofit fontScale="90000"/>
          </a:bodyPr>
          <a:lstStyle/>
          <a:p>
            <a:pPr algn="r" rtl="1">
              <a:lnSpc>
                <a:spcPct val="150000"/>
              </a:lnSpc>
            </a:pPr>
            <a:r>
              <a:rPr lang="ar-EG" sz="3600" b="1" dirty="0" smtClean="0">
                <a:solidFill>
                  <a:schemeClr val="accent6">
                    <a:lumMod val="50000"/>
                  </a:schemeClr>
                </a:solidFill>
              </a:rPr>
              <a:t>                           </a:t>
            </a:r>
            <a:r>
              <a:rPr lang="ar-EG" sz="3600" b="1" u="sng" dirty="0" smtClean="0">
                <a:solidFill>
                  <a:schemeClr val="tx2"/>
                </a:solidFill>
              </a:rPr>
              <a:t> اولاً سمات نهر النيل وواديه</a:t>
            </a:r>
            <a:r>
              <a:rPr lang="ar-EG" sz="3600" u="sng" dirty="0" smtClean="0">
                <a:solidFill>
                  <a:schemeClr val="accent6">
                    <a:lumMod val="50000"/>
                  </a:schemeClr>
                </a:solidFill>
              </a:rPr>
              <a:t/>
            </a:r>
            <a:br>
              <a:rPr lang="ar-EG" sz="3600" u="sng" dirty="0" smtClean="0">
                <a:solidFill>
                  <a:schemeClr val="accent6">
                    <a:lumMod val="50000"/>
                  </a:schemeClr>
                </a:solidFill>
              </a:rPr>
            </a:br>
            <a:r>
              <a:rPr lang="ar-EG" sz="2700" b="1" dirty="0" smtClean="0"/>
              <a:t>يتميز نهر النيل بعدة سمات تبرز شخصيته الجغرافية الفريدة: - </a:t>
            </a:r>
            <a:r>
              <a:rPr lang="ar-EG" sz="2000" dirty="0" smtClean="0"/>
              <a:t/>
            </a:r>
            <a:br>
              <a:rPr lang="ar-EG" sz="2000" dirty="0" smtClean="0"/>
            </a:br>
            <a:r>
              <a:rPr lang="ar-EG" sz="3600" b="1" u="sng" dirty="0" smtClean="0">
                <a:solidFill>
                  <a:schemeClr val="tx2"/>
                </a:solidFill>
              </a:rPr>
              <a:t>اولا : سمات المجرى</a:t>
            </a:r>
            <a:r>
              <a:rPr lang="ar-EG" sz="2000" dirty="0" smtClean="0"/>
              <a:t/>
            </a:r>
            <a:br>
              <a:rPr lang="ar-EG" sz="2000" dirty="0" smtClean="0"/>
            </a:br>
            <a:r>
              <a:rPr lang="ar-EG" sz="2000" dirty="0" smtClean="0"/>
              <a:t>- </a:t>
            </a:r>
            <a:r>
              <a:rPr lang="ar-EG" sz="2100" b="1" dirty="0" smtClean="0">
                <a:latin typeface="Simplified Arabic" pitchFamily="18" charset="-78"/>
                <a:cs typeface="Simplified Arabic" pitchFamily="18" charset="-78"/>
              </a:rPr>
              <a:t>يدخل نهر النيل الاراضي المصرية  قادما من الجنوب عند </a:t>
            </a:r>
            <a:r>
              <a:rPr lang="ar-EG" sz="2100" b="1" dirty="0" smtClean="0">
                <a:solidFill>
                  <a:srgbClr val="FF0000"/>
                </a:solidFill>
                <a:latin typeface="Simplified Arabic" pitchFamily="18" charset="-78"/>
                <a:cs typeface="Simplified Arabic" pitchFamily="18" charset="-78"/>
              </a:rPr>
              <a:t>تربة ادندان </a:t>
            </a:r>
            <a:r>
              <a:rPr lang="ar-EG" sz="2100" b="1" dirty="0" smtClean="0">
                <a:latin typeface="Simplified Arabic" pitchFamily="18" charset="-78"/>
                <a:cs typeface="Simplified Arabic" pitchFamily="18" charset="-78"/>
              </a:rPr>
              <a:t>ويجرى فى الاتجاه الشمالى الشرقى الى </a:t>
            </a:r>
            <a:r>
              <a:rPr lang="ar-EG" sz="2100" b="1" dirty="0" smtClean="0">
                <a:solidFill>
                  <a:srgbClr val="FF0000"/>
                </a:solidFill>
                <a:latin typeface="Simplified Arabic" pitchFamily="18" charset="-78"/>
                <a:cs typeface="Simplified Arabic" pitchFamily="18" charset="-78"/>
              </a:rPr>
              <a:t>بلدة الدر </a:t>
            </a:r>
            <a:r>
              <a:rPr lang="ar-EG" sz="2100" b="1" dirty="0" smtClean="0">
                <a:latin typeface="Simplified Arabic" pitchFamily="18" charset="-78"/>
                <a:cs typeface="Simplified Arabic" pitchFamily="18" charset="-78"/>
              </a:rPr>
              <a:t>ثم ينحني نهر النيل صوب الجنوب الشرقى الى ان يصل الى </a:t>
            </a:r>
            <a:r>
              <a:rPr lang="ar-EG" sz="2100" b="1" dirty="0" smtClean="0">
                <a:solidFill>
                  <a:srgbClr val="FF0000"/>
                </a:solidFill>
                <a:latin typeface="Simplified Arabic" pitchFamily="18" charset="-78"/>
                <a:cs typeface="Simplified Arabic" pitchFamily="18" charset="-78"/>
              </a:rPr>
              <a:t>بلدة كورسكو </a:t>
            </a:r>
            <a:r>
              <a:rPr lang="ar-EG" sz="2100" b="1" dirty="0" smtClean="0">
                <a:latin typeface="Simplified Arabic" pitchFamily="18" charset="-78"/>
                <a:cs typeface="Simplified Arabic" pitchFamily="18" charset="-78"/>
              </a:rPr>
              <a:t>ثم ينحني صوب الشمال الشرقى الى </a:t>
            </a:r>
            <a:r>
              <a:rPr lang="ar-EG" sz="2100" b="1" dirty="0" smtClean="0">
                <a:solidFill>
                  <a:srgbClr val="FF0000"/>
                </a:solidFill>
                <a:latin typeface="Simplified Arabic" pitchFamily="18" charset="-78"/>
                <a:cs typeface="Simplified Arabic" pitchFamily="18" charset="-78"/>
              </a:rPr>
              <a:t>بلدة مارية </a:t>
            </a:r>
            <a:r>
              <a:rPr lang="ar-EG" sz="2100" b="1" dirty="0" smtClean="0">
                <a:latin typeface="Simplified Arabic" pitchFamily="18" charset="-78"/>
                <a:cs typeface="Simplified Arabic" pitchFamily="18" charset="-78"/>
              </a:rPr>
              <a:t>ثم يجرى الى الشمال حتي </a:t>
            </a:r>
            <a:r>
              <a:rPr lang="ar-EG" sz="2100" b="1" dirty="0" smtClean="0">
                <a:solidFill>
                  <a:srgbClr val="FF0000"/>
                </a:solidFill>
                <a:latin typeface="Simplified Arabic" pitchFamily="18" charset="-78"/>
                <a:cs typeface="Simplified Arabic" pitchFamily="18" charset="-78"/>
              </a:rPr>
              <a:t>بلدة ادفو </a:t>
            </a:r>
            <a:r>
              <a:rPr lang="ar-EG" sz="2100" b="1" dirty="0" smtClean="0">
                <a:latin typeface="Simplified Arabic" pitchFamily="18" charset="-78"/>
                <a:cs typeface="Simplified Arabic" pitchFamily="18" charset="-78"/>
              </a:rPr>
              <a:t>ثم ينحرف قليلا نحو الشمال الغربي حتى </a:t>
            </a:r>
            <a:r>
              <a:rPr lang="ar-EG" sz="2100" b="1" dirty="0" smtClean="0">
                <a:solidFill>
                  <a:srgbClr val="FF0000"/>
                </a:solidFill>
                <a:latin typeface="Simplified Arabic" pitchFamily="18" charset="-78"/>
                <a:cs typeface="Simplified Arabic" pitchFamily="18" charset="-78"/>
              </a:rPr>
              <a:t>بلدة الرزيقات </a:t>
            </a:r>
            <a:r>
              <a:rPr lang="ar-EG" sz="2100" b="1" dirty="0" smtClean="0">
                <a:latin typeface="Simplified Arabic" pitchFamily="18" charset="-78"/>
                <a:cs typeface="Simplified Arabic" pitchFamily="18" charset="-78"/>
              </a:rPr>
              <a:t>ثم ينحرف صوب الشمال الشرقي حتي </a:t>
            </a:r>
            <a:r>
              <a:rPr lang="ar-EG" sz="2100" b="1" dirty="0" smtClean="0">
                <a:solidFill>
                  <a:srgbClr val="FF0000"/>
                </a:solidFill>
                <a:latin typeface="Simplified Arabic" pitchFamily="18" charset="-78"/>
                <a:cs typeface="Simplified Arabic" pitchFamily="18" charset="-78"/>
              </a:rPr>
              <a:t>بلدة قوص </a:t>
            </a:r>
            <a:r>
              <a:rPr lang="ar-EG" sz="2100" b="1" dirty="0" smtClean="0">
                <a:latin typeface="Simplified Arabic" pitchFamily="18" charset="-78"/>
                <a:cs typeface="Simplified Arabic" pitchFamily="18" charset="-78"/>
              </a:rPr>
              <a:t>ثم يتجه شمالا حتي قنا ثم يتجه صوب الغرب مع ميل طفيف نحو الجنوب حتي يصل الى </a:t>
            </a:r>
            <a:r>
              <a:rPr lang="ar-EG" sz="2100" b="1" dirty="0" smtClean="0">
                <a:solidFill>
                  <a:srgbClr val="FF0000"/>
                </a:solidFill>
                <a:latin typeface="Simplified Arabic" pitchFamily="18" charset="-78"/>
                <a:cs typeface="Simplified Arabic" pitchFamily="18" charset="-78"/>
              </a:rPr>
              <a:t>نجع حمادى </a:t>
            </a:r>
            <a:r>
              <a:rPr lang="ar-EG" sz="2700" b="1" u="sng" dirty="0" smtClean="0">
                <a:solidFill>
                  <a:schemeClr val="tx2"/>
                </a:solidFill>
                <a:latin typeface="Simplified Arabic" pitchFamily="18" charset="-78"/>
                <a:cs typeface="Simplified Arabic" pitchFamily="18" charset="-78"/>
              </a:rPr>
              <a:t>مكون بذلك ثنية قنا وتتكون من جانبين </a:t>
            </a:r>
            <a:r>
              <a:rPr lang="ar-EG" sz="2200" b="1" dirty="0" smtClean="0"/>
              <a:t/>
            </a:r>
            <a:br>
              <a:rPr lang="ar-EG" sz="2200" b="1" dirty="0" smtClean="0"/>
            </a:br>
            <a:r>
              <a:rPr lang="ar-EG" sz="2200" b="1" dirty="0" smtClean="0"/>
              <a:t>              </a:t>
            </a:r>
            <a:r>
              <a:rPr lang="ar-EG" sz="2200" b="1" dirty="0" smtClean="0">
                <a:solidFill>
                  <a:srgbClr val="163D6C"/>
                </a:solidFill>
              </a:rPr>
              <a:t>الجانب المحدب صوب الصحراء الشرقية </a:t>
            </a:r>
            <a:br>
              <a:rPr lang="ar-EG" sz="2200" b="1" dirty="0" smtClean="0">
                <a:solidFill>
                  <a:srgbClr val="163D6C"/>
                </a:solidFill>
              </a:rPr>
            </a:br>
            <a:r>
              <a:rPr lang="ar-EG" sz="2200" b="1" dirty="0" smtClean="0">
                <a:solidFill>
                  <a:srgbClr val="163D6C"/>
                </a:solidFill>
              </a:rPr>
              <a:t>              الجانب المقعر صوب الصحراء الغربية</a:t>
            </a:r>
            <a:r>
              <a:rPr lang="ar-EG" sz="2200" b="1" dirty="0" smtClean="0"/>
              <a:t/>
            </a:r>
            <a:br>
              <a:rPr lang="ar-EG" sz="2200" b="1" dirty="0" smtClean="0"/>
            </a:br>
            <a:r>
              <a:rPr lang="ar-EG" sz="2200" b="1" dirty="0" smtClean="0"/>
              <a:t>- </a:t>
            </a:r>
            <a:r>
              <a:rPr lang="ar-EG" sz="2100" b="1" dirty="0" smtClean="0">
                <a:latin typeface="Simplified Arabic" pitchFamily="18" charset="-78"/>
                <a:cs typeface="Simplified Arabic" pitchFamily="18" charset="-78"/>
              </a:rPr>
              <a:t>وبعد </a:t>
            </a:r>
            <a:r>
              <a:rPr lang="ar-EG" sz="2100" b="1" dirty="0" smtClean="0">
                <a:solidFill>
                  <a:srgbClr val="FF0000"/>
                </a:solidFill>
                <a:latin typeface="Simplified Arabic" pitchFamily="18" charset="-78"/>
                <a:cs typeface="Simplified Arabic" pitchFamily="18" charset="-78"/>
              </a:rPr>
              <a:t>نجع حمادى </a:t>
            </a:r>
            <a:r>
              <a:rPr lang="ar-EG" sz="2100" b="1" dirty="0" smtClean="0">
                <a:latin typeface="Simplified Arabic" pitchFamily="18" charset="-78"/>
                <a:cs typeface="Simplified Arabic" pitchFamily="18" charset="-78"/>
              </a:rPr>
              <a:t>يثنى النهر صوب الشمال الغربي حتى منفلوط ، ثم ينثنى النهر صوب الشمال الشرقى حتى </a:t>
            </a:r>
            <a:r>
              <a:rPr lang="ar-EG" sz="2100" b="1" dirty="0" smtClean="0">
                <a:solidFill>
                  <a:srgbClr val="FF0000"/>
                </a:solidFill>
                <a:latin typeface="Simplified Arabic" pitchFamily="18" charset="-78"/>
                <a:cs typeface="Simplified Arabic" pitchFamily="18" charset="-78"/>
              </a:rPr>
              <a:t>الوسطى</a:t>
            </a:r>
            <a:r>
              <a:rPr lang="ar-EG" sz="2100" b="1" dirty="0" smtClean="0">
                <a:latin typeface="Simplified Arabic" pitchFamily="18" charset="-78"/>
                <a:cs typeface="Simplified Arabic" pitchFamily="18" charset="-78"/>
              </a:rPr>
              <a:t> وبعدها يتجه النهر صوب الشمال حتى </a:t>
            </a:r>
            <a:r>
              <a:rPr lang="ar-EG" sz="2100" b="1" dirty="0" smtClean="0">
                <a:solidFill>
                  <a:srgbClr val="FF0000"/>
                </a:solidFill>
                <a:latin typeface="Simplified Arabic" pitchFamily="18" charset="-78"/>
                <a:cs typeface="Simplified Arabic" pitchFamily="18" charset="-78"/>
              </a:rPr>
              <a:t>مدينة القاهرة </a:t>
            </a:r>
            <a:r>
              <a:rPr lang="ar-EG" sz="2100" b="1" dirty="0" smtClean="0">
                <a:latin typeface="Simplified Arabic" pitchFamily="18" charset="-78"/>
                <a:cs typeface="Simplified Arabic" pitchFamily="18" charset="-78"/>
              </a:rPr>
              <a:t>ثم ينجرف المجرى الى فرعين   </a:t>
            </a:r>
            <a:r>
              <a:rPr lang="ar-EG" sz="2100" b="1" dirty="0" smtClean="0">
                <a:solidFill>
                  <a:srgbClr val="FF0000"/>
                </a:solidFill>
                <a:latin typeface="Simplified Arabic" pitchFamily="18" charset="-78"/>
                <a:cs typeface="Simplified Arabic" pitchFamily="18" charset="-78"/>
              </a:rPr>
              <a:t>دمياط  </a:t>
            </a:r>
            <a:r>
              <a:rPr lang="ar-EG" sz="2100" b="1" dirty="0" smtClean="0">
                <a:latin typeface="Simplified Arabic" pitchFamily="18" charset="-78"/>
                <a:cs typeface="Simplified Arabic" pitchFamily="18" charset="-78"/>
              </a:rPr>
              <a:t>ويبلغ طوله 245كم  </a:t>
            </a:r>
            <a:r>
              <a:rPr lang="ar-EG" sz="2100" b="1" dirty="0" smtClean="0">
                <a:solidFill>
                  <a:srgbClr val="FFFF00"/>
                </a:solidFill>
                <a:latin typeface="Simplified Arabic" pitchFamily="18" charset="-78"/>
                <a:cs typeface="Simplified Arabic" pitchFamily="18" charset="-78"/>
              </a:rPr>
              <a:t> </a:t>
            </a:r>
            <a:r>
              <a:rPr lang="ar-EG" sz="2100" b="1" dirty="0" smtClean="0">
                <a:solidFill>
                  <a:srgbClr val="FF0000"/>
                </a:solidFill>
                <a:latin typeface="Simplified Arabic" pitchFamily="18" charset="-78"/>
                <a:cs typeface="Simplified Arabic" pitchFamily="18" charset="-78"/>
              </a:rPr>
              <a:t>ورشيد</a:t>
            </a:r>
            <a:r>
              <a:rPr lang="ar-EG" sz="2100" b="1" dirty="0" smtClean="0">
                <a:solidFill>
                  <a:srgbClr val="FFFF00"/>
                </a:solidFill>
                <a:latin typeface="Simplified Arabic" pitchFamily="18" charset="-78"/>
                <a:cs typeface="Simplified Arabic" pitchFamily="18" charset="-78"/>
              </a:rPr>
              <a:t>  </a:t>
            </a:r>
            <a:r>
              <a:rPr lang="ar-EG" sz="2100" b="1" dirty="0" smtClean="0">
                <a:latin typeface="Simplified Arabic" pitchFamily="18" charset="-78"/>
                <a:cs typeface="Simplified Arabic" pitchFamily="18" charset="-78"/>
              </a:rPr>
              <a:t>ويبلغ طوله 239 كم</a:t>
            </a:r>
            <a:endParaRPr lang="ar-EG" sz="2100" b="1" dirty="0">
              <a:latin typeface="Simplified Arabic" pitchFamily="18" charset="-78"/>
              <a:cs typeface="Simplified Arabic" pitchFamily="18" charset="-78"/>
            </a:endParaRPr>
          </a:p>
        </p:txBody>
      </p:sp>
      <p:sp>
        <p:nvSpPr>
          <p:cNvPr id="3" name="Left Arrow 2"/>
          <p:cNvSpPr/>
          <p:nvPr/>
        </p:nvSpPr>
        <p:spPr>
          <a:xfrm>
            <a:off x="8077200" y="5029200"/>
            <a:ext cx="6858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4" name="Left Arrow 3"/>
          <p:cNvSpPr/>
          <p:nvPr/>
        </p:nvSpPr>
        <p:spPr>
          <a:xfrm>
            <a:off x="8077200" y="4572000"/>
            <a:ext cx="6858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6354762"/>
          </a:xfrm>
          <a:solidFill>
            <a:srgbClr val="FEF2E8"/>
          </a:solidFill>
          <a:ln w="34925">
            <a:solidFill>
              <a:schemeClr val="tx1"/>
            </a:solidFill>
          </a:ln>
        </p:spPr>
        <p:txBody>
          <a:bodyPr anchor="t">
            <a:normAutofit fontScale="90000"/>
          </a:bodyPr>
          <a:lstStyle/>
          <a:p>
            <a:pPr algn="r" rtl="1">
              <a:lnSpc>
                <a:spcPct val="150000"/>
              </a:lnSpc>
            </a:pPr>
            <a:r>
              <a:rPr lang="ar-EG" sz="2800" b="1" u="sng" dirty="0" smtClean="0"/>
              <a:t>ملاحظات هامة جدا</a:t>
            </a:r>
            <a:r>
              <a:rPr lang="ar-EG" sz="2000" dirty="0" smtClean="0"/>
              <a:t/>
            </a:r>
            <a:br>
              <a:rPr lang="ar-EG" sz="2000" dirty="0" smtClean="0"/>
            </a:br>
            <a:r>
              <a:rPr lang="ar-EG" sz="2000" dirty="0" smtClean="0"/>
              <a:t>1-  </a:t>
            </a:r>
            <a:r>
              <a:rPr lang="ar-EG" sz="2000" b="1" dirty="0" smtClean="0">
                <a:solidFill>
                  <a:schemeClr val="tx2">
                    <a:lumMod val="75000"/>
                  </a:schemeClr>
                </a:solidFill>
              </a:rPr>
              <a:t>تعد ثنية قنا اقرب اجزاء المجرى من البحر الاحمر حيث ان المسافة بين النيل والبحر الاحمر لا تتجاوز 170 كم وهى اصغر مسافة بين البحر الاحمر ونهر النيل </a:t>
            </a:r>
            <a:r>
              <a:rPr lang="ar-EG" sz="2200" b="1" dirty="0" smtClean="0">
                <a:solidFill>
                  <a:srgbClr val="FF0000"/>
                </a:solidFill>
              </a:rPr>
              <a:t>وقد ترتب على ذلك ما يلى:</a:t>
            </a:r>
            <a:r>
              <a:rPr lang="ar-EG" sz="2000" b="1" dirty="0" smtClean="0">
                <a:solidFill>
                  <a:schemeClr val="accent6">
                    <a:lumMod val="50000"/>
                  </a:schemeClr>
                </a:solidFill>
              </a:rPr>
              <a:t/>
            </a:r>
            <a:br>
              <a:rPr lang="ar-EG" sz="2000" b="1" dirty="0" smtClean="0">
                <a:solidFill>
                  <a:schemeClr val="accent6">
                    <a:lumMod val="50000"/>
                  </a:schemeClr>
                </a:solidFill>
              </a:rPr>
            </a:br>
            <a:r>
              <a:rPr lang="ar-EG" sz="2000" b="1" dirty="0" smtClean="0">
                <a:solidFill>
                  <a:schemeClr val="accent6">
                    <a:lumMod val="50000"/>
                  </a:schemeClr>
                </a:solidFill>
              </a:rPr>
              <a:t>                     أ- </a:t>
            </a:r>
            <a:r>
              <a:rPr lang="ar-EG" sz="2200" b="1" dirty="0" smtClean="0"/>
              <a:t>اغلب وسائل المواصلات بين البحر الاحمر ووادى النيل توجد عبرها </a:t>
            </a:r>
            <a:br>
              <a:rPr lang="ar-EG" sz="2200" b="1" dirty="0" smtClean="0"/>
            </a:br>
            <a:r>
              <a:rPr lang="ar-EG" sz="2200" b="1" dirty="0" smtClean="0"/>
              <a:t>                      ب- كان لثنية قنا اثر كبير فى ظهور المدن المصرية القديمة</a:t>
            </a:r>
            <a:r>
              <a:rPr lang="ar-EG" sz="2000" b="1" dirty="0" smtClean="0">
                <a:solidFill>
                  <a:schemeClr val="accent6">
                    <a:lumMod val="50000"/>
                  </a:schemeClr>
                </a:solidFill>
              </a:rPr>
              <a:t/>
            </a:r>
            <a:br>
              <a:rPr lang="ar-EG" sz="2000" b="1" dirty="0" smtClean="0">
                <a:solidFill>
                  <a:schemeClr val="accent6">
                    <a:lumMod val="50000"/>
                  </a:schemeClr>
                </a:solidFill>
              </a:rPr>
            </a:br>
            <a:r>
              <a:rPr lang="ar-EG" sz="2000" b="1" dirty="0" smtClean="0">
                <a:solidFill>
                  <a:schemeClr val="accent6">
                    <a:lumMod val="50000"/>
                  </a:schemeClr>
                </a:solidFill>
              </a:rPr>
              <a:t>2-  </a:t>
            </a:r>
            <a:r>
              <a:rPr lang="ar-EG" sz="2000" b="1" dirty="0" smtClean="0">
                <a:solidFill>
                  <a:schemeClr val="tx2">
                    <a:lumMod val="75000"/>
                  </a:schemeClr>
                </a:solidFill>
              </a:rPr>
              <a:t>يتضح ان نهر النيل يجرى فوق الاراضى المصرية صوب الشمال الشرقى فى اربعة قطاعات :-</a:t>
            </a:r>
            <a:r>
              <a:rPr lang="ar-EG" sz="2000" b="1" dirty="0" smtClean="0">
                <a:solidFill>
                  <a:schemeClr val="accent6">
                    <a:lumMod val="50000"/>
                  </a:schemeClr>
                </a:solidFill>
              </a:rPr>
              <a:t/>
            </a:r>
            <a:br>
              <a:rPr lang="ar-EG" sz="2000" b="1" dirty="0" smtClean="0">
                <a:solidFill>
                  <a:schemeClr val="accent6">
                    <a:lumMod val="50000"/>
                  </a:schemeClr>
                </a:solidFill>
              </a:rPr>
            </a:br>
            <a:r>
              <a:rPr lang="ar-EG" sz="2000" b="1" dirty="0" smtClean="0">
                <a:solidFill>
                  <a:schemeClr val="accent6">
                    <a:lumMod val="50000"/>
                  </a:schemeClr>
                </a:solidFill>
              </a:rPr>
              <a:t>  </a:t>
            </a:r>
            <a:r>
              <a:rPr lang="ar-EG" sz="2200" b="1" dirty="0" smtClean="0">
                <a:solidFill>
                  <a:schemeClr val="accent5">
                    <a:lumMod val="50000"/>
                  </a:schemeClr>
                </a:solidFill>
              </a:rPr>
              <a:t>*ادندان                        الدر</a:t>
            </a:r>
            <a:br>
              <a:rPr lang="ar-EG" sz="2200" b="1" dirty="0" smtClean="0">
                <a:solidFill>
                  <a:schemeClr val="accent5">
                    <a:lumMod val="50000"/>
                  </a:schemeClr>
                </a:solidFill>
              </a:rPr>
            </a:br>
            <a:r>
              <a:rPr lang="ar-EG" sz="2200" b="1" dirty="0" smtClean="0">
                <a:solidFill>
                  <a:schemeClr val="accent5">
                    <a:lumMod val="50000"/>
                  </a:schemeClr>
                </a:solidFill>
              </a:rPr>
              <a:t>  *كورسكو                     مارية</a:t>
            </a:r>
            <a:br>
              <a:rPr lang="ar-EG" sz="2200" b="1" dirty="0" smtClean="0">
                <a:solidFill>
                  <a:schemeClr val="accent5">
                    <a:lumMod val="50000"/>
                  </a:schemeClr>
                </a:solidFill>
              </a:rPr>
            </a:br>
            <a:r>
              <a:rPr lang="ar-EG" sz="2200" b="1" dirty="0" smtClean="0">
                <a:solidFill>
                  <a:schemeClr val="accent5">
                    <a:lumMod val="50000"/>
                  </a:schemeClr>
                </a:solidFill>
              </a:rPr>
              <a:t>  *الرزيقيات                   قوص</a:t>
            </a:r>
            <a:br>
              <a:rPr lang="ar-EG" sz="2200" b="1" dirty="0" smtClean="0">
                <a:solidFill>
                  <a:schemeClr val="accent5">
                    <a:lumMod val="50000"/>
                  </a:schemeClr>
                </a:solidFill>
              </a:rPr>
            </a:br>
            <a:r>
              <a:rPr lang="ar-EG" sz="2200" b="1" dirty="0" smtClean="0">
                <a:solidFill>
                  <a:schemeClr val="accent5">
                    <a:lumMod val="50000"/>
                  </a:schemeClr>
                </a:solidFill>
              </a:rPr>
              <a:t>   *منفلوط                     الوسطى</a:t>
            </a:r>
            <a:r>
              <a:rPr lang="ar-EG" sz="2000" b="1" dirty="0" smtClean="0">
                <a:solidFill>
                  <a:schemeClr val="accent6">
                    <a:lumMod val="50000"/>
                  </a:schemeClr>
                </a:solidFill>
              </a:rPr>
              <a:t/>
            </a:r>
            <a:br>
              <a:rPr lang="ar-EG" sz="2000" b="1" dirty="0" smtClean="0">
                <a:solidFill>
                  <a:schemeClr val="accent6">
                    <a:lumMod val="50000"/>
                  </a:schemeClr>
                </a:solidFill>
              </a:rPr>
            </a:br>
            <a:r>
              <a:rPr lang="ar-EG" sz="2000" b="1" dirty="0" smtClean="0">
                <a:solidFill>
                  <a:schemeClr val="tx2">
                    <a:lumMod val="75000"/>
                  </a:schemeClr>
                </a:solidFill>
              </a:rPr>
              <a:t>3-- يتضح ان نهر النيل يجرى فوق الاراضي المصرية صوب الشمال الغربي ثلاث قطاعات :-</a:t>
            </a:r>
            <a:r>
              <a:rPr lang="ar-EG" sz="2000" b="1" dirty="0" smtClean="0">
                <a:solidFill>
                  <a:schemeClr val="accent6">
                    <a:lumMod val="50000"/>
                  </a:schemeClr>
                </a:solidFill>
              </a:rPr>
              <a:t/>
            </a:r>
            <a:br>
              <a:rPr lang="ar-EG" sz="2000" b="1" dirty="0" smtClean="0">
                <a:solidFill>
                  <a:schemeClr val="accent6">
                    <a:lumMod val="50000"/>
                  </a:schemeClr>
                </a:solidFill>
              </a:rPr>
            </a:br>
            <a:r>
              <a:rPr lang="ar-EG" sz="2000" b="1" dirty="0" smtClean="0">
                <a:solidFill>
                  <a:schemeClr val="accent5">
                    <a:lumMod val="50000"/>
                  </a:schemeClr>
                </a:solidFill>
              </a:rPr>
              <a:t>       ادفو                                    رزيقات</a:t>
            </a:r>
            <a:br>
              <a:rPr lang="ar-EG" sz="2000" b="1" dirty="0" smtClean="0">
                <a:solidFill>
                  <a:schemeClr val="accent5">
                    <a:lumMod val="50000"/>
                  </a:schemeClr>
                </a:solidFill>
              </a:rPr>
            </a:br>
            <a:r>
              <a:rPr lang="ar-EG" sz="2000" b="1" dirty="0" smtClean="0">
                <a:solidFill>
                  <a:schemeClr val="accent5">
                    <a:lumMod val="50000"/>
                  </a:schemeClr>
                </a:solidFill>
              </a:rPr>
              <a:t>       نجع حمادى                          منفلوط</a:t>
            </a:r>
            <a:br>
              <a:rPr lang="ar-EG" sz="2000" b="1" dirty="0" smtClean="0">
                <a:solidFill>
                  <a:schemeClr val="accent5">
                    <a:lumMod val="50000"/>
                  </a:schemeClr>
                </a:solidFill>
              </a:rPr>
            </a:br>
            <a:r>
              <a:rPr lang="ar-EG" sz="2000" b="1" dirty="0" smtClean="0">
                <a:solidFill>
                  <a:schemeClr val="accent5">
                    <a:lumMod val="50000"/>
                  </a:schemeClr>
                </a:solidFill>
              </a:rPr>
              <a:t>       القاهرة                             القناطر الخيرية</a:t>
            </a:r>
            <a:endParaRPr lang="ar-EG" sz="2000" b="1" dirty="0">
              <a:solidFill>
                <a:schemeClr val="accent5">
                  <a:lumMod val="50000"/>
                </a:schemeClr>
              </a:solidFill>
            </a:endParaRPr>
          </a:p>
        </p:txBody>
      </p:sp>
      <p:cxnSp>
        <p:nvCxnSpPr>
          <p:cNvPr id="4" name="Straight Arrow Connector 3"/>
          <p:cNvCxnSpPr/>
          <p:nvPr/>
        </p:nvCxnSpPr>
        <p:spPr>
          <a:xfrm flipH="1">
            <a:off x="6781800" y="3352800"/>
            <a:ext cx="838200" cy="0"/>
          </a:xfrm>
          <a:prstGeom prst="straightConnector1">
            <a:avLst/>
          </a:prstGeom>
          <a:ln w="47625" cmpd="thickThi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a:off x="6781800" y="3810000"/>
            <a:ext cx="838200" cy="0"/>
          </a:xfrm>
          <a:prstGeom prst="straightConnector1">
            <a:avLst/>
          </a:prstGeom>
          <a:ln w="47625" cmpd="thickThi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6705600" y="4267200"/>
            <a:ext cx="838200" cy="0"/>
          </a:xfrm>
          <a:prstGeom prst="straightConnector1">
            <a:avLst/>
          </a:prstGeom>
          <a:ln w="47625" cmpd="thickThi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6781800" y="4724400"/>
            <a:ext cx="838200" cy="0"/>
          </a:xfrm>
          <a:prstGeom prst="straightConnector1">
            <a:avLst/>
          </a:prstGeom>
          <a:ln w="47625" cmpd="thickThi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6400800" y="5562600"/>
            <a:ext cx="1066800" cy="0"/>
          </a:xfrm>
          <a:prstGeom prst="straightConnector1">
            <a:avLst/>
          </a:prstGeom>
          <a:ln w="47625" cmpd="thickThi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6324600" y="5943600"/>
            <a:ext cx="1143000" cy="0"/>
          </a:xfrm>
          <a:prstGeom prst="straightConnector1">
            <a:avLst/>
          </a:prstGeom>
          <a:ln w="47625" cmpd="thickThi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324600" y="6400800"/>
            <a:ext cx="1219200" cy="0"/>
          </a:xfrm>
          <a:prstGeom prst="straightConnector1">
            <a:avLst/>
          </a:prstGeom>
          <a:ln w="47625" cmpd="thickThi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354762"/>
          </a:xfrm>
          <a:solidFill>
            <a:schemeClr val="accent2">
              <a:lumMod val="20000"/>
              <a:lumOff val="80000"/>
            </a:schemeClr>
          </a:solidFill>
          <a:ln w="31750">
            <a:solidFill>
              <a:schemeClr val="tx1"/>
            </a:solidFill>
          </a:ln>
        </p:spPr>
        <p:txBody>
          <a:bodyPr anchor="t">
            <a:normAutofit fontScale="90000"/>
          </a:bodyPr>
          <a:lstStyle/>
          <a:p>
            <a:pPr algn="r" rtl="1"/>
            <a:r>
              <a:rPr lang="ar-EG" sz="2800" b="1" u="sng" dirty="0" smtClean="0">
                <a:solidFill>
                  <a:schemeClr val="accent2">
                    <a:lumMod val="50000"/>
                  </a:schemeClr>
                </a:solidFill>
              </a:rPr>
              <a:t>  طول المجري</a:t>
            </a:r>
            <a:r>
              <a:rPr lang="ar-EG" sz="2400" dirty="0" smtClean="0"/>
              <a:t/>
            </a:r>
            <a:br>
              <a:rPr lang="ar-EG" sz="2400" dirty="0" smtClean="0"/>
            </a:br>
            <a:r>
              <a:rPr lang="ar-EG" sz="2400" dirty="0" smtClean="0"/>
              <a:t>-  </a:t>
            </a:r>
            <a:r>
              <a:rPr lang="ar-EG" sz="2400" b="1" dirty="0" smtClean="0">
                <a:solidFill>
                  <a:schemeClr val="accent1">
                    <a:lumMod val="75000"/>
                  </a:schemeClr>
                </a:solidFill>
                <a:latin typeface="Simplified Arabic" pitchFamily="18" charset="-78"/>
                <a:cs typeface="Simplified Arabic" pitchFamily="18" charset="-78"/>
              </a:rPr>
              <a:t>يبلغ طول مجرى نهر النيل داخل الاراضي المصرية 946 كم</a:t>
            </a:r>
            <a:br>
              <a:rPr lang="ar-EG" sz="2400" b="1" dirty="0" smtClean="0">
                <a:solidFill>
                  <a:schemeClr val="accent1">
                    <a:lumMod val="75000"/>
                  </a:schemeClr>
                </a:solidFill>
                <a:latin typeface="Simplified Arabic" pitchFamily="18" charset="-78"/>
                <a:cs typeface="Simplified Arabic" pitchFamily="18" charset="-78"/>
              </a:rPr>
            </a:br>
            <a:r>
              <a:rPr lang="ar-EG" sz="2400" b="1" dirty="0" smtClean="0">
                <a:solidFill>
                  <a:schemeClr val="accent1">
                    <a:lumMod val="75000"/>
                  </a:schemeClr>
                </a:solidFill>
              </a:rPr>
              <a:t/>
            </a:r>
            <a:br>
              <a:rPr lang="ar-EG" sz="2400" b="1" dirty="0" smtClean="0">
                <a:solidFill>
                  <a:schemeClr val="accent1">
                    <a:lumMod val="75000"/>
                  </a:schemeClr>
                </a:solidFill>
              </a:rPr>
            </a:br>
            <a:r>
              <a:rPr lang="ar-EG" sz="2400" b="1" dirty="0" smtClean="0">
                <a:solidFill>
                  <a:schemeClr val="accent1">
                    <a:lumMod val="75000"/>
                  </a:schemeClr>
                </a:solidFill>
              </a:rPr>
              <a:t>  </a:t>
            </a:r>
            <a:r>
              <a:rPr lang="ar-EG" sz="2800" b="1" u="sng" dirty="0" smtClean="0">
                <a:solidFill>
                  <a:schemeClr val="accent2">
                    <a:lumMod val="50000"/>
                  </a:schemeClr>
                </a:solidFill>
              </a:rPr>
              <a:t>عرض المجرى </a:t>
            </a:r>
            <a:r>
              <a:rPr lang="ar-EG" sz="2400" dirty="0" smtClean="0"/>
              <a:t/>
            </a:r>
            <a:br>
              <a:rPr lang="ar-EG" sz="2400" dirty="0" smtClean="0"/>
            </a:br>
            <a:r>
              <a:rPr lang="ar-EG" sz="2400" dirty="0" smtClean="0"/>
              <a:t>- </a:t>
            </a:r>
            <a:r>
              <a:rPr lang="ar-EG" sz="2400" b="1" dirty="0" smtClean="0">
                <a:solidFill>
                  <a:schemeClr val="accent1">
                    <a:lumMod val="75000"/>
                  </a:schemeClr>
                </a:solidFill>
                <a:latin typeface="Simplified Arabic" pitchFamily="18" charset="-78"/>
                <a:cs typeface="Simplified Arabic" pitchFamily="18" charset="-78"/>
              </a:rPr>
              <a:t>بلغ متوسط عرض المجرى 756 م</a:t>
            </a:r>
            <a:r>
              <a:rPr lang="ar-EG" sz="2400" dirty="0" smtClean="0"/>
              <a:t/>
            </a:r>
            <a:br>
              <a:rPr lang="ar-EG" sz="2400" dirty="0" smtClean="0"/>
            </a:br>
            <a:r>
              <a:rPr lang="ar-EG" sz="2400" dirty="0" smtClean="0"/>
              <a:t>   </a:t>
            </a:r>
            <a:r>
              <a:rPr lang="ar-EG" sz="2800" b="1" u="sng" dirty="0" smtClean="0">
                <a:solidFill>
                  <a:schemeClr val="accent2">
                    <a:lumMod val="50000"/>
                  </a:schemeClr>
                </a:solidFill>
              </a:rPr>
              <a:t>اتساع المجرى</a:t>
            </a:r>
            <a:br>
              <a:rPr lang="ar-EG" sz="2800" b="1" u="sng" dirty="0" smtClean="0">
                <a:solidFill>
                  <a:schemeClr val="accent2">
                    <a:lumMod val="50000"/>
                  </a:schemeClr>
                </a:solidFill>
              </a:rPr>
            </a:br>
            <a:r>
              <a:rPr lang="ar-EG" sz="2400" dirty="0" smtClean="0"/>
              <a:t/>
            </a:r>
            <a:br>
              <a:rPr lang="ar-EG" sz="2400" dirty="0" smtClean="0"/>
            </a:br>
            <a:r>
              <a:rPr lang="ar-EG" sz="2400" dirty="0" smtClean="0"/>
              <a:t>- </a:t>
            </a:r>
            <a:r>
              <a:rPr lang="ar-EG" sz="2400" b="1" dirty="0" smtClean="0">
                <a:solidFill>
                  <a:schemeClr val="accent1">
                    <a:lumMod val="75000"/>
                  </a:schemeClr>
                </a:solidFill>
                <a:latin typeface="Simplified Arabic" pitchFamily="18" charset="-78"/>
                <a:cs typeface="Simplified Arabic" pitchFamily="18" charset="-78"/>
              </a:rPr>
              <a:t>بلغ متوسط اتساع عرض المجرى 808م فى قطاع منفلوط – القاهرة </a:t>
            </a:r>
            <a:br>
              <a:rPr lang="ar-EG" sz="2400" b="1" dirty="0" smtClean="0">
                <a:solidFill>
                  <a:schemeClr val="accent1">
                    <a:lumMod val="75000"/>
                  </a:schemeClr>
                </a:solidFill>
                <a:latin typeface="Simplified Arabic" pitchFamily="18" charset="-78"/>
                <a:cs typeface="Simplified Arabic" pitchFamily="18" charset="-78"/>
              </a:rPr>
            </a:br>
            <a:r>
              <a:rPr lang="ar-EG" sz="2400" b="1" dirty="0" smtClean="0">
                <a:solidFill>
                  <a:schemeClr val="accent1">
                    <a:lumMod val="75000"/>
                  </a:schemeClr>
                </a:solidFill>
                <a:latin typeface="Simplified Arabic" pitchFamily="18" charset="-78"/>
                <a:cs typeface="Simplified Arabic" pitchFamily="18" charset="-78"/>
              </a:rPr>
              <a:t>- بلغ متوسط اتساع عرض المجرى 643م قطاع الرزيقات – نجع حمادى</a:t>
            </a:r>
            <a:br>
              <a:rPr lang="ar-EG" sz="2400" b="1" dirty="0" smtClean="0">
                <a:solidFill>
                  <a:schemeClr val="accent1">
                    <a:lumMod val="75000"/>
                  </a:schemeClr>
                </a:solidFill>
                <a:latin typeface="Simplified Arabic" pitchFamily="18" charset="-78"/>
                <a:cs typeface="Simplified Arabic" pitchFamily="18" charset="-78"/>
              </a:rPr>
            </a:br>
            <a:r>
              <a:rPr lang="ar-EG" sz="2400" b="1" dirty="0" smtClean="0">
                <a:solidFill>
                  <a:schemeClr val="accent1">
                    <a:lumMod val="75000"/>
                  </a:schemeClr>
                </a:solidFill>
              </a:rPr>
              <a:t/>
            </a:r>
            <a:br>
              <a:rPr lang="ar-EG" sz="2400" b="1" dirty="0" smtClean="0">
                <a:solidFill>
                  <a:schemeClr val="accent1">
                    <a:lumMod val="75000"/>
                  </a:schemeClr>
                </a:solidFill>
              </a:rPr>
            </a:br>
            <a:r>
              <a:rPr lang="ar-EG" sz="2400" dirty="0" smtClean="0"/>
              <a:t> </a:t>
            </a:r>
            <a:r>
              <a:rPr lang="ar-EG" sz="2800" b="1" u="sng" dirty="0" smtClean="0">
                <a:solidFill>
                  <a:schemeClr val="accent2">
                    <a:lumMod val="50000"/>
                  </a:schemeClr>
                </a:solidFill>
              </a:rPr>
              <a:t>متوسط عمقه</a:t>
            </a:r>
            <a:br>
              <a:rPr lang="ar-EG" sz="2800" b="1" u="sng" dirty="0" smtClean="0">
                <a:solidFill>
                  <a:schemeClr val="accent2">
                    <a:lumMod val="50000"/>
                  </a:schemeClr>
                </a:solidFill>
              </a:rPr>
            </a:br>
            <a:r>
              <a:rPr lang="ar-EG" sz="2400" dirty="0" smtClean="0"/>
              <a:t/>
            </a:r>
            <a:br>
              <a:rPr lang="ar-EG" sz="2400" dirty="0" smtClean="0"/>
            </a:br>
            <a:r>
              <a:rPr lang="ar-EG" sz="2400" dirty="0" smtClean="0"/>
              <a:t>- </a:t>
            </a:r>
            <a:r>
              <a:rPr lang="ar-EG" sz="2400" b="1" dirty="0" smtClean="0">
                <a:solidFill>
                  <a:schemeClr val="accent1">
                    <a:lumMod val="75000"/>
                  </a:schemeClr>
                </a:solidFill>
                <a:latin typeface="Simplified Arabic" pitchFamily="18" charset="-78"/>
                <a:cs typeface="Simplified Arabic" pitchFamily="18" charset="-78"/>
              </a:rPr>
              <a:t>بلغ متوسط عمق المجرى 7.4 م</a:t>
            </a:r>
            <a:br>
              <a:rPr lang="ar-EG" sz="2400" b="1" dirty="0" smtClean="0">
                <a:solidFill>
                  <a:schemeClr val="accent1">
                    <a:lumMod val="75000"/>
                  </a:schemeClr>
                </a:solidFill>
                <a:latin typeface="Simplified Arabic" pitchFamily="18" charset="-78"/>
                <a:cs typeface="Simplified Arabic" pitchFamily="18" charset="-78"/>
              </a:rPr>
            </a:br>
            <a:r>
              <a:rPr lang="ar-EG" sz="2400" b="1" dirty="0" smtClean="0">
                <a:solidFill>
                  <a:schemeClr val="accent1">
                    <a:lumMod val="75000"/>
                  </a:schemeClr>
                </a:solidFill>
                <a:latin typeface="Simplified Arabic" pitchFamily="18" charset="-78"/>
                <a:cs typeface="Simplified Arabic" pitchFamily="18" charset="-78"/>
              </a:rPr>
              <a:t>- نسبة عرض المجرى الى عمقه بلغت 101م</a:t>
            </a:r>
            <a:r>
              <a:rPr lang="ar-EG" sz="2400" dirty="0" smtClean="0"/>
              <a:t/>
            </a:r>
            <a:br>
              <a:rPr lang="ar-EG" sz="2400" dirty="0" smtClean="0"/>
            </a:br>
            <a:r>
              <a:rPr lang="ar-EG" sz="2400" b="1" dirty="0" smtClean="0">
                <a:solidFill>
                  <a:schemeClr val="accent1">
                    <a:lumMod val="75000"/>
                  </a:schemeClr>
                </a:solidFill>
              </a:rPr>
              <a:t>   </a:t>
            </a:r>
            <a:r>
              <a:rPr lang="ar-EG" sz="2800" b="1" u="sng" dirty="0" smtClean="0">
                <a:solidFill>
                  <a:schemeClr val="accent2">
                    <a:lumMod val="50000"/>
                  </a:schemeClr>
                </a:solidFill>
              </a:rPr>
              <a:t>عمق المجري </a:t>
            </a:r>
            <a:r>
              <a:rPr lang="ar-EG" sz="2400" dirty="0" smtClean="0"/>
              <a:t/>
            </a:r>
            <a:br>
              <a:rPr lang="ar-EG" sz="2400" dirty="0" smtClean="0"/>
            </a:br>
            <a:r>
              <a:rPr lang="ar-EG" sz="2400" dirty="0" smtClean="0"/>
              <a:t>- </a:t>
            </a:r>
            <a:r>
              <a:rPr lang="ar-EG" sz="2400" b="1" dirty="0" smtClean="0">
                <a:solidFill>
                  <a:schemeClr val="accent1">
                    <a:lumMod val="75000"/>
                  </a:schemeClr>
                </a:solidFill>
                <a:latin typeface="Simplified Arabic" pitchFamily="18" charset="-78"/>
                <a:cs typeface="Simplified Arabic" pitchFamily="18" charset="-78"/>
              </a:rPr>
              <a:t>يقل عمق المجرى بالاتجاه من الجنوب الى الشمال</a:t>
            </a:r>
            <a:br>
              <a:rPr lang="ar-EG" sz="2400" b="1" dirty="0" smtClean="0">
                <a:solidFill>
                  <a:schemeClr val="accent1">
                    <a:lumMod val="75000"/>
                  </a:schemeClr>
                </a:solidFill>
                <a:latin typeface="Simplified Arabic" pitchFamily="18" charset="-78"/>
                <a:cs typeface="Simplified Arabic" pitchFamily="18" charset="-78"/>
              </a:rPr>
            </a:br>
            <a:r>
              <a:rPr lang="ar-EG" sz="2400" b="1" dirty="0" smtClean="0">
                <a:solidFill>
                  <a:schemeClr val="accent1">
                    <a:lumMod val="75000"/>
                  </a:schemeClr>
                </a:solidFill>
                <a:latin typeface="Simplified Arabic" pitchFamily="18" charset="-78"/>
                <a:cs typeface="Simplified Arabic" pitchFamily="18" charset="-78"/>
              </a:rPr>
              <a:t>- متوسط عمق المجري عند الرزيقات 8.5 م</a:t>
            </a:r>
            <a:br>
              <a:rPr lang="ar-EG" sz="2400" b="1" dirty="0" smtClean="0">
                <a:solidFill>
                  <a:schemeClr val="accent1">
                    <a:lumMod val="75000"/>
                  </a:schemeClr>
                </a:solidFill>
                <a:latin typeface="Simplified Arabic" pitchFamily="18" charset="-78"/>
                <a:cs typeface="Simplified Arabic" pitchFamily="18" charset="-78"/>
              </a:rPr>
            </a:br>
            <a:r>
              <a:rPr lang="ar-EG" sz="2400" b="1" dirty="0" smtClean="0">
                <a:solidFill>
                  <a:schemeClr val="accent1">
                    <a:lumMod val="75000"/>
                  </a:schemeClr>
                </a:solidFill>
                <a:latin typeface="Simplified Arabic" pitchFamily="18" charset="-78"/>
                <a:cs typeface="Simplified Arabic" pitchFamily="18" charset="-78"/>
              </a:rPr>
              <a:t>- متوسط عمق المجرى عند القاهرة 6.8 م</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a:solidFill>
            <a:schemeClr val="accent5">
              <a:lumMod val="40000"/>
              <a:lumOff val="60000"/>
            </a:schemeClr>
          </a:solidFill>
          <a:ln w="34925">
            <a:solidFill>
              <a:schemeClr val="tx1"/>
            </a:solidFill>
          </a:ln>
        </p:spPr>
        <p:txBody>
          <a:bodyPr anchor="t">
            <a:normAutofit/>
          </a:bodyPr>
          <a:lstStyle/>
          <a:p>
            <a:pPr algn="r" rtl="1">
              <a:lnSpc>
                <a:spcPct val="150000"/>
              </a:lnSpc>
            </a:pPr>
            <a:r>
              <a:rPr lang="ar-EG" sz="2400" b="1" dirty="0" smtClean="0">
                <a:solidFill>
                  <a:schemeClr val="bg1"/>
                </a:solidFill>
                <a:latin typeface="Simplified Arabic" pitchFamily="18" charset="-78"/>
                <a:cs typeface="Simplified Arabic" pitchFamily="18" charset="-78"/>
              </a:rPr>
              <a:t>                             </a:t>
            </a:r>
            <a:r>
              <a:rPr lang="ar-EG" sz="2400" b="1" u="sng" dirty="0" smtClean="0">
                <a:solidFill>
                  <a:schemeClr val="bg1"/>
                </a:solidFill>
                <a:latin typeface="Simplified Arabic" pitchFamily="18" charset="-78"/>
                <a:cs typeface="Simplified Arabic" pitchFamily="18" charset="-78"/>
              </a:rPr>
              <a:t> </a:t>
            </a:r>
            <a:r>
              <a:rPr lang="ar-EG" sz="3600" b="1" u="sng" dirty="0" smtClean="0">
                <a:solidFill>
                  <a:srgbClr val="FF0000"/>
                </a:solidFill>
                <a:latin typeface="Simplified Arabic" pitchFamily="18" charset="-78"/>
                <a:cs typeface="Simplified Arabic" pitchFamily="18" charset="-78"/>
              </a:rPr>
              <a:t>ثانيا : سمات الوادى </a:t>
            </a:r>
            <a:r>
              <a:rPr lang="ar-EG" sz="2400" dirty="0" smtClean="0"/>
              <a:t/>
            </a:r>
            <a:br>
              <a:rPr lang="ar-EG" sz="2400" dirty="0" smtClean="0"/>
            </a:br>
            <a:r>
              <a:rPr lang="ar-EG" sz="3200" dirty="0" smtClean="0"/>
              <a:t>أ-</a:t>
            </a:r>
            <a:r>
              <a:rPr lang="ar-EG" sz="2400" dirty="0" smtClean="0"/>
              <a:t> </a:t>
            </a:r>
            <a:r>
              <a:rPr lang="ar-EG" sz="2800" b="1" dirty="0" smtClean="0">
                <a:solidFill>
                  <a:srgbClr val="FF0000"/>
                </a:solidFill>
              </a:rPr>
              <a:t>الجزء الجنوبي من المجرى بين ادندان – اسنا </a:t>
            </a:r>
            <a:r>
              <a:rPr lang="ar-EG" sz="2400" b="1" dirty="0" smtClean="0">
                <a:solidFill>
                  <a:srgbClr val="FF0000"/>
                </a:solidFill>
              </a:rPr>
              <a:t/>
            </a:r>
            <a:br>
              <a:rPr lang="ar-EG" sz="2400" b="1" dirty="0" smtClean="0">
                <a:solidFill>
                  <a:srgbClr val="FF0000"/>
                </a:solidFill>
              </a:rPr>
            </a:br>
            <a:r>
              <a:rPr lang="ar-EG" sz="2400" b="1" dirty="0" smtClean="0"/>
              <a:t>1-</a:t>
            </a:r>
            <a:r>
              <a:rPr lang="ar-EG" sz="2400" b="1" dirty="0" smtClean="0">
                <a:solidFill>
                  <a:srgbClr val="FF0000"/>
                </a:solidFill>
              </a:rPr>
              <a:t> </a:t>
            </a:r>
            <a:r>
              <a:rPr lang="ar-EG" sz="2400" b="1" dirty="0" smtClean="0"/>
              <a:t>يظهر الوادى ضيقا محصورا بين حافات من الحجر الرملي الذي بلغ ارتفاعه 100م فوق الوادى </a:t>
            </a:r>
            <a:br>
              <a:rPr lang="ar-EG" sz="2400" b="1" dirty="0" smtClean="0"/>
            </a:br>
            <a:r>
              <a:rPr lang="ar-EG" sz="2400" b="1" dirty="0" smtClean="0"/>
              <a:t>2- - يتسع وادى النيل فى هذا الجزء فى بعض المواضع وخاصة مناطق التقاء الاودية بالنيل وخاصة الاودية الاتية من الصحراء الشرقية مثل:- </a:t>
            </a:r>
            <a:r>
              <a:rPr lang="ar-EG" sz="2400" dirty="0" smtClean="0">
                <a:solidFill>
                  <a:srgbClr val="FFFF00"/>
                </a:solidFill>
              </a:rPr>
              <a:t/>
            </a:r>
            <a:br>
              <a:rPr lang="ar-EG" sz="2400" dirty="0" smtClean="0">
                <a:solidFill>
                  <a:srgbClr val="FFFF00"/>
                </a:solidFill>
              </a:rPr>
            </a:br>
            <a:r>
              <a:rPr lang="ar-EG" sz="2400" dirty="0" smtClean="0">
                <a:solidFill>
                  <a:srgbClr val="FFFF00"/>
                </a:solidFill>
              </a:rPr>
              <a:t>              -  </a:t>
            </a:r>
            <a:r>
              <a:rPr lang="ar-EG" sz="2700" b="1" dirty="0" smtClean="0">
                <a:solidFill>
                  <a:schemeClr val="accent2">
                    <a:lumMod val="50000"/>
                  </a:schemeClr>
                </a:solidFill>
              </a:rPr>
              <a:t>وادى العلاقى شمال كورسكو</a:t>
            </a:r>
            <a:br>
              <a:rPr lang="ar-EG" sz="2700" b="1" dirty="0" smtClean="0">
                <a:solidFill>
                  <a:schemeClr val="accent2">
                    <a:lumMod val="50000"/>
                  </a:schemeClr>
                </a:solidFill>
              </a:rPr>
            </a:br>
            <a:r>
              <a:rPr lang="ar-EG" sz="2700" b="1" dirty="0" smtClean="0">
                <a:solidFill>
                  <a:schemeClr val="accent2">
                    <a:lumMod val="50000"/>
                  </a:schemeClr>
                </a:solidFill>
              </a:rPr>
              <a:t>             -  وادى شعيط وخريط</a:t>
            </a:r>
            <a:br>
              <a:rPr lang="ar-EG" sz="2700" b="1" dirty="0" smtClean="0">
                <a:solidFill>
                  <a:schemeClr val="accent2">
                    <a:lumMod val="50000"/>
                  </a:schemeClr>
                </a:solidFill>
              </a:rPr>
            </a:br>
            <a:r>
              <a:rPr lang="ar-EG" sz="2700" b="1" dirty="0" smtClean="0">
                <a:solidFill>
                  <a:schemeClr val="accent2">
                    <a:lumMod val="50000"/>
                  </a:schemeClr>
                </a:solidFill>
              </a:rPr>
              <a:t>              -  وادى عابد عند ادفو</a:t>
            </a:r>
            <a:r>
              <a:rPr lang="ar-EG" sz="2400" dirty="0" smtClean="0">
                <a:solidFill>
                  <a:srgbClr val="FFFF00"/>
                </a:solidFill>
              </a:rPr>
              <a:t/>
            </a:r>
            <a:br>
              <a:rPr lang="ar-EG" sz="2400" dirty="0" smtClean="0">
                <a:solidFill>
                  <a:srgbClr val="FFFF00"/>
                </a:solidFill>
              </a:rPr>
            </a:br>
            <a:endParaRPr lang="ar-EG" sz="2400" dirty="0">
              <a:solidFill>
                <a:srgbClr val="FFFF00"/>
              </a:solidFill>
            </a:endParaRPr>
          </a:p>
        </p:txBody>
      </p:sp>
      <p:cxnSp>
        <p:nvCxnSpPr>
          <p:cNvPr id="3" name="Straight Arrow Connector 2"/>
          <p:cNvCxnSpPr/>
          <p:nvPr/>
        </p:nvCxnSpPr>
        <p:spPr>
          <a:xfrm flipH="1">
            <a:off x="7467600" y="4343400"/>
            <a:ext cx="990600" cy="0"/>
          </a:xfrm>
          <a:prstGeom prst="straightConnector1">
            <a:avLst/>
          </a:prstGeom>
          <a:ln w="47625" cmpd="thickThi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H="1">
            <a:off x="7467600" y="5029200"/>
            <a:ext cx="990600" cy="0"/>
          </a:xfrm>
          <a:prstGeom prst="straightConnector1">
            <a:avLst/>
          </a:prstGeom>
          <a:ln w="47625" cmpd="thickThi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a:off x="7467600" y="5562600"/>
            <a:ext cx="1066800" cy="0"/>
          </a:xfrm>
          <a:prstGeom prst="straightConnector1">
            <a:avLst/>
          </a:prstGeom>
          <a:ln w="47625" cmpd="thickThin">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4343400"/>
          </a:xfrm>
          <a:solidFill>
            <a:schemeClr val="accent5">
              <a:lumMod val="60000"/>
              <a:lumOff val="40000"/>
            </a:schemeClr>
          </a:solidFill>
          <a:ln w="47625">
            <a:solidFill>
              <a:schemeClr val="tx1"/>
            </a:solidFill>
          </a:ln>
        </p:spPr>
        <p:txBody>
          <a:bodyPr/>
          <a:lstStyle/>
          <a:p>
            <a:pPr algn="r">
              <a:lnSpc>
                <a:spcPct val="150000"/>
              </a:lnSpc>
            </a:pPr>
            <a:r>
              <a:rPr lang="en-US" sz="3200" dirty="0" smtClean="0">
                <a:solidFill>
                  <a:srgbClr val="FF0000"/>
                </a:solidFill>
                <a:latin typeface="Simplified Arabic" pitchFamily="18" charset="-78"/>
                <a:cs typeface="Simplified Arabic" pitchFamily="18" charset="-78"/>
              </a:rPr>
              <a:t/>
            </a:r>
            <a:br>
              <a:rPr lang="en-US" sz="3200" dirty="0" smtClean="0">
                <a:solidFill>
                  <a:srgbClr val="FF0000"/>
                </a:solidFill>
                <a:latin typeface="Simplified Arabic" pitchFamily="18" charset="-78"/>
                <a:cs typeface="Simplified Arabic" pitchFamily="18" charset="-78"/>
              </a:rPr>
            </a:br>
            <a:r>
              <a:rPr lang="ar-EG" sz="3200" b="1" dirty="0" smtClean="0">
                <a:solidFill>
                  <a:srgbClr val="FF0000"/>
                </a:solidFill>
                <a:latin typeface="Simplified Arabic" pitchFamily="18" charset="-78"/>
                <a:cs typeface="Simplified Arabic" pitchFamily="18" charset="-78"/>
              </a:rPr>
              <a:t>ب- فى الجزء الاوسط من المجرى بين اسنا واسيوط</a:t>
            </a:r>
            <a:r>
              <a:rPr lang="ar-EG" sz="2800" b="1" dirty="0" smtClean="0">
                <a:latin typeface="Simplified Arabic" pitchFamily="18" charset="-78"/>
                <a:cs typeface="Simplified Arabic" pitchFamily="18" charset="-78"/>
              </a:rPr>
              <a:t/>
            </a:r>
            <a:br>
              <a:rPr lang="ar-EG" sz="2800" b="1" dirty="0" smtClean="0">
                <a:latin typeface="Simplified Arabic" pitchFamily="18" charset="-78"/>
                <a:cs typeface="Simplified Arabic" pitchFamily="18" charset="-78"/>
              </a:rPr>
            </a:br>
            <a:r>
              <a:rPr lang="ar-EG" sz="2400" b="1" dirty="0" smtClean="0"/>
              <a:t> 1- ينحصر الوادى بين حافتين من الصخور الجيرية يتراوح ارتفاعها بين 200 300 م فوق منسوب السهل الفيضي</a:t>
            </a:r>
            <a:br>
              <a:rPr lang="ar-EG" sz="2400" b="1" dirty="0" smtClean="0"/>
            </a:br>
            <a:r>
              <a:rPr lang="ar-EG" sz="2400" b="1" dirty="0" smtClean="0"/>
              <a:t>-  يبلغ عرض الوادى فىهذا القطاع 15 كم ، وقد يبلغ 19 كم عند منطقة التقاء الاودية الجافة بالنيل</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400800"/>
          </a:xfrm>
          <a:solidFill>
            <a:schemeClr val="accent6">
              <a:lumMod val="20000"/>
              <a:lumOff val="80000"/>
            </a:schemeClr>
          </a:solidFill>
          <a:ln w="38100">
            <a:solidFill>
              <a:schemeClr val="tx1"/>
            </a:solidFill>
          </a:ln>
        </p:spPr>
        <p:txBody>
          <a:bodyPr anchor="t">
            <a:noAutofit/>
          </a:bodyPr>
          <a:lstStyle/>
          <a:p>
            <a:pPr algn="r" rtl="1">
              <a:lnSpc>
                <a:spcPct val="150000"/>
              </a:lnSpc>
            </a:pPr>
            <a:r>
              <a:rPr lang="ar-EG" sz="2400" b="1" dirty="0" smtClean="0"/>
              <a:t>ج -  </a:t>
            </a:r>
            <a:r>
              <a:rPr lang="ar-EG" sz="3200" b="1" dirty="0" smtClean="0">
                <a:solidFill>
                  <a:srgbClr val="FF0000"/>
                </a:solidFill>
                <a:latin typeface="Simplified Arabic" pitchFamily="18" charset="-78"/>
                <a:cs typeface="Simplified Arabic" pitchFamily="18" charset="-78"/>
              </a:rPr>
              <a:t>فى الجزء الشمالى من المجرى بين اسيوط القاهرة</a:t>
            </a:r>
            <a:r>
              <a:rPr lang="ar-EG" sz="3200" dirty="0" smtClean="0">
                <a:solidFill>
                  <a:srgbClr val="FF0000"/>
                </a:solidFill>
                <a:latin typeface="Simplified Arabic" pitchFamily="18" charset="-78"/>
                <a:cs typeface="Simplified Arabic" pitchFamily="18" charset="-78"/>
              </a:rPr>
              <a:t/>
            </a:r>
            <a:br>
              <a:rPr lang="ar-EG" sz="3200" dirty="0" smtClean="0">
                <a:solidFill>
                  <a:srgbClr val="FF0000"/>
                </a:solidFill>
                <a:latin typeface="Simplified Arabic" pitchFamily="18" charset="-78"/>
                <a:cs typeface="Simplified Arabic" pitchFamily="18" charset="-78"/>
              </a:rPr>
            </a:br>
            <a:r>
              <a:rPr lang="ar-EG" sz="3200" dirty="0" smtClean="0">
                <a:solidFill>
                  <a:srgbClr val="FF0000"/>
                </a:solidFill>
                <a:latin typeface="Simplified Arabic" pitchFamily="18" charset="-78"/>
                <a:cs typeface="Simplified Arabic" pitchFamily="18" charset="-78"/>
              </a:rPr>
              <a:t> </a:t>
            </a:r>
            <a:r>
              <a:rPr lang="ar-EG" sz="3200" dirty="0" smtClean="0">
                <a:latin typeface="Simplified Arabic" pitchFamily="18" charset="-78"/>
                <a:cs typeface="Simplified Arabic" pitchFamily="18" charset="-78"/>
              </a:rPr>
              <a:t>1-</a:t>
            </a:r>
            <a:r>
              <a:rPr lang="ar-EG" sz="3200" dirty="0" smtClean="0">
                <a:solidFill>
                  <a:srgbClr val="FF0000"/>
                </a:solidFill>
                <a:latin typeface="Simplified Arabic" pitchFamily="18" charset="-78"/>
                <a:cs typeface="Simplified Arabic" pitchFamily="18" charset="-78"/>
              </a:rPr>
              <a:t> </a:t>
            </a:r>
            <a:r>
              <a:rPr lang="ar-EG" sz="2000" b="1" dirty="0" smtClean="0"/>
              <a:t>تقترب الحافة الشرقية من مجرى النهر اقترابا شديدا</a:t>
            </a:r>
            <a:br>
              <a:rPr lang="ar-EG" sz="2000" b="1" dirty="0" smtClean="0"/>
            </a:br>
            <a:r>
              <a:rPr lang="ar-EG" sz="2000" b="1" dirty="0" smtClean="0"/>
              <a:t>  </a:t>
            </a:r>
            <a:r>
              <a:rPr lang="ar-EG" sz="2400" b="1" dirty="0" smtClean="0"/>
              <a:t>2</a:t>
            </a:r>
            <a:r>
              <a:rPr lang="ar-EG" sz="2000" b="1" dirty="0" smtClean="0"/>
              <a:t> -  يظهر الوادى على الجزء الشرقى من المجرى على هيئة احواض منعزلة تفصل بينها اجزاء من الهضبة </a:t>
            </a:r>
            <a:br>
              <a:rPr lang="ar-EG" sz="2000" b="1" dirty="0" smtClean="0"/>
            </a:br>
            <a:r>
              <a:rPr lang="ar-EG" sz="2000" b="1" dirty="0" smtClean="0"/>
              <a:t>  </a:t>
            </a:r>
            <a:r>
              <a:rPr lang="ar-EG" sz="2400" b="1" dirty="0" smtClean="0"/>
              <a:t> 3</a:t>
            </a:r>
            <a:r>
              <a:rPr lang="ar-EG" sz="2000" b="1" dirty="0" smtClean="0"/>
              <a:t>- يظهر الوادى على الجزء الغربي من المجرى متسع وكبير</a:t>
            </a:r>
            <a:r>
              <a:rPr lang="ar-EG" sz="2400" dirty="0" smtClean="0"/>
              <a:t/>
            </a:r>
            <a:br>
              <a:rPr lang="ar-EG" sz="2400" dirty="0" smtClean="0"/>
            </a:br>
            <a:r>
              <a:rPr lang="ar-EG" sz="2600" b="1" u="sng" dirty="0" smtClean="0">
                <a:solidFill>
                  <a:srgbClr val="FF0000"/>
                </a:solidFill>
              </a:rPr>
              <a:t>ملحوظات هامه جدا</a:t>
            </a:r>
            <a:r>
              <a:rPr lang="ar-EG" sz="2400" dirty="0" smtClean="0"/>
              <a:t/>
            </a:r>
            <a:br>
              <a:rPr lang="ar-EG" sz="2400" dirty="0" smtClean="0"/>
            </a:br>
            <a:r>
              <a:rPr lang="ar-EG" sz="2400" dirty="0" smtClean="0"/>
              <a:t>1-  </a:t>
            </a:r>
            <a:r>
              <a:rPr lang="ar-EG" sz="2200" dirty="0" smtClean="0"/>
              <a:t>يبلغ ضيق الوادى اقصاه فى محافظة اسوان فى منطقة الجندل الاول حيث يكاد يختفى تماما </a:t>
            </a:r>
            <a:r>
              <a:rPr lang="ar-EG" sz="2200" b="1" dirty="0" smtClean="0">
                <a:solidFill>
                  <a:schemeClr val="accent2">
                    <a:lumMod val="50000"/>
                  </a:schemeClr>
                </a:solidFill>
              </a:rPr>
              <a:t>بسبب</a:t>
            </a:r>
            <a:r>
              <a:rPr lang="ar-EG" sz="2800" b="1" dirty="0" smtClean="0">
                <a:solidFill>
                  <a:schemeClr val="accent2">
                    <a:lumMod val="50000"/>
                  </a:schemeClr>
                </a:solidFill>
              </a:rPr>
              <a:t>:-</a:t>
            </a:r>
            <a:r>
              <a:rPr lang="ar-EG" sz="2400" dirty="0" smtClean="0"/>
              <a:t/>
            </a:r>
            <a:br>
              <a:rPr lang="ar-EG" sz="2400" dirty="0" smtClean="0"/>
            </a:br>
            <a:r>
              <a:rPr lang="ar-EG" sz="2400" dirty="0" smtClean="0"/>
              <a:t>                   </a:t>
            </a:r>
            <a:r>
              <a:rPr lang="ar-EG" sz="2400" b="1" dirty="0" smtClean="0">
                <a:solidFill>
                  <a:schemeClr val="accent6">
                    <a:lumMod val="50000"/>
                  </a:schemeClr>
                </a:solidFill>
              </a:rPr>
              <a:t>وجود خانق السلسة وثم لا يكاد يوجد وادى</a:t>
            </a:r>
            <a:br>
              <a:rPr lang="ar-EG" sz="2400" b="1" dirty="0" smtClean="0">
                <a:solidFill>
                  <a:schemeClr val="accent6">
                    <a:lumMod val="50000"/>
                  </a:schemeClr>
                </a:solidFill>
              </a:rPr>
            </a:br>
            <a:r>
              <a:rPr lang="ar-EG" sz="2400" b="1" dirty="0" smtClean="0">
                <a:solidFill>
                  <a:schemeClr val="accent6">
                    <a:lumMod val="50000"/>
                  </a:schemeClr>
                </a:solidFill>
              </a:rPr>
              <a:t>                  هذه الاجزاء من وادى النيل حديثه نسبيا ( خانق السلسله) حيث ان النهر لم يفلح فى ازالة ما كان تعترضه من صخور فى هذه المنطقة</a:t>
            </a:r>
            <a:r>
              <a:rPr lang="ar-EG" sz="2000" dirty="0" smtClean="0"/>
              <a:t/>
            </a:r>
            <a:br>
              <a:rPr lang="ar-EG" sz="2000" dirty="0" smtClean="0"/>
            </a:br>
            <a:r>
              <a:rPr lang="ar-EG" sz="2000" dirty="0" smtClean="0"/>
              <a:t>-</a:t>
            </a:r>
            <a:endParaRPr lang="ar-EG" sz="2000" dirty="0">
              <a:solidFill>
                <a:srgbClr val="C00000"/>
              </a:solidFill>
            </a:endParaRPr>
          </a:p>
        </p:txBody>
      </p:sp>
      <p:sp>
        <p:nvSpPr>
          <p:cNvPr id="3" name="Left Arrow 2"/>
          <p:cNvSpPr/>
          <p:nvPr/>
        </p:nvSpPr>
        <p:spPr>
          <a:xfrm flipV="1">
            <a:off x="7620000" y="5257800"/>
            <a:ext cx="978408" cy="228600"/>
          </a:xfrm>
          <a:prstGeom prst="lef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4" name="Left Arrow 3"/>
          <p:cNvSpPr/>
          <p:nvPr/>
        </p:nvSpPr>
        <p:spPr>
          <a:xfrm flipV="1">
            <a:off x="7620000" y="5791200"/>
            <a:ext cx="978408" cy="228600"/>
          </a:xfrm>
          <a:prstGeom prst="lef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248400"/>
          </a:xfrm>
          <a:solidFill>
            <a:srgbClr val="77E9C3"/>
          </a:solidFill>
          <a:ln w="34925">
            <a:solidFill>
              <a:schemeClr val="tx1"/>
            </a:solidFill>
          </a:ln>
        </p:spPr>
        <p:txBody>
          <a:bodyPr anchor="t">
            <a:noAutofit/>
          </a:bodyPr>
          <a:lstStyle/>
          <a:p>
            <a:pPr algn="r" rtl="1">
              <a:lnSpc>
                <a:spcPct val="200000"/>
              </a:lnSpc>
            </a:pPr>
            <a:r>
              <a:rPr lang="ar-EG" sz="2400" dirty="0" smtClean="0"/>
              <a:t>2-  </a:t>
            </a:r>
            <a:r>
              <a:rPr lang="ar-EG" sz="2400" b="1" dirty="0" smtClean="0">
                <a:latin typeface="Simplified Arabic" pitchFamily="18" charset="-78"/>
                <a:cs typeface="Simplified Arabic" pitchFamily="18" charset="-78"/>
              </a:rPr>
              <a:t>يبلغ اقصى اتساع لوادى النيل فى منطقة </a:t>
            </a:r>
            <a:r>
              <a:rPr lang="ar-EG" sz="2400" b="1" dirty="0" smtClean="0">
                <a:solidFill>
                  <a:srgbClr val="FF0000"/>
                </a:solidFill>
                <a:latin typeface="Simplified Arabic" pitchFamily="18" charset="-78"/>
                <a:cs typeface="Simplified Arabic" pitchFamily="18" charset="-78"/>
              </a:rPr>
              <a:t>بنى سويف حيث يبلغ 23كم</a:t>
            </a:r>
            <a:r>
              <a:rPr lang="ar-EG" sz="2400" b="1" dirty="0" smtClean="0">
                <a:latin typeface="Simplified Arabic" pitchFamily="18" charset="-78"/>
                <a:cs typeface="Simplified Arabic" pitchFamily="18" charset="-78"/>
              </a:rPr>
              <a:t/>
            </a:r>
            <a:br>
              <a:rPr lang="ar-EG" sz="2400" b="1" dirty="0" smtClean="0">
                <a:latin typeface="Simplified Arabic" pitchFamily="18" charset="-78"/>
                <a:cs typeface="Simplified Arabic" pitchFamily="18" charset="-78"/>
              </a:rPr>
            </a:br>
            <a:r>
              <a:rPr lang="ar-EG" sz="2400" b="1" dirty="0" smtClean="0">
                <a:latin typeface="Simplified Arabic" pitchFamily="18" charset="-78"/>
                <a:cs typeface="Simplified Arabic" pitchFamily="18" charset="-78"/>
              </a:rPr>
              <a:t>3- يضيق السهل الفيضى </a:t>
            </a:r>
            <a:r>
              <a:rPr lang="ar-EG" sz="2400" b="1" dirty="0" smtClean="0">
                <a:solidFill>
                  <a:srgbClr val="FF0000"/>
                </a:solidFill>
                <a:latin typeface="Simplified Arabic" pitchFamily="18" charset="-78"/>
                <a:cs typeface="Simplified Arabic" pitchFamily="18" charset="-78"/>
              </a:rPr>
              <a:t>شمال الوسطى </a:t>
            </a:r>
            <a:r>
              <a:rPr lang="ar-EG" sz="2400" b="1" dirty="0" smtClean="0">
                <a:latin typeface="Simplified Arabic" pitchFamily="18" charset="-78"/>
                <a:cs typeface="Simplified Arabic" pitchFamily="18" charset="-78"/>
              </a:rPr>
              <a:t>عند بداية دخوله محافظة الجيزة حيث يبلغ </a:t>
            </a:r>
            <a:r>
              <a:rPr lang="ar-EG" sz="2400" b="1" dirty="0" smtClean="0">
                <a:solidFill>
                  <a:srgbClr val="FF0000"/>
                </a:solidFill>
                <a:latin typeface="Simplified Arabic" pitchFamily="18" charset="-78"/>
                <a:cs typeface="Simplified Arabic" pitchFamily="18" charset="-78"/>
              </a:rPr>
              <a:t>اتساعه 12 كم ومتوسط عرض الوادى 8 كم </a:t>
            </a:r>
            <a:r>
              <a:rPr lang="ar-EG" sz="2400" b="1" u="sng" dirty="0" smtClean="0"/>
              <a:t>والسبب هذا الضيق:-</a:t>
            </a:r>
            <a:r>
              <a:rPr lang="ar-EG" sz="2400" dirty="0" smtClean="0"/>
              <a:t/>
            </a:r>
            <a:br>
              <a:rPr lang="ar-EG" sz="2400" dirty="0" smtClean="0"/>
            </a:br>
            <a:r>
              <a:rPr lang="ar-EG" sz="2400" dirty="0" smtClean="0"/>
              <a:t>                     </a:t>
            </a:r>
            <a:r>
              <a:rPr lang="ar-EG" sz="2200" b="1" dirty="0" smtClean="0">
                <a:solidFill>
                  <a:srgbClr val="7030A0"/>
                </a:solidFill>
              </a:rPr>
              <a:t>الوادى يحاط  به فى هذه المنطقة من </a:t>
            </a:r>
            <a:r>
              <a:rPr lang="ar-EG" sz="2200" b="1" dirty="0" smtClean="0">
                <a:solidFill>
                  <a:srgbClr val="FF0000"/>
                </a:solidFill>
              </a:rPr>
              <a:t>الشرق</a:t>
            </a:r>
            <a:r>
              <a:rPr lang="ar-EG" sz="2200" b="1" dirty="0" smtClean="0">
                <a:solidFill>
                  <a:srgbClr val="7030A0"/>
                </a:solidFill>
              </a:rPr>
              <a:t> كتل </a:t>
            </a:r>
            <a:r>
              <a:rPr lang="ar-EG" sz="2200" b="1" u="sng" dirty="0" smtClean="0">
                <a:solidFill>
                  <a:srgbClr val="7030A0"/>
                </a:solidFill>
              </a:rPr>
              <a:t>جبل المقطم الجيرية</a:t>
            </a:r>
            <a:r>
              <a:rPr lang="ar-EG" sz="2400" dirty="0" smtClean="0">
                <a:solidFill>
                  <a:schemeClr val="accent5">
                    <a:lumMod val="50000"/>
                  </a:schemeClr>
                </a:solidFill>
              </a:rPr>
              <a:t/>
            </a:r>
            <a:br>
              <a:rPr lang="ar-EG" sz="2400" dirty="0" smtClean="0">
                <a:solidFill>
                  <a:schemeClr val="accent5">
                    <a:lumMod val="50000"/>
                  </a:schemeClr>
                </a:solidFill>
              </a:rPr>
            </a:br>
            <a:r>
              <a:rPr lang="ar-EG" sz="2400" dirty="0" smtClean="0">
                <a:solidFill>
                  <a:schemeClr val="accent5">
                    <a:lumMod val="50000"/>
                  </a:schemeClr>
                </a:solidFill>
              </a:rPr>
              <a:t>                       </a:t>
            </a:r>
            <a:r>
              <a:rPr lang="ar-EG" sz="2400" b="1" dirty="0" smtClean="0">
                <a:solidFill>
                  <a:srgbClr val="7030A0"/>
                </a:solidFill>
              </a:rPr>
              <a:t>الوادى يحاط  به فى هذه المنطقة من ا</a:t>
            </a:r>
            <a:r>
              <a:rPr lang="ar-EG" sz="2400" b="1" dirty="0" smtClean="0">
                <a:solidFill>
                  <a:srgbClr val="FF0000"/>
                </a:solidFill>
              </a:rPr>
              <a:t>لغرب</a:t>
            </a:r>
            <a:r>
              <a:rPr lang="ar-EG" sz="2400" b="1" dirty="0" smtClean="0">
                <a:solidFill>
                  <a:srgbClr val="7030A0"/>
                </a:solidFill>
              </a:rPr>
              <a:t> </a:t>
            </a:r>
            <a:r>
              <a:rPr lang="ar-EG" sz="2400" b="1" u="sng" dirty="0" smtClean="0">
                <a:solidFill>
                  <a:srgbClr val="7030A0"/>
                </a:solidFill>
              </a:rPr>
              <a:t>كتلة جبل ابو رواش</a:t>
            </a:r>
            <a:r>
              <a:rPr lang="ar-EG" sz="2400" dirty="0" smtClean="0">
                <a:solidFill>
                  <a:srgbClr val="7030A0"/>
                </a:solidFill>
              </a:rPr>
              <a:t/>
            </a:r>
            <a:br>
              <a:rPr lang="ar-EG" sz="2400" dirty="0" smtClean="0">
                <a:solidFill>
                  <a:srgbClr val="7030A0"/>
                </a:solidFill>
              </a:rPr>
            </a:br>
            <a:r>
              <a:rPr lang="ar-EG" sz="2400" dirty="0" smtClean="0">
                <a:solidFill>
                  <a:schemeClr val="accent5">
                    <a:lumMod val="50000"/>
                  </a:schemeClr>
                </a:solidFill>
              </a:rPr>
              <a:t>  </a:t>
            </a:r>
            <a:r>
              <a:rPr lang="ar-EG" sz="2400" b="1" dirty="0" smtClean="0">
                <a:solidFill>
                  <a:schemeClr val="accent5">
                    <a:lumMod val="50000"/>
                  </a:schemeClr>
                </a:solidFill>
              </a:rPr>
              <a:t>4-</a:t>
            </a:r>
            <a:r>
              <a:rPr lang="ar-EG" sz="2400" dirty="0" smtClean="0">
                <a:solidFill>
                  <a:schemeClr val="accent5">
                    <a:lumMod val="50000"/>
                  </a:schemeClr>
                </a:solidFill>
              </a:rPr>
              <a:t>  </a:t>
            </a:r>
            <a:r>
              <a:rPr lang="ar-EG" sz="2400" b="1" dirty="0" smtClean="0">
                <a:latin typeface="Simplified Arabic" pitchFamily="18" charset="-78"/>
                <a:cs typeface="Simplified Arabic" pitchFamily="18" charset="-78"/>
              </a:rPr>
              <a:t>ينبسط الوادى فى </a:t>
            </a:r>
            <a:r>
              <a:rPr lang="ar-EG" sz="2400" b="1" dirty="0" smtClean="0">
                <a:solidFill>
                  <a:srgbClr val="FF0000"/>
                </a:solidFill>
                <a:latin typeface="Simplified Arabic" pitchFamily="18" charset="-78"/>
                <a:cs typeface="Simplified Arabic" pitchFamily="18" charset="-78"/>
              </a:rPr>
              <a:t>شمال القاهرة </a:t>
            </a:r>
            <a:r>
              <a:rPr lang="ar-EG" sz="2400" b="1" dirty="0" smtClean="0">
                <a:latin typeface="Simplified Arabic" pitchFamily="18" charset="-78"/>
                <a:cs typeface="Simplified Arabic" pitchFamily="18" charset="-78"/>
              </a:rPr>
              <a:t>نظرا لعدم وجود مناطق مرتفعة،  وساعد ذلك على انبساط الرواسب الدلتاوية وانتشارها</a:t>
            </a:r>
          </a:p>
        </p:txBody>
      </p:sp>
      <p:cxnSp>
        <p:nvCxnSpPr>
          <p:cNvPr id="3" name="Straight Arrow Connector 2"/>
          <p:cNvCxnSpPr/>
          <p:nvPr/>
        </p:nvCxnSpPr>
        <p:spPr>
          <a:xfrm flipH="1">
            <a:off x="7162800" y="2895600"/>
            <a:ext cx="1219200" cy="0"/>
          </a:xfrm>
          <a:prstGeom prst="straightConnector1">
            <a:avLst/>
          </a:prstGeom>
          <a:ln w="47625" cmpd="thickThi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a:off x="7162800" y="3657600"/>
            <a:ext cx="1371600" cy="0"/>
          </a:xfrm>
          <a:prstGeom prst="straightConnector1">
            <a:avLst/>
          </a:prstGeom>
          <a:ln w="47625" cmpd="thickThi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143000" y="5410200"/>
            <a:ext cx="6400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400" b="1" dirty="0" smtClean="0">
                <a:solidFill>
                  <a:schemeClr val="tx1"/>
                </a:solidFill>
              </a:rPr>
              <a:t>تابع بقية الموضوع  – المحاضره الرابعة</a:t>
            </a:r>
            <a:endParaRPr lang="ar-EG" sz="2400"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1000" y="685800"/>
            <a:ext cx="8458200" cy="4952999"/>
          </a:xfrm>
          <a:prstGeom prst="rect">
            <a:avLst/>
          </a:prstGeom>
          <a:solidFill>
            <a:srgbClr val="9EB9DA"/>
          </a:solidFill>
          <a:ln w="25400">
            <a:solidFill>
              <a:schemeClr val="tx1"/>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EG" sz="5400" b="1" i="0" u="none" strike="noStrike" kern="1200" cap="none" spc="0" normalizeH="0" baseline="0" noProof="0" dirty="0" smtClean="0">
                <a:ln>
                  <a:noFill/>
                </a:ln>
                <a:solidFill>
                  <a:schemeClr val="tx1"/>
                </a:solidFill>
                <a:effectLst/>
                <a:uLnTx/>
                <a:uFillTx/>
                <a:latin typeface="+mj-lt"/>
                <a:ea typeface="+mj-ea"/>
                <a:cs typeface="+mj-cs"/>
              </a:rPr>
              <a:t>الفصل الثالث</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EG" sz="4800" b="1" i="0" u="none" strike="noStrike" kern="1200" cap="none" spc="0" normalizeH="0" baseline="0" noProof="0" dirty="0" smtClean="0">
                <a:ln>
                  <a:noFill/>
                </a:ln>
                <a:solidFill>
                  <a:srgbClr val="FF0000"/>
                </a:solidFill>
                <a:effectLst/>
                <a:uLnTx/>
                <a:uFillTx/>
                <a:latin typeface="+mj-lt"/>
                <a:ea typeface="+mj-ea"/>
                <a:cs typeface="+mj-cs"/>
              </a:rPr>
              <a:t>الملامح التضاريسية والخصائص الجيولوجية لمصر</a:t>
            </a:r>
            <a:endParaRPr kumimoji="0" lang="ar-EG" sz="4800" b="1"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1"/>
            <a:ext cx="8458200" cy="761999"/>
          </a:xfrm>
          <a:solidFill>
            <a:schemeClr val="accent2">
              <a:lumMod val="60000"/>
              <a:lumOff val="40000"/>
            </a:schemeClr>
          </a:solidFill>
          <a:ln w="25400">
            <a:solidFill>
              <a:schemeClr val="tx1"/>
            </a:solidFill>
          </a:ln>
        </p:spPr>
        <p:txBody>
          <a:bodyPr>
            <a:normAutofit/>
          </a:bodyPr>
          <a:lstStyle/>
          <a:p>
            <a:r>
              <a:rPr lang="ar-EG" sz="3200" b="1" dirty="0" smtClean="0"/>
              <a:t>الملامح التضاريسية والخصائص الجيولوجية لمصر</a:t>
            </a:r>
            <a:endParaRPr lang="ar-EG" sz="3200" b="1" dirty="0"/>
          </a:p>
        </p:txBody>
      </p:sp>
      <p:sp>
        <p:nvSpPr>
          <p:cNvPr id="3" name="Subtitle 2"/>
          <p:cNvSpPr>
            <a:spLocks noGrp="1"/>
          </p:cNvSpPr>
          <p:nvPr>
            <p:ph type="subTitle" idx="1"/>
          </p:nvPr>
        </p:nvSpPr>
        <p:spPr>
          <a:xfrm>
            <a:off x="457200" y="1143000"/>
            <a:ext cx="8305800" cy="5334000"/>
          </a:xfrm>
          <a:solidFill>
            <a:srgbClr val="DFA6A5"/>
          </a:solidFill>
        </p:spPr>
        <p:txBody>
          <a:bodyPr>
            <a:normAutofit/>
          </a:bodyPr>
          <a:lstStyle/>
          <a:p>
            <a:pPr algn="r" rtl="1">
              <a:buFont typeface="Arial" pitchFamily="34" charset="0"/>
              <a:buChar char="•"/>
            </a:pPr>
            <a:r>
              <a:rPr lang="ar-EG" b="1" u="sng" dirty="0" smtClean="0">
                <a:solidFill>
                  <a:schemeClr val="tx1"/>
                </a:solidFill>
              </a:rPr>
              <a:t>يمكن تقسيم مصر الى اربع اقاليم رئيسية</a:t>
            </a:r>
          </a:p>
          <a:p>
            <a:pPr algn="r" rtl="1"/>
            <a:endParaRPr lang="ar-EG" sz="1200" dirty="0"/>
          </a:p>
        </p:txBody>
      </p:sp>
      <p:graphicFrame>
        <p:nvGraphicFramePr>
          <p:cNvPr id="4" name="Diagram 3"/>
          <p:cNvGraphicFramePr/>
          <p:nvPr/>
        </p:nvGraphicFramePr>
        <p:xfrm>
          <a:off x="457200" y="1828800"/>
          <a:ext cx="83058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a:solidFill>
            <a:srgbClr val="F2B4F2"/>
          </a:solidFill>
          <a:ln w="31750">
            <a:solidFill>
              <a:schemeClr val="tx1"/>
            </a:solidFill>
          </a:ln>
        </p:spPr>
        <p:txBody>
          <a:bodyPr/>
          <a:lstStyle/>
          <a:p>
            <a:pPr algn="ctr" rtl="1">
              <a:buNone/>
            </a:pPr>
            <a:r>
              <a:rPr lang="ar-EG" sz="4800" b="1" u="sng" dirty="0" smtClean="0">
                <a:latin typeface="Simplified Arabic" pitchFamily="18" charset="-78"/>
                <a:cs typeface="Simplified Arabic" pitchFamily="18" charset="-78"/>
              </a:rPr>
              <a:t>اولا: وادى النيل ودلتاه</a:t>
            </a:r>
          </a:p>
          <a:p>
            <a:pPr algn="r" rtl="1">
              <a:lnSpc>
                <a:spcPct val="150000"/>
              </a:lnSpc>
              <a:buNone/>
            </a:pPr>
            <a:r>
              <a:rPr lang="ar-EG" sz="3600" b="1" dirty="0" smtClean="0">
                <a:solidFill>
                  <a:schemeClr val="tx2"/>
                </a:solidFill>
              </a:rPr>
              <a:t>أ- </a:t>
            </a:r>
            <a:r>
              <a:rPr lang="ar-EG" sz="3600" b="1" u="sng" dirty="0" smtClean="0">
                <a:solidFill>
                  <a:schemeClr val="tx2"/>
                </a:solidFill>
              </a:rPr>
              <a:t>نشاة نهر النيل </a:t>
            </a:r>
          </a:p>
          <a:p>
            <a:pPr algn="r" rtl="1">
              <a:lnSpc>
                <a:spcPct val="150000"/>
              </a:lnSpc>
              <a:buNone/>
            </a:pPr>
            <a:r>
              <a:rPr lang="ar-EG" dirty="0" smtClean="0">
                <a:solidFill>
                  <a:schemeClr val="accent2">
                    <a:lumMod val="40000"/>
                    <a:lumOff val="60000"/>
                  </a:schemeClr>
                </a:solidFill>
              </a:rPr>
              <a:t>-  </a:t>
            </a:r>
            <a:r>
              <a:rPr lang="ar-EG" b="1" dirty="0" smtClean="0">
                <a:solidFill>
                  <a:srgbClr val="FF0000"/>
                </a:solidFill>
              </a:rPr>
              <a:t>انقسم العلماء حول تفسير نشاة نهر النيل الى فريقين :-</a:t>
            </a:r>
          </a:p>
          <a:p>
            <a:pPr algn="r" rtl="1">
              <a:lnSpc>
                <a:spcPct val="150000"/>
              </a:lnSpc>
              <a:buNone/>
            </a:pPr>
            <a:r>
              <a:rPr lang="ar-EG" b="1" dirty="0" smtClean="0">
                <a:solidFill>
                  <a:schemeClr val="tx1">
                    <a:lumMod val="95000"/>
                    <a:lumOff val="5000"/>
                  </a:schemeClr>
                </a:solidFill>
              </a:rPr>
              <a:t>* </a:t>
            </a:r>
            <a:r>
              <a:rPr lang="ar-EG" b="1" dirty="0" smtClean="0">
                <a:solidFill>
                  <a:srgbClr val="FF0000"/>
                </a:solidFill>
              </a:rPr>
              <a:t>الفريق الاول              </a:t>
            </a:r>
            <a:r>
              <a:rPr lang="ar-EG" b="1" dirty="0" smtClean="0">
                <a:solidFill>
                  <a:schemeClr val="tx1">
                    <a:lumMod val="95000"/>
                    <a:lumOff val="5000"/>
                  </a:schemeClr>
                </a:solidFill>
              </a:rPr>
              <a:t>يؤيد النشاة التكتونية للنهر</a:t>
            </a:r>
          </a:p>
          <a:p>
            <a:pPr algn="r" rtl="1">
              <a:lnSpc>
                <a:spcPct val="150000"/>
              </a:lnSpc>
              <a:buNone/>
            </a:pPr>
            <a:r>
              <a:rPr lang="ar-EG" b="1" dirty="0" smtClean="0">
                <a:solidFill>
                  <a:schemeClr val="tx1">
                    <a:lumMod val="95000"/>
                    <a:lumOff val="5000"/>
                  </a:schemeClr>
                </a:solidFill>
              </a:rPr>
              <a:t>* </a:t>
            </a:r>
            <a:r>
              <a:rPr lang="ar-EG" b="1" dirty="0" smtClean="0">
                <a:solidFill>
                  <a:srgbClr val="FF0000"/>
                </a:solidFill>
              </a:rPr>
              <a:t>الفريق الثانى</a:t>
            </a:r>
            <a:r>
              <a:rPr lang="ar-EG" b="1" dirty="0" smtClean="0">
                <a:solidFill>
                  <a:schemeClr val="tx1">
                    <a:lumMod val="95000"/>
                    <a:lumOff val="5000"/>
                  </a:schemeClr>
                </a:solidFill>
              </a:rPr>
              <a:t>             </a:t>
            </a:r>
            <a:r>
              <a:rPr lang="ar-EG" sz="2800" b="1" dirty="0" smtClean="0">
                <a:solidFill>
                  <a:schemeClr val="tx1">
                    <a:lumMod val="95000"/>
                    <a:lumOff val="5000"/>
                  </a:schemeClr>
                </a:solidFill>
              </a:rPr>
              <a:t>يؤيد نشاة النهر الى النحت المائي العادى</a:t>
            </a:r>
          </a:p>
          <a:p>
            <a:pPr>
              <a:buNone/>
            </a:pPr>
            <a:endParaRPr lang="ar-EG" b="1" dirty="0">
              <a:solidFill>
                <a:schemeClr val="tx1">
                  <a:lumMod val="95000"/>
                  <a:lumOff val="5000"/>
                </a:schemeClr>
              </a:solidFill>
            </a:endParaRPr>
          </a:p>
        </p:txBody>
      </p:sp>
      <p:sp>
        <p:nvSpPr>
          <p:cNvPr id="4" name="Left Arrow 3"/>
          <p:cNvSpPr/>
          <p:nvPr/>
        </p:nvSpPr>
        <p:spPr>
          <a:xfrm>
            <a:off x="5334000" y="3048000"/>
            <a:ext cx="1207008" cy="484632"/>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5" name="Left Arrow 4"/>
          <p:cNvSpPr/>
          <p:nvPr/>
        </p:nvSpPr>
        <p:spPr>
          <a:xfrm>
            <a:off x="5410200" y="3962400"/>
            <a:ext cx="1143000" cy="484632"/>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172200"/>
          </a:xfrm>
          <a:solidFill>
            <a:srgbClr val="F1F5C1"/>
          </a:solidFill>
          <a:ln w="34925">
            <a:solidFill>
              <a:schemeClr val="tx1"/>
            </a:solidFill>
          </a:ln>
        </p:spPr>
        <p:txBody>
          <a:bodyPr>
            <a:normAutofit/>
          </a:bodyPr>
          <a:lstStyle/>
          <a:p>
            <a:pPr algn="r" rtl="1"/>
            <a:r>
              <a:rPr lang="ar-EG" b="1" u="sng" dirty="0" smtClean="0">
                <a:solidFill>
                  <a:srgbClr val="FF0000"/>
                </a:solidFill>
              </a:rPr>
              <a:t>الفريق الاول</a:t>
            </a:r>
            <a:r>
              <a:rPr lang="ar-EG" b="1" u="sng" dirty="0" smtClean="0">
                <a:solidFill>
                  <a:schemeClr val="tx2">
                    <a:lumMod val="75000"/>
                  </a:schemeClr>
                </a:solidFill>
              </a:rPr>
              <a:t>: يؤيد النشاة التكتونية لنهرالنيل</a:t>
            </a:r>
          </a:p>
          <a:p>
            <a:pPr algn="r" rtl="1">
              <a:buNone/>
            </a:pPr>
            <a:r>
              <a:rPr lang="ar-EG" b="1" u="sng" dirty="0" smtClean="0">
                <a:solidFill>
                  <a:srgbClr val="800080"/>
                </a:solidFill>
              </a:rPr>
              <a:t> 1- العالم بلانكنهورن</a:t>
            </a:r>
          </a:p>
          <a:p>
            <a:pPr marL="274638" indent="-274638" algn="r" rtl="1">
              <a:lnSpc>
                <a:spcPct val="150000"/>
              </a:lnSpc>
              <a:buFontTx/>
              <a:buChar char="-"/>
            </a:pPr>
            <a:r>
              <a:rPr lang="ar-EG" sz="2400" b="1" dirty="0" smtClean="0">
                <a:solidFill>
                  <a:srgbClr val="002060"/>
                </a:solidFill>
                <a:latin typeface="Simplified Arabic" pitchFamily="18" charset="-78"/>
                <a:cs typeface="Simplified Arabic" pitchFamily="18" charset="-78"/>
              </a:rPr>
              <a:t>يقف على راس هذا الفريق العالم </a:t>
            </a:r>
            <a:r>
              <a:rPr lang="ar-EG" sz="2400" b="1" dirty="0" smtClean="0">
                <a:solidFill>
                  <a:srgbClr val="FF0000"/>
                </a:solidFill>
                <a:latin typeface="Simplified Arabic" pitchFamily="18" charset="-78"/>
                <a:cs typeface="Simplified Arabic" pitchFamily="18" charset="-78"/>
              </a:rPr>
              <a:t>ماكس بلانكنهورن</a:t>
            </a:r>
          </a:p>
          <a:p>
            <a:pPr marL="274638" indent="-274638" algn="r" rtl="1">
              <a:lnSpc>
                <a:spcPct val="150000"/>
              </a:lnSpc>
              <a:buFontTx/>
              <a:buChar char="-"/>
            </a:pPr>
            <a:r>
              <a:rPr lang="ar-EG" sz="2400" b="1" dirty="0" smtClean="0">
                <a:solidFill>
                  <a:srgbClr val="002060"/>
                </a:solidFill>
                <a:latin typeface="Simplified Arabic" pitchFamily="18" charset="-78"/>
                <a:cs typeface="Simplified Arabic" pitchFamily="18" charset="-78"/>
              </a:rPr>
              <a:t> هو عالم جيولوجي درس الاراضي المصرية</a:t>
            </a:r>
          </a:p>
          <a:p>
            <a:pPr marL="274638" indent="-274638" algn="r" rtl="1">
              <a:lnSpc>
                <a:spcPct val="150000"/>
              </a:lnSpc>
              <a:buFontTx/>
              <a:buChar char="-"/>
            </a:pPr>
            <a:r>
              <a:rPr lang="ar-EG" sz="2400" b="1" dirty="0" smtClean="0">
                <a:solidFill>
                  <a:srgbClr val="002060"/>
                </a:solidFill>
                <a:latin typeface="Simplified Arabic" pitchFamily="18" charset="-78"/>
                <a:cs typeface="Simplified Arabic" pitchFamily="18" charset="-78"/>
              </a:rPr>
              <a:t>ارجع بلانكهورن نشاة نهر النيل الى </a:t>
            </a:r>
            <a:r>
              <a:rPr lang="ar-EG" sz="2400" b="1" dirty="0" smtClean="0">
                <a:solidFill>
                  <a:srgbClr val="FF0000"/>
                </a:solidFill>
                <a:latin typeface="Simplified Arabic" pitchFamily="18" charset="-78"/>
                <a:cs typeface="Simplified Arabic" pitchFamily="18" charset="-78"/>
              </a:rPr>
              <a:t>اواسط الباليوسين حيث ان النهر حفر مجراه عن طريق مجموعة من الفوالق</a:t>
            </a:r>
            <a:endParaRPr lang="ar-EG" sz="2800" b="1" dirty="0" smtClean="0">
              <a:solidFill>
                <a:srgbClr val="FF0000"/>
              </a:solidFill>
              <a:latin typeface="Simplified Arabic" pitchFamily="18" charset="-78"/>
              <a:cs typeface="Simplified Arabic" pitchFamily="18" charset="-78"/>
            </a:endParaRPr>
          </a:p>
          <a:p>
            <a:pPr algn="r" rtl="1">
              <a:lnSpc>
                <a:spcPct val="150000"/>
              </a:lnSpc>
              <a:buNone/>
            </a:pPr>
            <a:r>
              <a:rPr lang="ar-EG" b="1" u="sng" dirty="0" smtClean="0">
                <a:solidFill>
                  <a:srgbClr val="800080"/>
                </a:solidFill>
              </a:rPr>
              <a:t>2- العالم جون بول</a:t>
            </a:r>
          </a:p>
          <a:p>
            <a:pPr marL="274638" indent="-274638" algn="r" rtl="1">
              <a:lnSpc>
                <a:spcPct val="150000"/>
              </a:lnSpc>
              <a:buFontTx/>
              <a:buChar char="-"/>
            </a:pPr>
            <a:r>
              <a:rPr lang="ar-EG" sz="2400" b="1" dirty="0" smtClean="0">
                <a:solidFill>
                  <a:srgbClr val="002060"/>
                </a:solidFill>
                <a:latin typeface="Simplified Arabic" pitchFamily="18" charset="-78"/>
                <a:cs typeface="Simplified Arabic" pitchFamily="18" charset="-78"/>
              </a:rPr>
              <a:t> ارجع العالم جون بول نشأة نهر النيل  الى ان النهر </a:t>
            </a:r>
            <a:r>
              <a:rPr lang="ar-EG" sz="2400" b="1" dirty="0" smtClean="0">
                <a:solidFill>
                  <a:srgbClr val="FF0000"/>
                </a:solidFill>
                <a:latin typeface="Simplified Arabic" pitchFamily="18" charset="-78"/>
                <a:cs typeface="Simplified Arabic" pitchFamily="18" charset="-78"/>
              </a:rPr>
              <a:t>حفر مجراه على طول التواء مقعر</a:t>
            </a:r>
          </a:p>
          <a:p>
            <a:pPr marL="274638" indent="-274638" algn="r" rtl="1">
              <a:buNone/>
            </a:pPr>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5943600"/>
          </a:xfrm>
          <a:solidFill>
            <a:srgbClr val="C0F8CB"/>
          </a:solidFill>
          <a:ln w="38100">
            <a:solidFill>
              <a:schemeClr val="tx1"/>
            </a:solidFill>
          </a:ln>
        </p:spPr>
        <p:txBody>
          <a:bodyPr/>
          <a:lstStyle/>
          <a:p>
            <a:pPr algn="r" rtl="1"/>
            <a:r>
              <a:rPr lang="ar-EG" b="1" u="sng" dirty="0" smtClean="0">
                <a:solidFill>
                  <a:srgbClr val="FF0000"/>
                </a:solidFill>
              </a:rPr>
              <a:t>الفريق الثانى: </a:t>
            </a:r>
            <a:r>
              <a:rPr lang="ar-EG" b="1" u="sng" dirty="0" smtClean="0">
                <a:solidFill>
                  <a:schemeClr val="tx2"/>
                </a:solidFill>
              </a:rPr>
              <a:t>يؤيد نشاة النهر الى النحت المائي العادى</a:t>
            </a:r>
          </a:p>
          <a:p>
            <a:pPr marL="274638" indent="-274638" algn="r" rtl="1">
              <a:lnSpc>
                <a:spcPct val="150000"/>
              </a:lnSpc>
              <a:buNone/>
            </a:pPr>
            <a:r>
              <a:rPr lang="ar-EG" dirty="0" smtClean="0"/>
              <a:t>- </a:t>
            </a:r>
            <a:r>
              <a:rPr lang="ar-EG" sz="2400" b="1" dirty="0" smtClean="0">
                <a:latin typeface="Simplified Arabic" pitchFamily="18" charset="-78"/>
                <a:cs typeface="Simplified Arabic" pitchFamily="18" charset="-78"/>
              </a:rPr>
              <a:t>يقف على راس هذا الفريق العلماء (</a:t>
            </a:r>
            <a:r>
              <a:rPr lang="ar-EG" sz="2400" b="1" dirty="0" smtClean="0">
                <a:solidFill>
                  <a:srgbClr val="FF0000"/>
                </a:solidFill>
                <a:latin typeface="Simplified Arabic" pitchFamily="18" charset="-78"/>
                <a:cs typeface="Simplified Arabic" pitchFamily="18" charset="-78"/>
              </a:rPr>
              <a:t>ساند فورد، اركل ، اندريو)</a:t>
            </a:r>
          </a:p>
          <a:p>
            <a:pPr marL="274638" indent="-274638" algn="r" rtl="1">
              <a:lnSpc>
                <a:spcPct val="150000"/>
              </a:lnSpc>
              <a:buFontTx/>
              <a:buChar char="-"/>
            </a:pPr>
            <a:r>
              <a:rPr lang="ar-EG" sz="2400" b="1" dirty="0" smtClean="0">
                <a:latin typeface="Simplified Arabic" pitchFamily="18" charset="-78"/>
                <a:cs typeface="Simplified Arabic" pitchFamily="18" charset="-78"/>
              </a:rPr>
              <a:t>يرى العلماء  نشاة النهر فى مصر ترجع الى ان</a:t>
            </a:r>
          </a:p>
          <a:p>
            <a:pPr marL="990600" indent="-182563" algn="r" rtl="1">
              <a:lnSpc>
                <a:spcPct val="200000"/>
              </a:lnSpc>
              <a:buFont typeface="Wingdings" pitchFamily="2" charset="2"/>
              <a:buChar char="§"/>
            </a:pPr>
            <a:r>
              <a:rPr lang="ar-EG" sz="2400" b="1" dirty="0" smtClean="0">
                <a:solidFill>
                  <a:srgbClr val="000066"/>
                </a:solidFill>
                <a:latin typeface="Simplified Arabic" pitchFamily="18" charset="-78"/>
                <a:cs typeface="Simplified Arabic" pitchFamily="18" charset="-78"/>
              </a:rPr>
              <a:t> </a:t>
            </a:r>
            <a:r>
              <a:rPr lang="ar-EG" sz="2200" b="1" dirty="0" smtClean="0">
                <a:solidFill>
                  <a:srgbClr val="000066"/>
                </a:solidFill>
                <a:latin typeface="Simplified Arabic" pitchFamily="18" charset="-78"/>
                <a:cs typeface="Simplified Arabic" pitchFamily="18" charset="-78"/>
              </a:rPr>
              <a:t>النهر حفر مجراه </a:t>
            </a:r>
            <a:r>
              <a:rPr lang="ar-EG" sz="2200" b="1" dirty="0" smtClean="0">
                <a:solidFill>
                  <a:srgbClr val="FF0000"/>
                </a:solidFill>
                <a:latin typeface="Simplified Arabic" pitchFamily="18" charset="-78"/>
                <a:cs typeface="Simplified Arabic" pitchFamily="18" charset="-78"/>
              </a:rPr>
              <a:t>بفعل التعرية المائية </a:t>
            </a:r>
          </a:p>
          <a:p>
            <a:pPr marL="990600" indent="-182563" algn="r" rtl="1">
              <a:lnSpc>
                <a:spcPct val="200000"/>
              </a:lnSpc>
              <a:buFont typeface="Wingdings" pitchFamily="2" charset="2"/>
              <a:buChar char="§"/>
            </a:pPr>
            <a:r>
              <a:rPr lang="ar-EG" sz="2200" b="1" dirty="0" smtClean="0">
                <a:solidFill>
                  <a:srgbClr val="000066"/>
                </a:solidFill>
                <a:latin typeface="Simplified Arabic" pitchFamily="18" charset="-78"/>
                <a:cs typeface="Simplified Arabic" pitchFamily="18" charset="-78"/>
              </a:rPr>
              <a:t>والتعميق فى المجرى( العمق) </a:t>
            </a:r>
            <a:r>
              <a:rPr lang="ar-EG" sz="2200" b="1" dirty="0" smtClean="0">
                <a:solidFill>
                  <a:srgbClr val="FF0000"/>
                </a:solidFill>
                <a:latin typeface="Simplified Arabic" pitchFamily="18" charset="-78"/>
                <a:cs typeface="Simplified Arabic" pitchFamily="18" charset="-78"/>
              </a:rPr>
              <a:t>حدث  بواسطة الحفر الميكانيكى والكميائي </a:t>
            </a:r>
          </a:p>
          <a:p>
            <a:pPr marL="990600" indent="-182563" algn="r" rtl="1">
              <a:lnSpc>
                <a:spcPct val="200000"/>
              </a:lnSpc>
              <a:buFont typeface="Wingdings" pitchFamily="2" charset="2"/>
              <a:buChar char="§"/>
            </a:pPr>
            <a:r>
              <a:rPr lang="ar-EG" sz="2200" b="1" dirty="0" smtClean="0">
                <a:solidFill>
                  <a:srgbClr val="000066"/>
                </a:solidFill>
                <a:latin typeface="Simplified Arabic" pitchFamily="18" charset="-78"/>
                <a:cs typeface="Simplified Arabic" pitchFamily="18" charset="-78"/>
              </a:rPr>
              <a:t>والتوسيع (عرض المجرى) </a:t>
            </a:r>
            <a:r>
              <a:rPr lang="ar-EG" sz="2200" b="1" dirty="0" smtClean="0">
                <a:solidFill>
                  <a:srgbClr val="FF0000"/>
                </a:solidFill>
                <a:latin typeface="Simplified Arabic" pitchFamily="18" charset="-78"/>
                <a:cs typeface="Simplified Arabic" pitchFamily="18" charset="-78"/>
              </a:rPr>
              <a:t>حدث عن طريق الانهيالات الارضية والتقويض</a:t>
            </a:r>
          </a:p>
          <a:p>
            <a:pPr marL="274638" indent="-274638" algn="r" rtl="1">
              <a:lnSpc>
                <a:spcPct val="150000"/>
              </a:lnSpc>
              <a:buNone/>
            </a:pPr>
            <a:r>
              <a:rPr lang="ar-EG" sz="2400" b="1" dirty="0" smtClean="0">
                <a:latin typeface="Simplified Arabic" pitchFamily="18" charset="-78"/>
                <a:cs typeface="Simplified Arabic" pitchFamily="18" charset="-78"/>
              </a:rPr>
              <a:t>- يري ساند فورد ان نهر النيل بدأ فى شق مجراه فى </a:t>
            </a:r>
            <a:r>
              <a:rPr lang="ar-EG" sz="2400" b="1" dirty="0" smtClean="0">
                <a:solidFill>
                  <a:srgbClr val="FF0000"/>
                </a:solidFill>
                <a:latin typeface="Simplified Arabic" pitchFamily="18" charset="-78"/>
                <a:cs typeface="Simplified Arabic" pitchFamily="18" charset="-78"/>
              </a:rPr>
              <a:t>الميوسين الاعلى</a:t>
            </a:r>
          </a:p>
          <a:p>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a:solidFill>
            <a:srgbClr val="80C4D6"/>
          </a:solidFill>
          <a:ln w="34925">
            <a:solidFill>
              <a:schemeClr val="tx1"/>
            </a:solidFill>
          </a:ln>
        </p:spPr>
        <p:txBody>
          <a:bodyPr anchor="t">
            <a:normAutofit fontScale="90000"/>
          </a:bodyPr>
          <a:lstStyle/>
          <a:p>
            <a:pPr algn="r" rtl="1">
              <a:lnSpc>
                <a:spcPct val="150000"/>
              </a:lnSpc>
              <a:buFont typeface="Arial" pitchFamily="34" charset="0"/>
              <a:buChar char="•"/>
            </a:pPr>
            <a:r>
              <a:rPr lang="ar-EG" sz="4800" dirty="0" smtClean="0"/>
              <a:t> </a:t>
            </a:r>
            <a:r>
              <a:rPr lang="ar-EG" sz="3600" b="1" u="sng" dirty="0" smtClean="0">
                <a:solidFill>
                  <a:srgbClr val="FF0000"/>
                </a:solidFill>
                <a:latin typeface="+mn-lt"/>
                <a:ea typeface="+mn-ea"/>
                <a:cs typeface="+mn-cs"/>
              </a:rPr>
              <a:t>الفريق الثالث </a:t>
            </a:r>
            <a:r>
              <a:rPr lang="ar-EG" sz="3600" b="1" u="sng" dirty="0" smtClean="0">
                <a:solidFill>
                  <a:schemeClr val="tx2"/>
                </a:solidFill>
                <a:latin typeface="+mn-lt"/>
                <a:ea typeface="+mn-ea"/>
                <a:cs typeface="+mn-cs"/>
              </a:rPr>
              <a:t>يؤيد النشأة التكتونية والنحت المائى</a:t>
            </a:r>
            <a:r>
              <a:rPr lang="ar-EG" sz="4800" dirty="0" smtClean="0">
                <a:solidFill>
                  <a:schemeClr val="tx2"/>
                </a:solidFill>
              </a:rPr>
              <a:t/>
            </a:r>
            <a:br>
              <a:rPr lang="ar-EG" sz="4800" dirty="0" smtClean="0">
                <a:solidFill>
                  <a:schemeClr val="tx2"/>
                </a:solidFill>
              </a:rPr>
            </a:br>
            <a:r>
              <a:rPr lang="ar-EG" sz="4800" dirty="0" smtClean="0"/>
              <a:t>- </a:t>
            </a:r>
            <a:r>
              <a:rPr lang="ar-EG" sz="2800" b="1" dirty="0" smtClean="0">
                <a:solidFill>
                  <a:schemeClr val="tx2">
                    <a:lumMod val="75000"/>
                  </a:schemeClr>
                </a:solidFill>
                <a:latin typeface="Simplified Arabic" pitchFamily="18" charset="-78"/>
                <a:cs typeface="Simplified Arabic" pitchFamily="18" charset="-78"/>
              </a:rPr>
              <a:t>يتزعم رأس  هذا  الفريق </a:t>
            </a:r>
            <a:r>
              <a:rPr lang="ar-EG" sz="2800" b="1" dirty="0" smtClean="0">
                <a:solidFill>
                  <a:srgbClr val="FF0000"/>
                </a:solidFill>
                <a:latin typeface="Simplified Arabic" pitchFamily="18" charset="-78"/>
                <a:cs typeface="Simplified Arabic" pitchFamily="18" charset="-78"/>
              </a:rPr>
              <a:t>العالم هيوم</a:t>
            </a:r>
            <a:r>
              <a:rPr lang="ar-EG" sz="2800" b="1" dirty="0" smtClean="0">
                <a:solidFill>
                  <a:schemeClr val="tx2">
                    <a:lumMod val="75000"/>
                  </a:schemeClr>
                </a:solidFill>
                <a:latin typeface="Simplified Arabic" pitchFamily="18" charset="-78"/>
                <a:cs typeface="Simplified Arabic" pitchFamily="18" charset="-78"/>
              </a:rPr>
              <a:t/>
            </a:r>
            <a:br>
              <a:rPr lang="ar-EG" sz="2800" b="1" dirty="0" smtClean="0">
                <a:solidFill>
                  <a:schemeClr val="tx2">
                    <a:lumMod val="75000"/>
                  </a:schemeClr>
                </a:solidFill>
                <a:latin typeface="Simplified Arabic" pitchFamily="18" charset="-78"/>
                <a:cs typeface="Simplified Arabic" pitchFamily="18" charset="-78"/>
              </a:rPr>
            </a:br>
            <a:r>
              <a:rPr lang="ar-EG" sz="2800" b="1" dirty="0" smtClean="0">
                <a:solidFill>
                  <a:schemeClr val="tx2">
                    <a:lumMod val="75000"/>
                  </a:schemeClr>
                </a:solidFill>
                <a:latin typeface="Simplified Arabic" pitchFamily="18" charset="-78"/>
                <a:cs typeface="Simplified Arabic" pitchFamily="18" charset="-78"/>
              </a:rPr>
              <a:t>- يري هيوم ان نشاة النيل ترجع الى</a:t>
            </a:r>
            <a:r>
              <a:rPr lang="ar-EG" sz="2800" b="1" dirty="0" smtClean="0">
                <a:solidFill>
                  <a:srgbClr val="FF0000"/>
                </a:solidFill>
                <a:latin typeface="Simplified Arabic" pitchFamily="18" charset="-78"/>
                <a:cs typeface="Simplified Arabic" pitchFamily="18" charset="-78"/>
              </a:rPr>
              <a:t> العاملين السابقين معا:-</a:t>
            </a:r>
            <a:br>
              <a:rPr lang="ar-EG" sz="2800" b="1" dirty="0" smtClean="0">
                <a:solidFill>
                  <a:srgbClr val="FF0000"/>
                </a:solidFill>
                <a:latin typeface="Simplified Arabic" pitchFamily="18" charset="-78"/>
                <a:cs typeface="Simplified Arabic" pitchFamily="18" charset="-78"/>
              </a:rPr>
            </a:br>
            <a:r>
              <a:rPr lang="ar-EG" sz="2800" b="1" dirty="0" smtClean="0">
                <a:solidFill>
                  <a:schemeClr val="tx2">
                    <a:lumMod val="75000"/>
                  </a:schemeClr>
                </a:solidFill>
                <a:latin typeface="Simplified Arabic" pitchFamily="18" charset="-78"/>
                <a:cs typeface="Simplified Arabic" pitchFamily="18" charset="-78"/>
              </a:rPr>
              <a:t> 1- </a:t>
            </a:r>
            <a:r>
              <a:rPr lang="ar-EG" sz="2800" b="1" dirty="0" smtClean="0">
                <a:solidFill>
                  <a:srgbClr val="FF0000"/>
                </a:solidFill>
                <a:latin typeface="Simplified Arabic" pitchFamily="18" charset="-78"/>
                <a:cs typeface="Simplified Arabic" pitchFamily="18" charset="-78"/>
              </a:rPr>
              <a:t>النشأة التكتونية:- </a:t>
            </a:r>
            <a:r>
              <a:rPr lang="ar-EG" sz="2600" b="1" dirty="0" smtClean="0">
                <a:solidFill>
                  <a:schemeClr val="tx2">
                    <a:lumMod val="75000"/>
                  </a:schemeClr>
                </a:solidFill>
                <a:latin typeface="Simplified Arabic" pitchFamily="18" charset="-78"/>
                <a:cs typeface="Simplified Arabic" pitchFamily="18" charset="-78"/>
              </a:rPr>
              <a:t>اى ان نهر النيل اتبع فى اجزاء منه </a:t>
            </a:r>
            <a:r>
              <a:rPr lang="ar-EG" sz="2600" b="1" dirty="0" smtClean="0">
                <a:solidFill>
                  <a:srgbClr val="FF0000"/>
                </a:solidFill>
                <a:latin typeface="Simplified Arabic" pitchFamily="18" charset="-78"/>
                <a:cs typeface="Simplified Arabic" pitchFamily="18" charset="-78"/>
              </a:rPr>
              <a:t>التواء مقعر </a:t>
            </a:r>
            <a:r>
              <a:rPr lang="ar-EG" sz="2600" b="1" dirty="0" smtClean="0">
                <a:solidFill>
                  <a:schemeClr val="tx2">
                    <a:lumMod val="75000"/>
                  </a:schemeClr>
                </a:solidFill>
                <a:latin typeface="Simplified Arabic" pitchFamily="18" charset="-78"/>
                <a:cs typeface="Simplified Arabic" pitchFamily="18" charset="-78"/>
              </a:rPr>
              <a:t>واجزاء اخرى كان يجرى عبر </a:t>
            </a:r>
            <a:r>
              <a:rPr lang="ar-EG" sz="2600" b="1" dirty="0" smtClean="0">
                <a:solidFill>
                  <a:srgbClr val="FF0000"/>
                </a:solidFill>
                <a:latin typeface="Simplified Arabic" pitchFamily="18" charset="-78"/>
                <a:cs typeface="Simplified Arabic" pitchFamily="18" charset="-78"/>
              </a:rPr>
              <a:t>صدوع </a:t>
            </a:r>
            <a:r>
              <a:rPr lang="ar-EG" sz="2600" b="1" dirty="0" smtClean="0">
                <a:solidFill>
                  <a:schemeClr val="tx2">
                    <a:lumMod val="75000"/>
                  </a:schemeClr>
                </a:solidFill>
                <a:latin typeface="Simplified Arabic" pitchFamily="18" charset="-78"/>
                <a:cs typeface="Simplified Arabic" pitchFamily="18" charset="-78"/>
              </a:rPr>
              <a:t>( اى ان نهرى النيل حفر مجراه فى بعض المواضع عبر التواءات مقعره ، وبعض الاجزاء الاخرى عبر صدوع )</a:t>
            </a:r>
            <a:r>
              <a:rPr lang="ar-EG" sz="2800" b="1" dirty="0" smtClean="0">
                <a:solidFill>
                  <a:schemeClr val="tx2">
                    <a:lumMod val="75000"/>
                  </a:schemeClr>
                </a:solidFill>
                <a:latin typeface="Simplified Arabic" pitchFamily="18" charset="-78"/>
                <a:cs typeface="Simplified Arabic" pitchFamily="18" charset="-78"/>
              </a:rPr>
              <a:t/>
            </a:r>
            <a:br>
              <a:rPr lang="ar-EG" sz="2800" b="1" dirty="0" smtClean="0">
                <a:solidFill>
                  <a:schemeClr val="tx2">
                    <a:lumMod val="75000"/>
                  </a:schemeClr>
                </a:solidFill>
                <a:latin typeface="Simplified Arabic" pitchFamily="18" charset="-78"/>
                <a:cs typeface="Simplified Arabic" pitchFamily="18" charset="-78"/>
              </a:rPr>
            </a:br>
            <a:r>
              <a:rPr lang="ar-EG" sz="2800" b="1" dirty="0" smtClean="0">
                <a:solidFill>
                  <a:schemeClr val="tx2">
                    <a:lumMod val="75000"/>
                  </a:schemeClr>
                </a:solidFill>
                <a:latin typeface="Simplified Arabic" pitchFamily="18" charset="-78"/>
                <a:cs typeface="Simplified Arabic" pitchFamily="18" charset="-78"/>
              </a:rPr>
              <a:t>2- </a:t>
            </a:r>
            <a:r>
              <a:rPr lang="ar-EG" sz="2800" b="1" dirty="0" smtClean="0">
                <a:solidFill>
                  <a:srgbClr val="FF0000"/>
                </a:solidFill>
                <a:latin typeface="Simplified Arabic" pitchFamily="18" charset="-78"/>
                <a:cs typeface="Simplified Arabic" pitchFamily="18" charset="-78"/>
              </a:rPr>
              <a:t>النحت المائى:- </a:t>
            </a:r>
            <a:r>
              <a:rPr lang="ar-EG" sz="2800" b="1" dirty="0" smtClean="0">
                <a:solidFill>
                  <a:schemeClr val="tx2">
                    <a:lumMod val="75000"/>
                  </a:schemeClr>
                </a:solidFill>
                <a:latin typeface="Simplified Arabic" pitchFamily="18" charset="-78"/>
                <a:cs typeface="Simplified Arabic" pitchFamily="18" charset="-78"/>
              </a:rPr>
              <a:t> </a:t>
            </a:r>
            <a:r>
              <a:rPr lang="ar-EG" sz="2600" b="1" dirty="0" smtClean="0">
                <a:solidFill>
                  <a:schemeClr val="tx2">
                    <a:lumMod val="75000"/>
                  </a:schemeClr>
                </a:solidFill>
                <a:latin typeface="Simplified Arabic" pitchFamily="18" charset="-78"/>
                <a:cs typeface="Simplified Arabic" pitchFamily="18" charset="-78"/>
              </a:rPr>
              <a:t>كما يرى ان </a:t>
            </a:r>
            <a:r>
              <a:rPr lang="ar-EG" sz="2600" b="1" dirty="0" smtClean="0">
                <a:solidFill>
                  <a:srgbClr val="FF0000"/>
                </a:solidFill>
                <a:latin typeface="Simplified Arabic" pitchFamily="18" charset="-78"/>
                <a:cs typeface="Simplified Arabic" pitchFamily="18" charset="-78"/>
              </a:rPr>
              <a:t>النحت المائي </a:t>
            </a:r>
            <a:r>
              <a:rPr lang="ar-EG" sz="2600" b="1" dirty="0" smtClean="0">
                <a:solidFill>
                  <a:schemeClr val="tx2">
                    <a:lumMod val="75000"/>
                  </a:schemeClr>
                </a:solidFill>
                <a:latin typeface="Simplified Arabic" pitchFamily="18" charset="-78"/>
                <a:cs typeface="Simplified Arabic" pitchFamily="18" charset="-78"/>
              </a:rPr>
              <a:t>كان له دور كبير فى حفر المجرى وتوسيعه</a:t>
            </a:r>
            <a:r>
              <a:rPr lang="ar-EG" sz="2800" b="1" dirty="0" smtClean="0">
                <a:solidFill>
                  <a:schemeClr val="tx2">
                    <a:lumMod val="75000"/>
                  </a:schemeClr>
                </a:solidFill>
                <a:latin typeface="Simplified Arabic" pitchFamily="18" charset="-78"/>
                <a:cs typeface="Simplified Arabic" pitchFamily="18" charset="-78"/>
              </a:rPr>
              <a:t/>
            </a:r>
            <a:br>
              <a:rPr lang="ar-EG" sz="2800" b="1" dirty="0" smtClean="0">
                <a:solidFill>
                  <a:schemeClr val="tx2">
                    <a:lumMod val="75000"/>
                  </a:schemeClr>
                </a:solidFill>
                <a:latin typeface="Simplified Arabic" pitchFamily="18" charset="-78"/>
                <a:cs typeface="Simplified Arabic" pitchFamily="18" charset="-78"/>
              </a:rPr>
            </a:br>
            <a:endParaRPr lang="ar-EG" sz="5400" b="1" dirty="0">
              <a:solidFill>
                <a:schemeClr val="tx2">
                  <a:lumMod val="75000"/>
                </a:schemeClr>
              </a:solidFill>
              <a:latin typeface="Simplified Arabic" pitchFamily="18" charset="-78"/>
              <a:cs typeface="Simplified Arabic"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400800"/>
          </a:xfrm>
          <a:solidFill>
            <a:srgbClr val="FEF9F4"/>
          </a:solidFill>
          <a:ln w="34925">
            <a:solidFill>
              <a:schemeClr val="tx1"/>
            </a:solidFill>
          </a:ln>
        </p:spPr>
        <p:txBody>
          <a:bodyPr anchor="t">
            <a:normAutofit/>
          </a:bodyPr>
          <a:lstStyle/>
          <a:p>
            <a:pPr marL="182563" indent="-182563" algn="r" rtl="1">
              <a:lnSpc>
                <a:spcPct val="200000"/>
              </a:lnSpc>
              <a:tabLst>
                <a:tab pos="533400" algn="l"/>
                <a:tab pos="625475" algn="l"/>
              </a:tabLst>
            </a:pPr>
            <a:r>
              <a:rPr lang="ar-EG" sz="3200" dirty="0" smtClean="0"/>
              <a:t>- </a:t>
            </a:r>
            <a:r>
              <a:rPr lang="ar-EG" sz="3600" b="1" u="sng" dirty="0" smtClean="0">
                <a:solidFill>
                  <a:schemeClr val="tx2"/>
                </a:solidFill>
              </a:rPr>
              <a:t>العصر الذي بدا نهر النيل فيه شق مجراه</a:t>
            </a:r>
            <a:br>
              <a:rPr lang="ar-EG" sz="3600" b="1" u="sng" dirty="0" smtClean="0">
                <a:solidFill>
                  <a:schemeClr val="tx2"/>
                </a:solidFill>
              </a:rPr>
            </a:br>
            <a:r>
              <a:rPr lang="ar-EG" sz="3600" b="1" dirty="0" smtClean="0">
                <a:solidFill>
                  <a:schemeClr val="tx2"/>
                </a:solidFill>
              </a:rPr>
              <a:t>1</a:t>
            </a:r>
            <a:r>
              <a:rPr lang="ar-EG" sz="3100" dirty="0" smtClean="0"/>
              <a:t>- </a:t>
            </a:r>
            <a:r>
              <a:rPr lang="ar-EG" sz="2400" b="1" dirty="0" smtClean="0">
                <a:solidFill>
                  <a:schemeClr val="tx2">
                    <a:lumMod val="50000"/>
                  </a:schemeClr>
                </a:solidFill>
              </a:rPr>
              <a:t>يرى بلانكنهون ان نهر النيل شق مجراه فى </a:t>
            </a:r>
            <a:r>
              <a:rPr lang="ar-EG" sz="2400" b="1" dirty="0" smtClean="0">
                <a:solidFill>
                  <a:srgbClr val="FF0000"/>
                </a:solidFill>
              </a:rPr>
              <a:t>اواسط الباليوسين</a:t>
            </a:r>
            <a:r>
              <a:rPr lang="ar-EG" sz="2400" b="1" dirty="0" smtClean="0">
                <a:solidFill>
                  <a:schemeClr val="accent5">
                    <a:lumMod val="75000"/>
                  </a:schemeClr>
                </a:solidFill>
              </a:rPr>
              <a:t/>
            </a:r>
            <a:br>
              <a:rPr lang="ar-EG" sz="2400" b="1" dirty="0" smtClean="0">
                <a:solidFill>
                  <a:schemeClr val="accent5">
                    <a:lumMod val="75000"/>
                  </a:schemeClr>
                </a:solidFill>
              </a:rPr>
            </a:br>
            <a:r>
              <a:rPr lang="ar-EG" sz="3600" b="1" dirty="0" smtClean="0">
                <a:solidFill>
                  <a:schemeClr val="tx2"/>
                </a:solidFill>
              </a:rPr>
              <a:t>2- </a:t>
            </a:r>
            <a:r>
              <a:rPr lang="ar-EG" sz="2400" b="1" dirty="0" smtClean="0">
                <a:solidFill>
                  <a:schemeClr val="tx2">
                    <a:lumMod val="50000"/>
                  </a:schemeClr>
                </a:solidFill>
              </a:rPr>
              <a:t>بينما يري ساندفورد ان نهر النيل شق مجراه فى </a:t>
            </a:r>
            <a:r>
              <a:rPr lang="ar-EG" sz="2400" b="1" dirty="0" smtClean="0">
                <a:solidFill>
                  <a:srgbClr val="FF0000"/>
                </a:solidFill>
              </a:rPr>
              <a:t>الميوسين الاعلى</a:t>
            </a:r>
            <a:r>
              <a:rPr lang="ar-EG" sz="2400" b="1" dirty="0" smtClean="0">
                <a:solidFill>
                  <a:srgbClr val="8E3432"/>
                </a:solidFill>
              </a:rPr>
              <a:t/>
            </a:r>
            <a:br>
              <a:rPr lang="ar-EG" sz="2400" b="1" dirty="0" smtClean="0">
                <a:solidFill>
                  <a:srgbClr val="8E3432"/>
                </a:solidFill>
              </a:rPr>
            </a:br>
            <a:r>
              <a:rPr lang="ar-EG" sz="2400" b="1" dirty="0" smtClean="0">
                <a:solidFill>
                  <a:srgbClr val="8E3432"/>
                </a:solidFill>
              </a:rPr>
              <a:t>3- </a:t>
            </a:r>
            <a:r>
              <a:rPr lang="ar-EG" sz="2400" b="1" dirty="0" smtClean="0">
                <a:solidFill>
                  <a:schemeClr val="tx2"/>
                </a:solidFill>
              </a:rPr>
              <a:t>العلماء فى الوقت الحاضر يؤيدون راى ساندفورد كل على ان </a:t>
            </a:r>
            <a:r>
              <a:rPr lang="ar-EG" sz="2400" b="1" dirty="0" smtClean="0">
                <a:solidFill>
                  <a:srgbClr val="FF0000"/>
                </a:solidFill>
              </a:rPr>
              <a:t>نهر</a:t>
            </a:r>
            <a:r>
              <a:rPr lang="ar-EG" sz="2400" b="1" dirty="0" smtClean="0">
                <a:solidFill>
                  <a:schemeClr val="tx2"/>
                </a:solidFill>
              </a:rPr>
              <a:t> </a:t>
            </a:r>
            <a:r>
              <a:rPr lang="ar-EG" sz="2400" b="1" dirty="0" smtClean="0">
                <a:solidFill>
                  <a:srgbClr val="FF0000"/>
                </a:solidFill>
              </a:rPr>
              <a:t>النيل شق مجراه فى الميوسين</a:t>
            </a:r>
            <a:endParaRPr lang="ar-EG" sz="19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6019800"/>
          </a:xfrm>
          <a:solidFill>
            <a:srgbClr val="EECFCE"/>
          </a:solidFill>
          <a:ln w="28575">
            <a:solidFill>
              <a:schemeClr val="tx1"/>
            </a:solidFill>
          </a:ln>
        </p:spPr>
        <p:txBody>
          <a:bodyPr>
            <a:normAutofit fontScale="90000"/>
          </a:bodyPr>
          <a:lstStyle/>
          <a:p>
            <a:pPr algn="r">
              <a:lnSpc>
                <a:spcPct val="150000"/>
              </a:lnSpc>
            </a:pPr>
            <a:r>
              <a:rPr lang="ar-EG" sz="2700" b="1" dirty="0" smtClean="0">
                <a:solidFill>
                  <a:schemeClr val="tx2"/>
                </a:solidFill>
                <a:latin typeface="Simplified Arabic" pitchFamily="18" charset="-78"/>
                <a:cs typeface="Simplified Arabic" pitchFamily="18" charset="-78"/>
              </a:rPr>
              <a:t>العلماء فى الوقت الحاضر يؤيدون راى ساندفورد كل على ان </a:t>
            </a:r>
            <a:r>
              <a:rPr lang="ar-EG" sz="2700" b="1" dirty="0" smtClean="0">
                <a:solidFill>
                  <a:srgbClr val="FF0000"/>
                </a:solidFill>
                <a:latin typeface="Simplified Arabic" pitchFamily="18" charset="-78"/>
                <a:cs typeface="Simplified Arabic" pitchFamily="18" charset="-78"/>
              </a:rPr>
              <a:t>نهر</a:t>
            </a:r>
            <a:r>
              <a:rPr lang="ar-EG" sz="2700" b="1" dirty="0" smtClean="0">
                <a:solidFill>
                  <a:schemeClr val="tx2"/>
                </a:solidFill>
                <a:latin typeface="Simplified Arabic" pitchFamily="18" charset="-78"/>
                <a:cs typeface="Simplified Arabic" pitchFamily="18" charset="-78"/>
              </a:rPr>
              <a:t> </a:t>
            </a:r>
            <a:r>
              <a:rPr lang="ar-EG" sz="2700" b="1" dirty="0" smtClean="0">
                <a:solidFill>
                  <a:srgbClr val="FF0000"/>
                </a:solidFill>
                <a:latin typeface="Simplified Arabic" pitchFamily="18" charset="-78"/>
                <a:cs typeface="Simplified Arabic" pitchFamily="18" charset="-78"/>
              </a:rPr>
              <a:t>النيل شق مجراه فى الميوسين الاعلى</a:t>
            </a:r>
            <a:r>
              <a:rPr lang="ar-EG" sz="2200" dirty="0" smtClean="0">
                <a:latin typeface="Simplified Arabic" pitchFamily="18" charset="-78"/>
                <a:cs typeface="Simplified Arabic" pitchFamily="18" charset="-78"/>
              </a:rPr>
              <a:t>  </a:t>
            </a:r>
            <a:r>
              <a:rPr lang="ar-EG" sz="3600" b="1" dirty="0" smtClean="0">
                <a:solidFill>
                  <a:schemeClr val="tx2">
                    <a:lumMod val="50000"/>
                  </a:schemeClr>
                </a:solidFill>
                <a:latin typeface="Simplified Arabic" pitchFamily="18" charset="-78"/>
                <a:cs typeface="Simplified Arabic" pitchFamily="18" charset="-78"/>
              </a:rPr>
              <a:t>لعدة اسباب </a:t>
            </a:r>
            <a:r>
              <a:rPr lang="ar-EG" sz="3600" dirty="0" smtClean="0">
                <a:solidFill>
                  <a:schemeClr val="tx2">
                    <a:lumMod val="50000"/>
                  </a:schemeClr>
                </a:solidFill>
                <a:latin typeface="Simplified Arabic" pitchFamily="18" charset="-78"/>
                <a:cs typeface="Simplified Arabic" pitchFamily="18" charset="-78"/>
              </a:rPr>
              <a:t>:- </a:t>
            </a:r>
            <a:r>
              <a:rPr lang="ar-EG" sz="2000" dirty="0" smtClean="0"/>
              <a:t/>
            </a:r>
            <a:br>
              <a:rPr lang="ar-EG" sz="2000" dirty="0" smtClean="0"/>
            </a:br>
            <a:r>
              <a:rPr lang="ar-EG" sz="2200" b="1" dirty="0" smtClean="0"/>
              <a:t>1- نظم التصريف المائي التى تكونت فوق الاراضى المصرية خلال عصر الاوليجوسين كان تجرى فوق سطح لطيف الانحدار ومن ثم فان هذه الاودية (نهر النيل ) لا تقوي على حفر اودية عميقة</a:t>
            </a:r>
            <a:br>
              <a:rPr lang="ar-EG" sz="2200" b="1" dirty="0" smtClean="0"/>
            </a:br>
            <a:r>
              <a:rPr lang="ar-EG" sz="2200" b="1" dirty="0" smtClean="0"/>
              <a:t>2- شهد عصر الميوسين حركة رفع كبيرة مصحوبة بفوالق والالتواءات اصابت الاجزاء الشرقية من </a:t>
            </a:r>
            <a:r>
              <a:rPr lang="en-US" sz="2200" b="1" dirty="0" smtClean="0"/>
              <a:t>:-</a:t>
            </a:r>
            <a:r>
              <a:rPr lang="ar-EG" sz="2200" b="1" dirty="0" smtClean="0"/>
              <a:t>مصر</a:t>
            </a:r>
            <a:br>
              <a:rPr lang="ar-EG" sz="2200" b="1" dirty="0" smtClean="0"/>
            </a:br>
            <a:r>
              <a:rPr lang="ar-EG" sz="2700" b="1" dirty="0" smtClean="0">
                <a:solidFill>
                  <a:srgbClr val="FF0000"/>
                </a:solidFill>
              </a:rPr>
              <a:t>- وقد ادى هذا  الى</a:t>
            </a:r>
            <a:r>
              <a:rPr lang="ar-EG" sz="2200" b="1" dirty="0" smtClean="0"/>
              <a:t/>
            </a:r>
            <a:br>
              <a:rPr lang="ar-EG" sz="2200" b="1" dirty="0" smtClean="0"/>
            </a:br>
            <a:r>
              <a:rPr lang="ar-EG" sz="2200" b="1" dirty="0" smtClean="0"/>
              <a:t>      </a:t>
            </a:r>
            <a:r>
              <a:rPr lang="ar-EG" sz="2200" b="1" dirty="0" smtClean="0">
                <a:solidFill>
                  <a:srgbClr val="002060"/>
                </a:solidFill>
                <a:latin typeface="Simplified Arabic" pitchFamily="18" charset="-78"/>
                <a:cs typeface="Simplified Arabic" pitchFamily="18" charset="-78"/>
              </a:rPr>
              <a:t>أ- ارتفاع سطح مصر و انحسار مياه البحر الميوسيني  ومن ثم  اصبحت مصر على شكل             هضبة مرتفعة تميل الى الشمال</a:t>
            </a:r>
            <a:br>
              <a:rPr lang="ar-EG" sz="2200" b="1" dirty="0" smtClean="0">
                <a:solidFill>
                  <a:srgbClr val="002060"/>
                </a:solidFill>
                <a:latin typeface="Simplified Arabic" pitchFamily="18" charset="-78"/>
                <a:cs typeface="Simplified Arabic" pitchFamily="18" charset="-78"/>
              </a:rPr>
            </a:br>
            <a:r>
              <a:rPr lang="ar-EG" sz="2200" b="1" dirty="0" smtClean="0">
                <a:solidFill>
                  <a:srgbClr val="002060"/>
                </a:solidFill>
                <a:latin typeface="Simplified Arabic" pitchFamily="18" charset="-78"/>
                <a:cs typeface="Simplified Arabic" pitchFamily="18" charset="-78"/>
              </a:rPr>
              <a:t>      ب-  اتحدت المجارى والنظم المائية القديمة وكونت مجرى موحد يتدفق الى الشمال متبعا                الانحدار العام لاراضى مصر    </a:t>
            </a:r>
            <a:br>
              <a:rPr lang="ar-EG" sz="2200" b="1" dirty="0" smtClean="0">
                <a:solidFill>
                  <a:srgbClr val="002060"/>
                </a:solidFill>
                <a:latin typeface="Simplified Arabic" pitchFamily="18" charset="-78"/>
                <a:cs typeface="Simplified Arabic" pitchFamily="18" charset="-78"/>
              </a:rPr>
            </a:br>
            <a:r>
              <a:rPr lang="ar-EG" sz="2200" b="1" dirty="0" smtClean="0">
                <a:solidFill>
                  <a:srgbClr val="002060"/>
                </a:solidFill>
                <a:latin typeface="Simplified Arabic" pitchFamily="18" charset="-78"/>
                <a:cs typeface="Simplified Arabic" pitchFamily="18" charset="-78"/>
              </a:rPr>
              <a:t>      ج - اخذالنهر يعمق مجراه فى التكوينات الجيولوجية الاقدم مكونا اودية </a:t>
            </a:r>
            <a:r>
              <a:rPr lang="ar-EG" sz="2200" b="1" dirty="0" smtClean="0"/>
              <a:t>-</a:t>
            </a:r>
            <a:endParaRPr lang="ar-EG" sz="2000" b="1"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338</Words>
  <Application>Microsoft Office PowerPoint</Application>
  <PresentationFormat>On-screen Show (4:3)</PresentationFormat>
  <Paragraphs>50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الملامح التضاريسية والخصائص الجيولوجية لمصر</vt:lpstr>
      <vt:lpstr>Slide 4</vt:lpstr>
      <vt:lpstr>Slide 5</vt:lpstr>
      <vt:lpstr>Slide 6</vt:lpstr>
      <vt:lpstr> الفريق الثالث يؤيد النشأة التكتونية والنحت المائى - يتزعم رأس  هذا  الفريق العالم هيوم - يري هيوم ان نشاة النيل ترجع الى العاملين السابقين معا:-  1- النشأة التكتونية:- اى ان نهر النيل اتبع فى اجزاء منه التواء مقعر واجزاء اخرى كان يجرى عبر صدوع ( اى ان نهرى النيل حفر مجراه فى بعض المواضع عبر التواءات مقعره ، وبعض الاجزاء الاخرى عبر صدوع ) 2- النحت المائى:-  كما يرى ان النحت المائي كان له دور كبير فى حفر المجرى وتوسيعه </vt:lpstr>
      <vt:lpstr>- العصر الذي بدا نهر النيل فيه شق مجراه 1- يرى بلانكنهون ان نهر النيل شق مجراه فى اواسط الباليوسين 2- بينما يري ساندفورد ان نهر النيل شق مجراه فى الميوسين الاعلى 3- العلماء فى الوقت الحاضر يؤيدون راى ساندفورد كل على ان نهر النيل شق مجراه فى الميوسين</vt:lpstr>
      <vt:lpstr>العلماء فى الوقت الحاضر يؤيدون راى ساندفورد كل على ان نهر النيل شق مجراه فى الميوسين الاعلى  لعدة اسباب :-  1- نظم التصريف المائي التى تكونت فوق الاراضى المصرية خلال عصر الاوليجوسين كان تجرى فوق سطح لطيف الانحدار ومن ثم فان هذه الاودية (نهر النيل ) لا تقوي على حفر اودية عميقة 2- شهد عصر الميوسين حركة رفع كبيرة مصحوبة بفوالق والالتواءات اصابت الاجزاء الشرقية من :-مصر - وقد ادى هذا  الى       أ- ارتفاع سطح مصر و انحسار مياه البحر الميوسيني  ومن ثم  اصبحت مصر على شكل             هضبة مرتفعة تميل الى الشمال       ب-  اتحدت المجارى والنظم المائية القديمة وكونت مجرى موحد يتدفق الى الشمال متبعا                الانحدار العام لاراضى مصر           ج - اخذالنهر يعمق مجراه فى التكوينات الجيولوجية الاقدم مكونا اودية -</vt:lpstr>
      <vt:lpstr>نهر النيل يجرى عبر صدوع</vt:lpstr>
      <vt:lpstr>                            اولاً سمات نهر النيل وواديه يتميز نهر النيل بعدة سمات تبرز شخصيته الجغرافية الفريدة: -  اولا : سمات المجرى - يدخل نهر النيل الاراضي المصرية  قادما من الجنوب عند تربة ادندان ويجرى فى الاتجاه الشمالى الشرقى الى بلدة الدر ثم ينحني نهر النيل صوب الجنوب الشرقى الى ان يصل الى بلدة كورسكو ثم ينحني صوب الشمال الشرقى الى بلدة مارية ثم يجرى الى الشمال حتي بلدة ادفو ثم ينحرف قليلا نحو الشمال الغربي حتى بلدة الرزيقات ثم ينحرف صوب الشمال الشرقي حتي بلدة قوص ثم يتجه شمالا حتي قنا ثم يتجه صوب الغرب مع ميل طفيف نحو الجنوب حتي يصل الى نجع حمادى مكون بذلك ثنية قنا وتتكون من جانبين                الجانب المحدب صوب الصحراء الشرقية                الجانب المقعر صوب الصحراء الغربية - وبعد نجع حمادى يثنى النهر صوب الشمال الغربي حتى منفلوط ، ثم ينثنى النهر صوب الشمال الشرقى حتى الوسطى وبعدها يتجه النهر صوب الشمال حتى مدينة القاهرة ثم ينجرف المجرى الى فرعين   دمياط  ويبلغ طوله 245كم   ورشيد  ويبلغ طوله 239 كم</vt:lpstr>
      <vt:lpstr>ملاحظات هامة جدا 1-  تعد ثنية قنا اقرب اجزاء المجرى من البحر الاحمر حيث ان المسافة بين النيل والبحر الاحمر لا تتجاوز 170 كم وهى اصغر مسافة بين البحر الاحمر ونهر النيل وقد ترتب على ذلك ما يلى:                      أ- اغلب وسائل المواصلات بين البحر الاحمر ووادى النيل توجد عبرها                        ب- كان لثنية قنا اثر كبير فى ظهور المدن المصرية القديمة 2-  يتضح ان نهر النيل يجرى فوق الاراضى المصرية صوب الشمال الشرقى فى اربعة قطاعات :-   *ادندان                        الدر   *كورسكو                     مارية   *الرزيقيات                   قوص    *منفلوط                     الوسطى 3-- يتضح ان نهر النيل يجرى فوق الاراضي المصرية صوب الشمال الغربي ثلاث قطاعات :-        ادفو                                    رزيقات        نجع حمادى                          منفلوط        القاهرة                             القناطر الخيرية</vt:lpstr>
      <vt:lpstr>  طول المجري -  يبلغ طول مجرى نهر النيل داخل الاراضي المصرية 946 كم    عرض المجرى  - بلغ متوسط عرض المجرى 756 م    اتساع المجرى  - بلغ متوسط اتساع عرض المجرى 808م فى قطاع منفلوط – القاهرة  - بلغ متوسط اتساع عرض المجرى 643م قطاع الرزيقات – نجع حمادى   متوسط عمقه  - بلغ متوسط عمق المجرى 7.4 م - نسبة عرض المجرى الى عمقه بلغت 101م    عمق المجري  - يقل عمق المجرى بالاتجاه من الجنوب الى الشمال - متوسط عمق المجري عند الرزيقات 8.5 م - متوسط عمق المجرى عند القاهرة 6.8 م</vt:lpstr>
      <vt:lpstr>                              ثانيا : سمات الوادى  أ- الجزء الجنوبي من المجرى بين ادندان – اسنا  1- يظهر الوادى ضيقا محصورا بين حافات من الحجر الرملي الذي بلغ ارتفاعه 100م فوق الوادى  2- - يتسع وادى النيل فى هذا الجزء فى بعض المواضع وخاصة مناطق التقاء الاودية بالنيل وخاصة الاودية الاتية من الصحراء الشرقية مثل:-                -  وادى العلاقى شمال كورسكو              -  وادى شعيط وخريط               -  وادى عابد عند ادفو </vt:lpstr>
      <vt:lpstr> ب- فى الجزء الاوسط من المجرى بين اسنا واسيوط  1- ينحصر الوادى بين حافتين من الصخور الجيرية يتراوح ارتفاعها بين 200 300 م فوق منسوب السهل الفيضي -  يبلغ عرض الوادى فىهذا القطاع 15 كم ، وقد يبلغ 19 كم عند منطقة التقاء الاودية الجافة بالنيل</vt:lpstr>
      <vt:lpstr>ج -  فى الجزء الشمالى من المجرى بين اسيوط القاهرة  1- تقترب الحافة الشرقية من مجرى النهر اقترابا شديدا   2 -  يظهر الوادى على الجزء الشرقى من المجرى على هيئة احواض منعزلة تفصل بينها اجزاء من الهضبة     3- يظهر الوادى على الجزء الغربي من المجرى متسع وكبير ملحوظات هامه جدا 1-  يبلغ ضيق الوادى اقصاه فى محافظة اسوان فى منطقة الجندل الاول حيث يكاد يختفى تماما بسبب:-                    وجود خانق السلسة وثم لا يكاد يوجد وادى                   هذه الاجزاء من وادى النيل حديثه نسبيا ( خانق السلسله) حيث ان النهر لم يفلح فى ازالة ما كان تعترضه من صخور فى هذه المنطقة -</vt:lpstr>
      <vt:lpstr>2-  يبلغ اقصى اتساع لوادى النيل فى منطقة بنى سويف حيث يبلغ 23كم 3- يضيق السهل الفيضى شمال الوسطى عند بداية دخوله محافظة الجيزة حيث يبلغ اتساعه 12 كم ومتوسط عرض الوادى 8 كم والسبب هذا الضيق:-                      الوادى يحاط  به فى هذه المنطقة من الشرق كتل جبل المقطم الجيرية                        الوادى يحاط  به فى هذه المنطقة من الغرب كتلة جبل ابو رواش   4-  ينبسط الوادى فى شمال القاهرة نظرا لعدم وجود مناطق مرتفعة،  وساعد ذلك على انبساط الرواسب الدلتاوية وانتشارها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الملامح التضاريسية والخصائص الجيولوجية لمصر</dc:title>
  <dc:creator>mosalama</dc:creator>
  <cp:lastModifiedBy>mosalama</cp:lastModifiedBy>
  <cp:revision>44</cp:revision>
  <dcterms:created xsi:type="dcterms:W3CDTF">2006-08-16T00:00:00Z</dcterms:created>
  <dcterms:modified xsi:type="dcterms:W3CDTF">2021-01-03T09:29:08Z</dcterms:modified>
</cp:coreProperties>
</file>