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6" r:id="rId2"/>
    <p:sldId id="277" r:id="rId3"/>
    <p:sldId id="256" r:id="rId4"/>
    <p:sldId id="257" r:id="rId5"/>
    <p:sldId id="258" r:id="rId6"/>
    <p:sldId id="259" r:id="rId7"/>
    <p:sldId id="260" r:id="rId8"/>
    <p:sldId id="261" r:id="rId9"/>
    <p:sldId id="262" r:id="rId10"/>
    <p:sldId id="263" r:id="rId11"/>
    <p:sldId id="264" r:id="rId12"/>
    <p:sldId id="267" r:id="rId13"/>
    <p:sldId id="268" r:id="rId14"/>
    <p:sldId id="269" r:id="rId15"/>
    <p:sldId id="280" r:id="rId16"/>
    <p:sldId id="275" r:id="rId17"/>
    <p:sldId id="281" r:id="rId18"/>
    <p:sldId id="271" r:id="rId19"/>
    <p:sldId id="272" r:id="rId20"/>
    <p:sldId id="273" r:id="rId21"/>
    <p:sldId id="282"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E138D-9D42-4DCE-B41C-3581599A4E7E}" type="doc">
      <dgm:prSet loTypeId="urn:microsoft.com/office/officeart/2005/8/layout/vList3" loCatId="list" qsTypeId="urn:microsoft.com/office/officeart/2005/8/quickstyle/simple1" qsCatId="simple" csTypeId="urn:microsoft.com/office/officeart/2005/8/colors/colorful2" csCatId="colorful" phldr="1"/>
      <dgm:spPr/>
    </dgm:pt>
    <dgm:pt modelId="{8FF43A0C-97A6-459A-AF32-044D7BDFE02C}">
      <dgm:prSet phldrT="[Text]"/>
      <dgm:spPr/>
      <dgm:t>
        <a:bodyPr/>
        <a:lstStyle/>
        <a:p>
          <a:pPr rtl="1"/>
          <a:r>
            <a:rPr lang="ar-EG" dirty="0" smtClean="0">
              <a:solidFill>
                <a:schemeClr val="bg1"/>
              </a:solidFill>
            </a:rPr>
            <a:t>صخور النيس</a:t>
          </a:r>
          <a:endParaRPr lang="ar-EG" dirty="0">
            <a:solidFill>
              <a:schemeClr val="bg1"/>
            </a:solidFill>
          </a:endParaRPr>
        </a:p>
      </dgm:t>
    </dgm:pt>
    <dgm:pt modelId="{5DEACF87-4260-4915-A520-C3B29A63422E}" type="parTrans" cxnId="{85F1C9DC-8440-4EBC-AE16-077718FD775D}">
      <dgm:prSet/>
      <dgm:spPr/>
      <dgm:t>
        <a:bodyPr/>
        <a:lstStyle/>
        <a:p>
          <a:pPr rtl="1"/>
          <a:endParaRPr lang="ar-EG"/>
        </a:p>
      </dgm:t>
    </dgm:pt>
    <dgm:pt modelId="{F77B8C8C-8F0B-4BD9-A788-995BF4E019F5}" type="sibTrans" cxnId="{85F1C9DC-8440-4EBC-AE16-077718FD775D}">
      <dgm:prSet/>
      <dgm:spPr/>
      <dgm:t>
        <a:bodyPr/>
        <a:lstStyle/>
        <a:p>
          <a:pPr rtl="1"/>
          <a:endParaRPr lang="ar-EG"/>
        </a:p>
      </dgm:t>
    </dgm:pt>
    <dgm:pt modelId="{19B5520A-C6F4-4414-BA33-FF456C56FEC1}">
      <dgm:prSet phldrT="[Text]"/>
      <dgm:spPr/>
      <dgm:t>
        <a:bodyPr/>
        <a:lstStyle/>
        <a:p>
          <a:pPr rtl="1"/>
          <a:r>
            <a:rPr lang="ar-EG" dirty="0" smtClean="0"/>
            <a:t>الجرانيت</a:t>
          </a:r>
          <a:endParaRPr lang="ar-EG" dirty="0"/>
        </a:p>
      </dgm:t>
    </dgm:pt>
    <dgm:pt modelId="{D335E289-4A57-4257-9EED-8438F71A68D0}" type="parTrans" cxnId="{927E4AEC-A55A-453B-9758-136C33BADFE5}">
      <dgm:prSet/>
      <dgm:spPr/>
      <dgm:t>
        <a:bodyPr/>
        <a:lstStyle/>
        <a:p>
          <a:pPr rtl="1"/>
          <a:endParaRPr lang="ar-EG"/>
        </a:p>
      </dgm:t>
    </dgm:pt>
    <dgm:pt modelId="{EAC6240D-2D5F-485A-AB8F-A0BF52FF3D87}" type="sibTrans" cxnId="{927E4AEC-A55A-453B-9758-136C33BADFE5}">
      <dgm:prSet/>
      <dgm:spPr/>
      <dgm:t>
        <a:bodyPr/>
        <a:lstStyle/>
        <a:p>
          <a:pPr rtl="1"/>
          <a:endParaRPr lang="ar-EG"/>
        </a:p>
      </dgm:t>
    </dgm:pt>
    <dgm:pt modelId="{1EFF4FEF-9F29-48DF-BB07-C0EA8775644D}">
      <dgm:prSet phldrT="[Text]"/>
      <dgm:spPr/>
      <dgm:t>
        <a:bodyPr/>
        <a:lstStyle/>
        <a:p>
          <a:pPr rtl="1"/>
          <a:r>
            <a:rPr lang="ar-EG" dirty="0" smtClean="0"/>
            <a:t>الديوريت</a:t>
          </a:r>
          <a:endParaRPr lang="ar-EG" dirty="0"/>
        </a:p>
      </dgm:t>
    </dgm:pt>
    <dgm:pt modelId="{1EACFB15-93D7-4990-A872-9C338016A237}" type="parTrans" cxnId="{80BC2D66-D92B-4B88-8B7E-EADFA3F12CD9}">
      <dgm:prSet/>
      <dgm:spPr/>
      <dgm:t>
        <a:bodyPr/>
        <a:lstStyle/>
        <a:p>
          <a:pPr rtl="1"/>
          <a:endParaRPr lang="ar-EG"/>
        </a:p>
      </dgm:t>
    </dgm:pt>
    <dgm:pt modelId="{88C9D847-0835-44D0-998A-8B42716277E3}" type="sibTrans" cxnId="{80BC2D66-D92B-4B88-8B7E-EADFA3F12CD9}">
      <dgm:prSet/>
      <dgm:spPr/>
      <dgm:t>
        <a:bodyPr/>
        <a:lstStyle/>
        <a:p>
          <a:pPr rtl="1"/>
          <a:endParaRPr lang="ar-EG"/>
        </a:p>
      </dgm:t>
    </dgm:pt>
    <dgm:pt modelId="{1851ABDA-F159-4C0C-A9D1-5F6EF1CD38B1}">
      <dgm:prSet/>
      <dgm:spPr/>
      <dgm:t>
        <a:bodyPr/>
        <a:lstStyle/>
        <a:p>
          <a:pPr rtl="1"/>
          <a:r>
            <a:rPr lang="ar-EG" dirty="0" smtClean="0"/>
            <a:t>اورتونيس</a:t>
          </a:r>
          <a:endParaRPr lang="ar-EG" dirty="0"/>
        </a:p>
      </dgm:t>
    </dgm:pt>
    <dgm:pt modelId="{0DCA2622-6403-4507-9B6A-E12E64DC5078}" type="parTrans" cxnId="{9D931825-3534-4126-84CC-4BB46C6D2254}">
      <dgm:prSet/>
      <dgm:spPr/>
      <dgm:t>
        <a:bodyPr/>
        <a:lstStyle/>
        <a:p>
          <a:pPr rtl="1"/>
          <a:endParaRPr lang="ar-EG"/>
        </a:p>
      </dgm:t>
    </dgm:pt>
    <dgm:pt modelId="{C715E5E1-8C45-4C1B-AEEF-23EB0668CB61}" type="sibTrans" cxnId="{9D931825-3534-4126-84CC-4BB46C6D2254}">
      <dgm:prSet/>
      <dgm:spPr/>
      <dgm:t>
        <a:bodyPr/>
        <a:lstStyle/>
        <a:p>
          <a:pPr rtl="1"/>
          <a:endParaRPr lang="ar-EG"/>
        </a:p>
      </dgm:t>
    </dgm:pt>
    <dgm:pt modelId="{AD1D9609-3372-44AD-ACB5-AF24799471D6}">
      <dgm:prSet/>
      <dgm:spPr/>
      <dgm:t>
        <a:bodyPr/>
        <a:lstStyle/>
        <a:p>
          <a:pPr rtl="1"/>
          <a:r>
            <a:rPr lang="ar-EG" dirty="0" smtClean="0"/>
            <a:t>الشيت</a:t>
          </a:r>
          <a:endParaRPr lang="ar-EG" dirty="0"/>
        </a:p>
      </dgm:t>
    </dgm:pt>
    <dgm:pt modelId="{A5430538-48A2-42AE-9FAB-94EE0BD74455}" type="parTrans" cxnId="{C9870A3D-72D9-4409-AB41-BA9CA9608C9F}">
      <dgm:prSet/>
      <dgm:spPr/>
      <dgm:t>
        <a:bodyPr/>
        <a:lstStyle/>
        <a:p>
          <a:pPr rtl="1"/>
          <a:endParaRPr lang="ar-EG"/>
        </a:p>
      </dgm:t>
    </dgm:pt>
    <dgm:pt modelId="{E56E1128-A9EB-416B-AD47-BC66D0150E11}" type="sibTrans" cxnId="{C9870A3D-72D9-4409-AB41-BA9CA9608C9F}">
      <dgm:prSet/>
      <dgm:spPr/>
      <dgm:t>
        <a:bodyPr/>
        <a:lstStyle/>
        <a:p>
          <a:pPr rtl="1"/>
          <a:endParaRPr lang="ar-EG"/>
        </a:p>
      </dgm:t>
    </dgm:pt>
    <dgm:pt modelId="{776A9698-B8FC-4B3C-8706-A3A879FEF3E5}">
      <dgm:prSet/>
      <dgm:spPr/>
      <dgm:t>
        <a:bodyPr/>
        <a:lstStyle/>
        <a:p>
          <a:pPr rtl="1"/>
          <a:r>
            <a:rPr lang="ar-EG" dirty="0" smtClean="0"/>
            <a:t>البازلت</a:t>
          </a:r>
          <a:endParaRPr lang="ar-EG" dirty="0"/>
        </a:p>
      </dgm:t>
    </dgm:pt>
    <dgm:pt modelId="{44F6BB56-402F-4A6E-9A8F-503100EDCEFD}" type="parTrans" cxnId="{B3BCB97E-A5F8-4420-9CF4-C638619054F4}">
      <dgm:prSet/>
      <dgm:spPr/>
      <dgm:t>
        <a:bodyPr/>
        <a:lstStyle/>
        <a:p>
          <a:pPr rtl="1"/>
          <a:endParaRPr lang="ar-EG"/>
        </a:p>
      </dgm:t>
    </dgm:pt>
    <dgm:pt modelId="{C425010F-AFC4-44A3-8928-DC502F055320}" type="sibTrans" cxnId="{B3BCB97E-A5F8-4420-9CF4-C638619054F4}">
      <dgm:prSet/>
      <dgm:spPr/>
      <dgm:t>
        <a:bodyPr/>
        <a:lstStyle/>
        <a:p>
          <a:pPr rtl="1"/>
          <a:endParaRPr lang="ar-EG"/>
        </a:p>
      </dgm:t>
    </dgm:pt>
    <dgm:pt modelId="{06A7A6CB-AB63-4CD0-9A57-44BE11326B38}" type="pres">
      <dgm:prSet presAssocID="{22EE138D-9D42-4DCE-B41C-3581599A4E7E}" presName="linearFlow" presStyleCnt="0">
        <dgm:presLayoutVars>
          <dgm:dir/>
          <dgm:resizeHandles val="exact"/>
        </dgm:presLayoutVars>
      </dgm:prSet>
      <dgm:spPr/>
    </dgm:pt>
    <dgm:pt modelId="{DD375816-9012-4C02-9734-D69C52ED6D21}" type="pres">
      <dgm:prSet presAssocID="{8FF43A0C-97A6-459A-AF32-044D7BDFE02C}" presName="composite" presStyleCnt="0"/>
      <dgm:spPr/>
    </dgm:pt>
    <dgm:pt modelId="{64FE593D-CE8B-4BCC-B957-4B1A8FE8E8A5}" type="pres">
      <dgm:prSet presAssocID="{8FF43A0C-97A6-459A-AF32-044D7BDFE02C}" presName="imgShp" presStyleLbl="fgImgPlace1" presStyleIdx="0" presStyleCnt="6"/>
      <dgm:spPr>
        <a:solidFill>
          <a:schemeClr val="accent2">
            <a:lumMod val="60000"/>
            <a:lumOff val="40000"/>
          </a:schemeClr>
        </a:solidFill>
      </dgm:spPr>
    </dgm:pt>
    <dgm:pt modelId="{56605FC6-440B-4DBB-AA81-9BDEDAEEC34B}" type="pres">
      <dgm:prSet presAssocID="{8FF43A0C-97A6-459A-AF32-044D7BDFE02C}" presName="txShp" presStyleLbl="node1" presStyleIdx="0" presStyleCnt="6">
        <dgm:presLayoutVars>
          <dgm:bulletEnabled val="1"/>
        </dgm:presLayoutVars>
      </dgm:prSet>
      <dgm:spPr/>
      <dgm:t>
        <a:bodyPr/>
        <a:lstStyle/>
        <a:p>
          <a:pPr rtl="1"/>
          <a:endParaRPr lang="ar-EG"/>
        </a:p>
      </dgm:t>
    </dgm:pt>
    <dgm:pt modelId="{5EB5FBE2-409B-4EBE-BFAD-A41098C40362}" type="pres">
      <dgm:prSet presAssocID="{F77B8C8C-8F0B-4BD9-A788-995BF4E019F5}" presName="spacing" presStyleCnt="0"/>
      <dgm:spPr/>
    </dgm:pt>
    <dgm:pt modelId="{34353FC2-09C6-4659-A85B-27599AD2D3E9}" type="pres">
      <dgm:prSet presAssocID="{1851ABDA-F159-4C0C-A9D1-5F6EF1CD38B1}" presName="composite" presStyleCnt="0"/>
      <dgm:spPr/>
    </dgm:pt>
    <dgm:pt modelId="{00D9CA99-24C1-41F5-AFEC-E4F9D8A2AC79}" type="pres">
      <dgm:prSet presAssocID="{1851ABDA-F159-4C0C-A9D1-5F6EF1CD38B1}" presName="imgShp" presStyleLbl="fgImgPlace1" presStyleIdx="1" presStyleCnt="6" custLinFactNeighborX="-11176" custLinFactNeighborY="-12789"/>
      <dgm:spPr>
        <a:solidFill>
          <a:schemeClr val="accent2">
            <a:lumMod val="60000"/>
            <a:lumOff val="40000"/>
          </a:schemeClr>
        </a:solidFill>
      </dgm:spPr>
    </dgm:pt>
    <dgm:pt modelId="{1897313A-A01E-46C7-9AAE-ABFB9AF0D1ED}" type="pres">
      <dgm:prSet presAssocID="{1851ABDA-F159-4C0C-A9D1-5F6EF1CD38B1}" presName="txShp" presStyleLbl="node1" presStyleIdx="1" presStyleCnt="6">
        <dgm:presLayoutVars>
          <dgm:bulletEnabled val="1"/>
        </dgm:presLayoutVars>
      </dgm:prSet>
      <dgm:spPr/>
      <dgm:t>
        <a:bodyPr/>
        <a:lstStyle/>
        <a:p>
          <a:pPr rtl="1"/>
          <a:endParaRPr lang="ar-EG"/>
        </a:p>
      </dgm:t>
    </dgm:pt>
    <dgm:pt modelId="{063E27CB-7926-4A46-8CE9-8DE111879610}" type="pres">
      <dgm:prSet presAssocID="{C715E5E1-8C45-4C1B-AEEF-23EB0668CB61}" presName="spacing" presStyleCnt="0"/>
      <dgm:spPr/>
    </dgm:pt>
    <dgm:pt modelId="{7B2035B5-2AF1-4451-9632-4E28B8FD9B51}" type="pres">
      <dgm:prSet presAssocID="{AD1D9609-3372-44AD-ACB5-AF24799471D6}" presName="composite" presStyleCnt="0"/>
      <dgm:spPr/>
    </dgm:pt>
    <dgm:pt modelId="{1E141384-F11D-48F9-AA79-8B9DED729BD7}" type="pres">
      <dgm:prSet presAssocID="{AD1D9609-3372-44AD-ACB5-AF24799471D6}" presName="imgShp" presStyleLbl="fgImgPlace1" presStyleIdx="2" presStyleCnt="6"/>
      <dgm:spPr>
        <a:solidFill>
          <a:schemeClr val="accent2">
            <a:lumMod val="60000"/>
            <a:lumOff val="40000"/>
          </a:schemeClr>
        </a:solidFill>
      </dgm:spPr>
    </dgm:pt>
    <dgm:pt modelId="{F7E123AF-27C8-4739-B169-2D09B5BD698B}" type="pres">
      <dgm:prSet presAssocID="{AD1D9609-3372-44AD-ACB5-AF24799471D6}" presName="txShp" presStyleLbl="node1" presStyleIdx="2" presStyleCnt="6">
        <dgm:presLayoutVars>
          <dgm:bulletEnabled val="1"/>
        </dgm:presLayoutVars>
      </dgm:prSet>
      <dgm:spPr/>
      <dgm:t>
        <a:bodyPr/>
        <a:lstStyle/>
        <a:p>
          <a:pPr rtl="1"/>
          <a:endParaRPr lang="ar-EG"/>
        </a:p>
      </dgm:t>
    </dgm:pt>
    <dgm:pt modelId="{651C1F7F-C98F-449F-910C-1777728E5E15}" type="pres">
      <dgm:prSet presAssocID="{E56E1128-A9EB-416B-AD47-BC66D0150E11}" presName="spacing" presStyleCnt="0"/>
      <dgm:spPr/>
    </dgm:pt>
    <dgm:pt modelId="{924AC17A-310C-45AB-9057-B78BC64F3792}" type="pres">
      <dgm:prSet presAssocID="{19B5520A-C6F4-4414-BA33-FF456C56FEC1}" presName="composite" presStyleCnt="0"/>
      <dgm:spPr/>
    </dgm:pt>
    <dgm:pt modelId="{B7CA6BD5-523B-4E85-87FB-0968A8635929}" type="pres">
      <dgm:prSet presAssocID="{19B5520A-C6F4-4414-BA33-FF456C56FEC1}" presName="imgShp" presStyleLbl="fgImgPlace1" presStyleIdx="3" presStyleCnt="6"/>
      <dgm:spPr>
        <a:solidFill>
          <a:schemeClr val="accent2">
            <a:lumMod val="60000"/>
            <a:lumOff val="40000"/>
          </a:schemeClr>
        </a:solidFill>
      </dgm:spPr>
    </dgm:pt>
    <dgm:pt modelId="{63E0E5B6-06F2-4FB2-8727-7C883BFC87EC}" type="pres">
      <dgm:prSet presAssocID="{19B5520A-C6F4-4414-BA33-FF456C56FEC1}" presName="txShp" presStyleLbl="node1" presStyleIdx="3" presStyleCnt="6">
        <dgm:presLayoutVars>
          <dgm:bulletEnabled val="1"/>
        </dgm:presLayoutVars>
      </dgm:prSet>
      <dgm:spPr/>
      <dgm:t>
        <a:bodyPr/>
        <a:lstStyle/>
        <a:p>
          <a:pPr rtl="1"/>
          <a:endParaRPr lang="ar-EG"/>
        </a:p>
      </dgm:t>
    </dgm:pt>
    <dgm:pt modelId="{AAC824A4-92E9-44F1-AC45-6EB4628F68E3}" type="pres">
      <dgm:prSet presAssocID="{EAC6240D-2D5F-485A-AB8F-A0BF52FF3D87}" presName="spacing" presStyleCnt="0"/>
      <dgm:spPr/>
    </dgm:pt>
    <dgm:pt modelId="{FC46311E-48C9-4EB1-8234-46F18283AB80}" type="pres">
      <dgm:prSet presAssocID="{1EFF4FEF-9F29-48DF-BB07-C0EA8775644D}" presName="composite" presStyleCnt="0"/>
      <dgm:spPr/>
    </dgm:pt>
    <dgm:pt modelId="{29582AB6-2F44-45FC-8A76-67911A2B53DC}" type="pres">
      <dgm:prSet presAssocID="{1EFF4FEF-9F29-48DF-BB07-C0EA8775644D}" presName="imgShp" presStyleLbl="fgImgPlace1" presStyleIdx="4" presStyleCnt="6"/>
      <dgm:spPr>
        <a:solidFill>
          <a:schemeClr val="accent2">
            <a:lumMod val="60000"/>
            <a:lumOff val="40000"/>
          </a:schemeClr>
        </a:solidFill>
      </dgm:spPr>
    </dgm:pt>
    <dgm:pt modelId="{EE1579E4-363F-4077-BE64-C3C060C58F6E}" type="pres">
      <dgm:prSet presAssocID="{1EFF4FEF-9F29-48DF-BB07-C0EA8775644D}" presName="txShp" presStyleLbl="node1" presStyleIdx="4" presStyleCnt="6">
        <dgm:presLayoutVars>
          <dgm:bulletEnabled val="1"/>
        </dgm:presLayoutVars>
      </dgm:prSet>
      <dgm:spPr/>
      <dgm:t>
        <a:bodyPr/>
        <a:lstStyle/>
        <a:p>
          <a:pPr rtl="1"/>
          <a:endParaRPr lang="ar-EG"/>
        </a:p>
      </dgm:t>
    </dgm:pt>
    <dgm:pt modelId="{DBAE21B3-93CC-4B8F-8228-B6001FB2630B}" type="pres">
      <dgm:prSet presAssocID="{88C9D847-0835-44D0-998A-8B42716277E3}" presName="spacing" presStyleCnt="0"/>
      <dgm:spPr/>
    </dgm:pt>
    <dgm:pt modelId="{0D51A002-0A6C-4CE0-AA04-1A263D04F67B}" type="pres">
      <dgm:prSet presAssocID="{776A9698-B8FC-4B3C-8706-A3A879FEF3E5}" presName="composite" presStyleCnt="0"/>
      <dgm:spPr/>
    </dgm:pt>
    <dgm:pt modelId="{E5C9F9B6-CC6F-437B-B004-0868E6CB2256}" type="pres">
      <dgm:prSet presAssocID="{776A9698-B8FC-4B3C-8706-A3A879FEF3E5}" presName="imgShp" presStyleLbl="fgImgPlace1" presStyleIdx="5" presStyleCnt="6"/>
      <dgm:spPr>
        <a:solidFill>
          <a:schemeClr val="accent2">
            <a:lumMod val="60000"/>
            <a:lumOff val="40000"/>
          </a:schemeClr>
        </a:solidFill>
      </dgm:spPr>
    </dgm:pt>
    <dgm:pt modelId="{0DECE8F6-6B61-4835-A177-7429B5DC5927}" type="pres">
      <dgm:prSet presAssocID="{776A9698-B8FC-4B3C-8706-A3A879FEF3E5}" presName="txShp" presStyleLbl="node1" presStyleIdx="5" presStyleCnt="6">
        <dgm:presLayoutVars>
          <dgm:bulletEnabled val="1"/>
        </dgm:presLayoutVars>
      </dgm:prSet>
      <dgm:spPr/>
      <dgm:t>
        <a:bodyPr/>
        <a:lstStyle/>
        <a:p>
          <a:pPr rtl="1"/>
          <a:endParaRPr lang="ar-EG"/>
        </a:p>
      </dgm:t>
    </dgm:pt>
  </dgm:ptLst>
  <dgm:cxnLst>
    <dgm:cxn modelId="{17D34D94-D1FD-491E-AF0D-0A2B2D2F57C6}" type="presOf" srcId="{22EE138D-9D42-4DCE-B41C-3581599A4E7E}" destId="{06A7A6CB-AB63-4CD0-9A57-44BE11326B38}" srcOrd="0" destOrd="0" presId="urn:microsoft.com/office/officeart/2005/8/layout/vList3"/>
    <dgm:cxn modelId="{6359374E-9B1F-4970-A45E-010A34D86B21}" type="presOf" srcId="{776A9698-B8FC-4B3C-8706-A3A879FEF3E5}" destId="{0DECE8F6-6B61-4835-A177-7429B5DC5927}" srcOrd="0" destOrd="0" presId="urn:microsoft.com/office/officeart/2005/8/layout/vList3"/>
    <dgm:cxn modelId="{85F1C9DC-8440-4EBC-AE16-077718FD775D}" srcId="{22EE138D-9D42-4DCE-B41C-3581599A4E7E}" destId="{8FF43A0C-97A6-459A-AF32-044D7BDFE02C}" srcOrd="0" destOrd="0" parTransId="{5DEACF87-4260-4915-A520-C3B29A63422E}" sibTransId="{F77B8C8C-8F0B-4BD9-A788-995BF4E019F5}"/>
    <dgm:cxn modelId="{927E4AEC-A55A-453B-9758-136C33BADFE5}" srcId="{22EE138D-9D42-4DCE-B41C-3581599A4E7E}" destId="{19B5520A-C6F4-4414-BA33-FF456C56FEC1}" srcOrd="3" destOrd="0" parTransId="{D335E289-4A57-4257-9EED-8438F71A68D0}" sibTransId="{EAC6240D-2D5F-485A-AB8F-A0BF52FF3D87}"/>
    <dgm:cxn modelId="{48C30FCC-DCA7-42D3-A892-6AD20B2B22EA}" type="presOf" srcId="{AD1D9609-3372-44AD-ACB5-AF24799471D6}" destId="{F7E123AF-27C8-4739-B169-2D09B5BD698B}" srcOrd="0" destOrd="0" presId="urn:microsoft.com/office/officeart/2005/8/layout/vList3"/>
    <dgm:cxn modelId="{4C823362-AFD8-48D7-AC24-92DC9545CD5B}" type="presOf" srcId="{1EFF4FEF-9F29-48DF-BB07-C0EA8775644D}" destId="{EE1579E4-363F-4077-BE64-C3C060C58F6E}" srcOrd="0" destOrd="0" presId="urn:microsoft.com/office/officeart/2005/8/layout/vList3"/>
    <dgm:cxn modelId="{9D931825-3534-4126-84CC-4BB46C6D2254}" srcId="{22EE138D-9D42-4DCE-B41C-3581599A4E7E}" destId="{1851ABDA-F159-4C0C-A9D1-5F6EF1CD38B1}" srcOrd="1" destOrd="0" parTransId="{0DCA2622-6403-4507-9B6A-E12E64DC5078}" sibTransId="{C715E5E1-8C45-4C1B-AEEF-23EB0668CB61}"/>
    <dgm:cxn modelId="{B3BCB97E-A5F8-4420-9CF4-C638619054F4}" srcId="{22EE138D-9D42-4DCE-B41C-3581599A4E7E}" destId="{776A9698-B8FC-4B3C-8706-A3A879FEF3E5}" srcOrd="5" destOrd="0" parTransId="{44F6BB56-402F-4A6E-9A8F-503100EDCEFD}" sibTransId="{C425010F-AFC4-44A3-8928-DC502F055320}"/>
    <dgm:cxn modelId="{F1CC2552-8F44-4861-A7E1-AE0E1FED230A}" type="presOf" srcId="{1851ABDA-F159-4C0C-A9D1-5F6EF1CD38B1}" destId="{1897313A-A01E-46C7-9AAE-ABFB9AF0D1ED}" srcOrd="0" destOrd="0" presId="urn:microsoft.com/office/officeart/2005/8/layout/vList3"/>
    <dgm:cxn modelId="{C9870A3D-72D9-4409-AB41-BA9CA9608C9F}" srcId="{22EE138D-9D42-4DCE-B41C-3581599A4E7E}" destId="{AD1D9609-3372-44AD-ACB5-AF24799471D6}" srcOrd="2" destOrd="0" parTransId="{A5430538-48A2-42AE-9FAB-94EE0BD74455}" sibTransId="{E56E1128-A9EB-416B-AD47-BC66D0150E11}"/>
    <dgm:cxn modelId="{DC0B579C-3C44-4BDD-ACB3-B5764A107441}" type="presOf" srcId="{8FF43A0C-97A6-459A-AF32-044D7BDFE02C}" destId="{56605FC6-440B-4DBB-AA81-9BDEDAEEC34B}" srcOrd="0" destOrd="0" presId="urn:microsoft.com/office/officeart/2005/8/layout/vList3"/>
    <dgm:cxn modelId="{80BC2D66-D92B-4B88-8B7E-EADFA3F12CD9}" srcId="{22EE138D-9D42-4DCE-B41C-3581599A4E7E}" destId="{1EFF4FEF-9F29-48DF-BB07-C0EA8775644D}" srcOrd="4" destOrd="0" parTransId="{1EACFB15-93D7-4990-A872-9C338016A237}" sibTransId="{88C9D847-0835-44D0-998A-8B42716277E3}"/>
    <dgm:cxn modelId="{F81140D1-690D-4964-9E85-83FC0D2B9F8F}" type="presOf" srcId="{19B5520A-C6F4-4414-BA33-FF456C56FEC1}" destId="{63E0E5B6-06F2-4FB2-8727-7C883BFC87EC}" srcOrd="0" destOrd="0" presId="urn:microsoft.com/office/officeart/2005/8/layout/vList3"/>
    <dgm:cxn modelId="{3643ABEF-CD7B-4855-8FFB-1ACB52093C11}" type="presParOf" srcId="{06A7A6CB-AB63-4CD0-9A57-44BE11326B38}" destId="{DD375816-9012-4C02-9734-D69C52ED6D21}" srcOrd="0" destOrd="0" presId="urn:microsoft.com/office/officeart/2005/8/layout/vList3"/>
    <dgm:cxn modelId="{64402253-E288-41C4-834C-B0F00343E67F}" type="presParOf" srcId="{DD375816-9012-4C02-9734-D69C52ED6D21}" destId="{64FE593D-CE8B-4BCC-B957-4B1A8FE8E8A5}" srcOrd="0" destOrd="0" presId="urn:microsoft.com/office/officeart/2005/8/layout/vList3"/>
    <dgm:cxn modelId="{2F30A49A-383D-42AB-954E-4F7FF3A649AC}" type="presParOf" srcId="{DD375816-9012-4C02-9734-D69C52ED6D21}" destId="{56605FC6-440B-4DBB-AA81-9BDEDAEEC34B}" srcOrd="1" destOrd="0" presId="urn:microsoft.com/office/officeart/2005/8/layout/vList3"/>
    <dgm:cxn modelId="{20A126D6-FA70-4BB9-A60E-3538481F6914}" type="presParOf" srcId="{06A7A6CB-AB63-4CD0-9A57-44BE11326B38}" destId="{5EB5FBE2-409B-4EBE-BFAD-A41098C40362}" srcOrd="1" destOrd="0" presId="urn:microsoft.com/office/officeart/2005/8/layout/vList3"/>
    <dgm:cxn modelId="{172F3D5F-21CC-4F4E-8313-2DB87A9BE49E}" type="presParOf" srcId="{06A7A6CB-AB63-4CD0-9A57-44BE11326B38}" destId="{34353FC2-09C6-4659-A85B-27599AD2D3E9}" srcOrd="2" destOrd="0" presId="urn:microsoft.com/office/officeart/2005/8/layout/vList3"/>
    <dgm:cxn modelId="{B15FAC02-C522-4151-9882-E23B9FDC83AE}" type="presParOf" srcId="{34353FC2-09C6-4659-A85B-27599AD2D3E9}" destId="{00D9CA99-24C1-41F5-AFEC-E4F9D8A2AC79}" srcOrd="0" destOrd="0" presId="urn:microsoft.com/office/officeart/2005/8/layout/vList3"/>
    <dgm:cxn modelId="{15EBCCD3-B865-4771-8BE6-659F094F7ACD}" type="presParOf" srcId="{34353FC2-09C6-4659-A85B-27599AD2D3E9}" destId="{1897313A-A01E-46C7-9AAE-ABFB9AF0D1ED}" srcOrd="1" destOrd="0" presId="urn:microsoft.com/office/officeart/2005/8/layout/vList3"/>
    <dgm:cxn modelId="{6371D82D-21A2-4383-BE79-53114DF303BF}" type="presParOf" srcId="{06A7A6CB-AB63-4CD0-9A57-44BE11326B38}" destId="{063E27CB-7926-4A46-8CE9-8DE111879610}" srcOrd="3" destOrd="0" presId="urn:microsoft.com/office/officeart/2005/8/layout/vList3"/>
    <dgm:cxn modelId="{A44FAC31-3777-4FE7-9326-CFE53AF155E5}" type="presParOf" srcId="{06A7A6CB-AB63-4CD0-9A57-44BE11326B38}" destId="{7B2035B5-2AF1-4451-9632-4E28B8FD9B51}" srcOrd="4" destOrd="0" presId="urn:microsoft.com/office/officeart/2005/8/layout/vList3"/>
    <dgm:cxn modelId="{72F9CAF7-955A-453D-98C0-294DFEE06E09}" type="presParOf" srcId="{7B2035B5-2AF1-4451-9632-4E28B8FD9B51}" destId="{1E141384-F11D-48F9-AA79-8B9DED729BD7}" srcOrd="0" destOrd="0" presId="urn:microsoft.com/office/officeart/2005/8/layout/vList3"/>
    <dgm:cxn modelId="{2C9CAF24-2AD2-4E86-8989-391738F0598F}" type="presParOf" srcId="{7B2035B5-2AF1-4451-9632-4E28B8FD9B51}" destId="{F7E123AF-27C8-4739-B169-2D09B5BD698B}" srcOrd="1" destOrd="0" presId="urn:microsoft.com/office/officeart/2005/8/layout/vList3"/>
    <dgm:cxn modelId="{91600889-F583-49AA-95F2-D88F94FE0B09}" type="presParOf" srcId="{06A7A6CB-AB63-4CD0-9A57-44BE11326B38}" destId="{651C1F7F-C98F-449F-910C-1777728E5E15}" srcOrd="5" destOrd="0" presId="urn:microsoft.com/office/officeart/2005/8/layout/vList3"/>
    <dgm:cxn modelId="{62ECF36A-92B2-4CC6-8FE7-B077CA096E89}" type="presParOf" srcId="{06A7A6CB-AB63-4CD0-9A57-44BE11326B38}" destId="{924AC17A-310C-45AB-9057-B78BC64F3792}" srcOrd="6" destOrd="0" presId="urn:microsoft.com/office/officeart/2005/8/layout/vList3"/>
    <dgm:cxn modelId="{78C346C5-0DD7-4EFF-ABE2-0F1FFAA6E0BA}" type="presParOf" srcId="{924AC17A-310C-45AB-9057-B78BC64F3792}" destId="{B7CA6BD5-523B-4E85-87FB-0968A8635929}" srcOrd="0" destOrd="0" presId="urn:microsoft.com/office/officeart/2005/8/layout/vList3"/>
    <dgm:cxn modelId="{9B6E9887-BED4-4378-81CE-C3D6B2EEE188}" type="presParOf" srcId="{924AC17A-310C-45AB-9057-B78BC64F3792}" destId="{63E0E5B6-06F2-4FB2-8727-7C883BFC87EC}" srcOrd="1" destOrd="0" presId="urn:microsoft.com/office/officeart/2005/8/layout/vList3"/>
    <dgm:cxn modelId="{325E8754-935F-4447-BCA1-A0DDE1812989}" type="presParOf" srcId="{06A7A6CB-AB63-4CD0-9A57-44BE11326B38}" destId="{AAC824A4-92E9-44F1-AC45-6EB4628F68E3}" srcOrd="7" destOrd="0" presId="urn:microsoft.com/office/officeart/2005/8/layout/vList3"/>
    <dgm:cxn modelId="{015E8E5E-9C4A-4BC8-98E2-4D6FABE4D659}" type="presParOf" srcId="{06A7A6CB-AB63-4CD0-9A57-44BE11326B38}" destId="{FC46311E-48C9-4EB1-8234-46F18283AB80}" srcOrd="8" destOrd="0" presId="urn:microsoft.com/office/officeart/2005/8/layout/vList3"/>
    <dgm:cxn modelId="{363D54F2-373A-4115-BABC-97CE36BD4681}" type="presParOf" srcId="{FC46311E-48C9-4EB1-8234-46F18283AB80}" destId="{29582AB6-2F44-45FC-8A76-67911A2B53DC}" srcOrd="0" destOrd="0" presId="urn:microsoft.com/office/officeart/2005/8/layout/vList3"/>
    <dgm:cxn modelId="{9021DC6B-3B8B-493B-B324-938EF2214C3F}" type="presParOf" srcId="{FC46311E-48C9-4EB1-8234-46F18283AB80}" destId="{EE1579E4-363F-4077-BE64-C3C060C58F6E}" srcOrd="1" destOrd="0" presId="urn:microsoft.com/office/officeart/2005/8/layout/vList3"/>
    <dgm:cxn modelId="{18EA3A67-AD45-440E-9DF0-A57A0BAE2CE7}" type="presParOf" srcId="{06A7A6CB-AB63-4CD0-9A57-44BE11326B38}" destId="{DBAE21B3-93CC-4B8F-8228-B6001FB2630B}" srcOrd="9" destOrd="0" presId="urn:microsoft.com/office/officeart/2005/8/layout/vList3"/>
    <dgm:cxn modelId="{78F7F908-0425-4D0B-81B0-0890D4220B39}" type="presParOf" srcId="{06A7A6CB-AB63-4CD0-9A57-44BE11326B38}" destId="{0D51A002-0A6C-4CE0-AA04-1A263D04F67B}" srcOrd="10" destOrd="0" presId="urn:microsoft.com/office/officeart/2005/8/layout/vList3"/>
    <dgm:cxn modelId="{4F015937-E86B-4E6B-8D5E-8890B9BE141A}" type="presParOf" srcId="{0D51A002-0A6C-4CE0-AA04-1A263D04F67B}" destId="{E5C9F9B6-CC6F-437B-B004-0868E6CB2256}" srcOrd="0" destOrd="0" presId="urn:microsoft.com/office/officeart/2005/8/layout/vList3"/>
    <dgm:cxn modelId="{446C73AE-B9C5-4E7E-AF1C-E57B92D13040}" type="presParOf" srcId="{0D51A002-0A6C-4CE0-AA04-1A263D04F67B}" destId="{0DECE8F6-6B61-4835-A177-7429B5DC5927}"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772A80-E1C1-4411-A8DF-A4A226DF0FB6}" type="doc">
      <dgm:prSet loTypeId="urn:microsoft.com/office/officeart/2005/8/layout/target3" loCatId="relationship" qsTypeId="urn:microsoft.com/office/officeart/2005/8/quickstyle/simple1" qsCatId="simple" csTypeId="urn:microsoft.com/office/officeart/2005/8/colors/accent2_4" csCatId="accent2" phldr="1"/>
      <dgm:spPr/>
      <dgm:t>
        <a:bodyPr/>
        <a:lstStyle/>
        <a:p>
          <a:pPr rtl="1"/>
          <a:endParaRPr lang="ar-EG"/>
        </a:p>
      </dgm:t>
    </dgm:pt>
    <dgm:pt modelId="{78B3E3AF-F4FD-4E5B-AFF8-A051DE2C1E05}">
      <dgm:prSet custT="1"/>
      <dgm:spPr>
        <a:solidFill>
          <a:schemeClr val="bg2">
            <a:lumMod val="90000"/>
            <a:alpha val="90000"/>
          </a:schemeClr>
        </a:solidFill>
        <a:ln w="28575"/>
      </dgm:spPr>
      <dgm:t>
        <a:bodyPr/>
        <a:lstStyle/>
        <a:p>
          <a:pPr marL="0" indent="0" algn="r" rtl="1"/>
          <a:r>
            <a:rPr lang="ar-EG" sz="3200" b="1" dirty="0" smtClean="0"/>
            <a:t>الذهب</a:t>
          </a:r>
          <a:r>
            <a:rPr lang="ar-EG" sz="2800" dirty="0" smtClean="0"/>
            <a:t> </a:t>
          </a:r>
          <a:r>
            <a:rPr lang="ar-EG" sz="2800" b="1" dirty="0" smtClean="0">
              <a:solidFill>
                <a:srgbClr val="FF0000"/>
              </a:solidFill>
            </a:rPr>
            <a:t>يوجدعلى ىشكل عروق داخل صخور الشيست والديوريت</a:t>
          </a:r>
        </a:p>
        <a:p>
          <a:pPr marL="0" indent="0" algn="r" rtl="1"/>
          <a:endParaRPr lang="ar-EG" sz="2800" dirty="0"/>
        </a:p>
      </dgm:t>
    </dgm:pt>
    <dgm:pt modelId="{81B221D9-9737-4623-82D0-5BB324A18AC0}" type="sibTrans" cxnId="{306537ED-2228-44DE-9EA2-9D0BCCC548E2}">
      <dgm:prSet/>
      <dgm:spPr/>
      <dgm:t>
        <a:bodyPr/>
        <a:lstStyle/>
        <a:p>
          <a:pPr rtl="1"/>
          <a:endParaRPr lang="ar-EG"/>
        </a:p>
      </dgm:t>
    </dgm:pt>
    <dgm:pt modelId="{DA73F764-F7F3-4ED9-A58E-24BA2D63F09D}" type="parTrans" cxnId="{306537ED-2228-44DE-9EA2-9D0BCCC548E2}">
      <dgm:prSet/>
      <dgm:spPr/>
      <dgm:t>
        <a:bodyPr/>
        <a:lstStyle/>
        <a:p>
          <a:pPr rtl="1"/>
          <a:endParaRPr lang="ar-EG"/>
        </a:p>
      </dgm:t>
    </dgm:pt>
    <dgm:pt modelId="{8C32AF94-22B4-405D-8B34-20656807E8A7}">
      <dgm:prSet custScaleX="100000"/>
      <dgm:spPr>
        <a:solidFill>
          <a:schemeClr val="bg2">
            <a:lumMod val="90000"/>
            <a:alpha val="90000"/>
          </a:schemeClr>
        </a:solidFill>
        <a:ln w="28575"/>
      </dgm:spPr>
      <dgm:t>
        <a:bodyPr/>
        <a:lstStyle/>
        <a:p>
          <a:pPr rtl="1"/>
          <a:r>
            <a:rPr lang="ar-EG" b="1" dirty="0" smtClean="0"/>
            <a:t>النحاس</a:t>
          </a:r>
        </a:p>
        <a:p>
          <a:pPr rtl="1"/>
          <a:r>
            <a:rPr lang="ar-EG" b="1" dirty="0" smtClean="0"/>
            <a:t>الحديد</a:t>
          </a:r>
        </a:p>
        <a:p>
          <a:pPr rtl="1"/>
          <a:r>
            <a:rPr lang="ar-EG" b="1" dirty="0" smtClean="0"/>
            <a:t>الفضة</a:t>
          </a:r>
          <a:endParaRPr lang="ar-EG" b="1" dirty="0"/>
        </a:p>
      </dgm:t>
    </dgm:pt>
    <dgm:pt modelId="{C9DD53DC-D109-451A-ABFB-8CEE1A68E6CA}" type="sibTrans" cxnId="{1692F408-975C-4BD3-B0D2-A4B6C6EAF640}">
      <dgm:prSet/>
      <dgm:spPr/>
      <dgm:t>
        <a:bodyPr/>
        <a:lstStyle/>
        <a:p>
          <a:pPr rtl="1"/>
          <a:endParaRPr lang="ar-EG"/>
        </a:p>
      </dgm:t>
    </dgm:pt>
    <dgm:pt modelId="{B46D4459-B196-473F-AA1A-1E196A69E4F1}" type="parTrans" cxnId="{1692F408-975C-4BD3-B0D2-A4B6C6EAF640}">
      <dgm:prSet/>
      <dgm:spPr/>
      <dgm:t>
        <a:bodyPr/>
        <a:lstStyle/>
        <a:p>
          <a:pPr rtl="1"/>
          <a:endParaRPr lang="ar-EG"/>
        </a:p>
      </dgm:t>
    </dgm:pt>
    <dgm:pt modelId="{FF5BC591-A40F-46E3-B5D2-E8BB873834BA}">
      <dgm:prSet/>
      <dgm:spPr>
        <a:solidFill>
          <a:schemeClr val="bg2">
            <a:lumMod val="90000"/>
            <a:alpha val="90000"/>
          </a:schemeClr>
        </a:solidFill>
        <a:ln w="28575"/>
      </dgm:spPr>
      <dgm:t>
        <a:bodyPr/>
        <a:lstStyle/>
        <a:p>
          <a:pPr rtl="1"/>
          <a:endParaRPr lang="ar-EG" dirty="0"/>
        </a:p>
      </dgm:t>
    </dgm:pt>
    <dgm:pt modelId="{7092E502-645A-4973-8EEA-7F9D9B7D37CE}" type="parTrans" cxnId="{4A580580-3D53-46B8-8F16-D5B74F95EBC9}">
      <dgm:prSet/>
      <dgm:spPr/>
      <dgm:t>
        <a:bodyPr/>
        <a:lstStyle/>
        <a:p>
          <a:pPr rtl="1"/>
          <a:endParaRPr lang="ar-EG"/>
        </a:p>
      </dgm:t>
    </dgm:pt>
    <dgm:pt modelId="{A03D74EE-CCC7-42FC-9460-D870E27E9BB8}" type="sibTrans" cxnId="{4A580580-3D53-46B8-8F16-D5B74F95EBC9}">
      <dgm:prSet/>
      <dgm:spPr/>
      <dgm:t>
        <a:bodyPr/>
        <a:lstStyle/>
        <a:p>
          <a:pPr rtl="1"/>
          <a:endParaRPr lang="ar-EG"/>
        </a:p>
      </dgm:t>
    </dgm:pt>
    <dgm:pt modelId="{BFB2A0F8-C76C-4077-9B4A-E53D9E29A205}">
      <dgm:prSet/>
      <dgm:spPr>
        <a:solidFill>
          <a:schemeClr val="bg2">
            <a:lumMod val="90000"/>
            <a:alpha val="90000"/>
          </a:schemeClr>
        </a:solidFill>
        <a:ln w="28575"/>
      </dgm:spPr>
      <dgm:t>
        <a:bodyPr/>
        <a:lstStyle/>
        <a:p>
          <a:pPr rtl="1"/>
          <a:r>
            <a:rPr lang="ar-EG" b="1" dirty="0" smtClean="0">
              <a:solidFill>
                <a:srgbClr val="FF0000"/>
              </a:solidFill>
            </a:rPr>
            <a:t>هذه المعادن توجد فى المناطق الحدية بين الصخور النارية والمتحولة</a:t>
          </a:r>
          <a:endParaRPr lang="ar-EG" b="1" dirty="0">
            <a:solidFill>
              <a:srgbClr val="FF0000"/>
            </a:solidFill>
          </a:endParaRPr>
        </a:p>
      </dgm:t>
    </dgm:pt>
    <dgm:pt modelId="{8C006913-90FC-4ED3-B479-A34D1610AD34}" type="parTrans" cxnId="{F2464F4C-3D39-4A8E-A53F-05091B080B98}">
      <dgm:prSet/>
      <dgm:spPr/>
      <dgm:t>
        <a:bodyPr/>
        <a:lstStyle/>
        <a:p>
          <a:pPr rtl="1"/>
          <a:endParaRPr lang="ar-EG"/>
        </a:p>
      </dgm:t>
    </dgm:pt>
    <dgm:pt modelId="{776BC508-32E1-410B-8634-D13118584582}" type="sibTrans" cxnId="{F2464F4C-3D39-4A8E-A53F-05091B080B98}">
      <dgm:prSet/>
      <dgm:spPr/>
      <dgm:t>
        <a:bodyPr/>
        <a:lstStyle/>
        <a:p>
          <a:pPr rtl="1"/>
          <a:endParaRPr lang="ar-EG"/>
        </a:p>
      </dgm:t>
    </dgm:pt>
    <dgm:pt modelId="{5658E1D1-6F7C-4CBC-947E-61BF74B3D18F}" type="pres">
      <dgm:prSet presAssocID="{9B772A80-E1C1-4411-A8DF-A4A226DF0FB6}" presName="Name0" presStyleCnt="0">
        <dgm:presLayoutVars>
          <dgm:chMax val="7"/>
          <dgm:dir/>
          <dgm:animLvl val="lvl"/>
          <dgm:resizeHandles val="exact"/>
        </dgm:presLayoutVars>
      </dgm:prSet>
      <dgm:spPr/>
      <dgm:t>
        <a:bodyPr/>
        <a:lstStyle/>
        <a:p>
          <a:pPr rtl="1"/>
          <a:endParaRPr lang="ar-EG"/>
        </a:p>
      </dgm:t>
    </dgm:pt>
    <dgm:pt modelId="{7C3402BB-8C79-413F-9C7A-73F25DA979C5}" type="pres">
      <dgm:prSet presAssocID="{78B3E3AF-F4FD-4E5B-AFF8-A051DE2C1E05}" presName="circle1" presStyleLbl="node1" presStyleIdx="0" presStyleCnt="1"/>
      <dgm:spPr/>
    </dgm:pt>
    <dgm:pt modelId="{38F1CCAB-5DC7-4CF2-90D0-6A6FE15CD5B7}" type="pres">
      <dgm:prSet presAssocID="{78B3E3AF-F4FD-4E5B-AFF8-A051DE2C1E05}" presName="space" presStyleCnt="0"/>
      <dgm:spPr/>
    </dgm:pt>
    <dgm:pt modelId="{8E504B9E-4F7B-4964-810A-B54CABB32BE1}" type="pres">
      <dgm:prSet presAssocID="{78B3E3AF-F4FD-4E5B-AFF8-A051DE2C1E05}" presName="rect1" presStyleLbl="alignAcc1" presStyleIdx="0" presStyleCnt="1" custScaleX="100000"/>
      <dgm:spPr/>
      <dgm:t>
        <a:bodyPr/>
        <a:lstStyle/>
        <a:p>
          <a:pPr rtl="1"/>
          <a:endParaRPr lang="ar-EG"/>
        </a:p>
      </dgm:t>
    </dgm:pt>
    <dgm:pt modelId="{952E391B-B459-401F-9020-EBB31932A815}" type="pres">
      <dgm:prSet presAssocID="{78B3E3AF-F4FD-4E5B-AFF8-A051DE2C1E05}" presName="rect1ParTx" presStyleLbl="alignAcc1" presStyleIdx="0" presStyleCnt="1">
        <dgm:presLayoutVars>
          <dgm:chMax val="1"/>
          <dgm:bulletEnabled val="1"/>
        </dgm:presLayoutVars>
      </dgm:prSet>
      <dgm:spPr/>
      <dgm:t>
        <a:bodyPr/>
        <a:lstStyle/>
        <a:p>
          <a:pPr rtl="1"/>
          <a:endParaRPr lang="ar-EG"/>
        </a:p>
      </dgm:t>
    </dgm:pt>
    <dgm:pt modelId="{371AA6F1-99F6-4978-8B7D-446B866C1002}" type="pres">
      <dgm:prSet presAssocID="{78B3E3AF-F4FD-4E5B-AFF8-A051DE2C1E05}" presName="rect1ChTx" presStyleLbl="alignAcc1" presStyleIdx="0" presStyleCnt="1" custScaleX="100000">
        <dgm:presLayoutVars>
          <dgm:bulletEnabled val="1"/>
        </dgm:presLayoutVars>
      </dgm:prSet>
      <dgm:spPr/>
      <dgm:t>
        <a:bodyPr/>
        <a:lstStyle/>
        <a:p>
          <a:pPr rtl="1"/>
          <a:endParaRPr lang="ar-EG"/>
        </a:p>
      </dgm:t>
    </dgm:pt>
  </dgm:ptLst>
  <dgm:cxnLst>
    <dgm:cxn modelId="{F2464F4C-3D39-4A8E-A53F-05091B080B98}" srcId="{78B3E3AF-F4FD-4E5B-AFF8-A051DE2C1E05}" destId="{BFB2A0F8-C76C-4077-9B4A-E53D9E29A205}" srcOrd="1" destOrd="0" parTransId="{8C006913-90FC-4ED3-B479-A34D1610AD34}" sibTransId="{776BC508-32E1-410B-8634-D13118584582}"/>
    <dgm:cxn modelId="{1692F408-975C-4BD3-B0D2-A4B6C6EAF640}" srcId="{78B3E3AF-F4FD-4E5B-AFF8-A051DE2C1E05}" destId="{8C32AF94-22B4-405D-8B34-20656807E8A7}" srcOrd="0" destOrd="0" parTransId="{B46D4459-B196-473F-AA1A-1E196A69E4F1}" sibTransId="{C9DD53DC-D109-451A-ABFB-8CEE1A68E6CA}"/>
    <dgm:cxn modelId="{CFA8CDB0-E04F-4B75-981F-DB9C7BA3F3D5}" type="presOf" srcId="{BFB2A0F8-C76C-4077-9B4A-E53D9E29A205}" destId="{371AA6F1-99F6-4978-8B7D-446B866C1002}" srcOrd="0" destOrd="1" presId="urn:microsoft.com/office/officeart/2005/8/layout/target3"/>
    <dgm:cxn modelId="{306537ED-2228-44DE-9EA2-9D0BCCC548E2}" srcId="{9B772A80-E1C1-4411-A8DF-A4A226DF0FB6}" destId="{78B3E3AF-F4FD-4E5B-AFF8-A051DE2C1E05}" srcOrd="0" destOrd="0" parTransId="{DA73F764-F7F3-4ED9-A58E-24BA2D63F09D}" sibTransId="{81B221D9-9737-4623-82D0-5BB324A18AC0}"/>
    <dgm:cxn modelId="{779EB7B9-9FAD-49D2-BF30-C4AD52C408E1}" type="presOf" srcId="{9B772A80-E1C1-4411-A8DF-A4A226DF0FB6}" destId="{5658E1D1-6F7C-4CBC-947E-61BF74B3D18F}" srcOrd="0" destOrd="0" presId="urn:microsoft.com/office/officeart/2005/8/layout/target3"/>
    <dgm:cxn modelId="{061E14B9-B59A-4260-8F42-F01FAC6F468C}" type="presOf" srcId="{FF5BC591-A40F-46E3-B5D2-E8BB873834BA}" destId="{371AA6F1-99F6-4978-8B7D-446B866C1002}" srcOrd="0" destOrd="2" presId="urn:microsoft.com/office/officeart/2005/8/layout/target3"/>
    <dgm:cxn modelId="{4A580580-3D53-46B8-8F16-D5B74F95EBC9}" srcId="{78B3E3AF-F4FD-4E5B-AFF8-A051DE2C1E05}" destId="{FF5BC591-A40F-46E3-B5D2-E8BB873834BA}" srcOrd="2" destOrd="0" parTransId="{7092E502-645A-4973-8EEA-7F9D9B7D37CE}" sibTransId="{A03D74EE-CCC7-42FC-9460-D870E27E9BB8}"/>
    <dgm:cxn modelId="{B4345B19-79C4-4535-A9C6-7AB3DA148BC1}" type="presOf" srcId="{78B3E3AF-F4FD-4E5B-AFF8-A051DE2C1E05}" destId="{952E391B-B459-401F-9020-EBB31932A815}" srcOrd="1" destOrd="0" presId="urn:microsoft.com/office/officeart/2005/8/layout/target3"/>
    <dgm:cxn modelId="{7B19674C-6C67-427B-9FEE-715ACBDE7DDC}" type="presOf" srcId="{8C32AF94-22B4-405D-8B34-20656807E8A7}" destId="{371AA6F1-99F6-4978-8B7D-446B866C1002}" srcOrd="0" destOrd="0" presId="urn:microsoft.com/office/officeart/2005/8/layout/target3"/>
    <dgm:cxn modelId="{814DD28A-1EAE-4C11-BD4D-D3BACA4C7995}" type="presOf" srcId="{78B3E3AF-F4FD-4E5B-AFF8-A051DE2C1E05}" destId="{8E504B9E-4F7B-4964-810A-B54CABB32BE1}" srcOrd="0" destOrd="0" presId="urn:microsoft.com/office/officeart/2005/8/layout/target3"/>
    <dgm:cxn modelId="{AEFCB932-D21A-4B8A-A5B7-79BB5465CBE9}" type="presParOf" srcId="{5658E1D1-6F7C-4CBC-947E-61BF74B3D18F}" destId="{7C3402BB-8C79-413F-9C7A-73F25DA979C5}" srcOrd="0" destOrd="0" presId="urn:microsoft.com/office/officeart/2005/8/layout/target3"/>
    <dgm:cxn modelId="{263A8DCD-30F3-47BA-A7E1-A37BA1CE9F34}" type="presParOf" srcId="{5658E1D1-6F7C-4CBC-947E-61BF74B3D18F}" destId="{38F1CCAB-5DC7-4CF2-90D0-6A6FE15CD5B7}" srcOrd="1" destOrd="0" presId="urn:microsoft.com/office/officeart/2005/8/layout/target3"/>
    <dgm:cxn modelId="{44CD93E3-9CB4-461E-8EEF-C28C31DC7B86}" type="presParOf" srcId="{5658E1D1-6F7C-4CBC-947E-61BF74B3D18F}" destId="{8E504B9E-4F7B-4964-810A-B54CABB32BE1}" srcOrd="2" destOrd="0" presId="urn:microsoft.com/office/officeart/2005/8/layout/target3"/>
    <dgm:cxn modelId="{9A1A89E1-5ABB-4FF3-8B63-35286FCB15D6}" type="presParOf" srcId="{5658E1D1-6F7C-4CBC-947E-61BF74B3D18F}" destId="{952E391B-B459-401F-9020-EBB31932A815}" srcOrd="3" destOrd="0" presId="urn:microsoft.com/office/officeart/2005/8/layout/target3"/>
    <dgm:cxn modelId="{DF5689AA-5F11-4C3F-BEC0-883E6B3D6A0A}" type="presParOf" srcId="{5658E1D1-6F7C-4CBC-947E-61BF74B3D18F}" destId="{371AA6F1-99F6-4978-8B7D-446B866C1002}" srcOrd="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B43E5D-33A7-4A61-BAD5-06CF87CF44D3}" type="doc">
      <dgm:prSet loTypeId="urn:microsoft.com/office/officeart/2005/8/layout/vList3" loCatId="list" qsTypeId="urn:microsoft.com/office/officeart/2005/8/quickstyle/simple1" qsCatId="simple" csTypeId="urn:microsoft.com/office/officeart/2005/8/colors/colorful2" csCatId="colorful" phldr="1"/>
      <dgm:spPr/>
    </dgm:pt>
    <dgm:pt modelId="{914720DB-E055-41DA-B37D-1982E00F1C84}">
      <dgm:prSet phldrT="[Text]" custT="1"/>
      <dgm:spPr/>
      <dgm:t>
        <a:bodyPr/>
        <a:lstStyle/>
        <a:p>
          <a:pPr rtl="1"/>
          <a:r>
            <a:rPr lang="ar-EG" sz="3200" b="1" dirty="0" smtClean="0">
              <a:solidFill>
                <a:schemeClr val="bg1"/>
              </a:solidFill>
            </a:rPr>
            <a:t>الكمبري</a:t>
          </a:r>
          <a:endParaRPr lang="ar-EG" sz="3200" b="1" dirty="0">
            <a:solidFill>
              <a:schemeClr val="bg1"/>
            </a:solidFill>
          </a:endParaRPr>
        </a:p>
      </dgm:t>
    </dgm:pt>
    <dgm:pt modelId="{2A394D65-BB2A-4C00-ADAA-6BA7C9F2F53F}" type="parTrans" cxnId="{8C81A231-64A9-4F5E-A799-01FF1722ADA6}">
      <dgm:prSet/>
      <dgm:spPr/>
      <dgm:t>
        <a:bodyPr/>
        <a:lstStyle/>
        <a:p>
          <a:pPr rtl="1"/>
          <a:endParaRPr lang="ar-EG"/>
        </a:p>
      </dgm:t>
    </dgm:pt>
    <dgm:pt modelId="{F526A88D-C44C-4DEF-9514-96377CB92050}" type="sibTrans" cxnId="{8C81A231-64A9-4F5E-A799-01FF1722ADA6}">
      <dgm:prSet/>
      <dgm:spPr/>
      <dgm:t>
        <a:bodyPr/>
        <a:lstStyle/>
        <a:p>
          <a:pPr rtl="1"/>
          <a:endParaRPr lang="ar-EG"/>
        </a:p>
      </dgm:t>
    </dgm:pt>
    <dgm:pt modelId="{08D8E41D-B29F-44A0-B954-A09171A63282}">
      <dgm:prSet phldrT="[Text]"/>
      <dgm:spPr/>
      <dgm:t>
        <a:bodyPr/>
        <a:lstStyle/>
        <a:p>
          <a:pPr rtl="1"/>
          <a:r>
            <a:rPr lang="ar-EG" b="1" dirty="0" smtClean="0"/>
            <a:t>الكربونى او الفحمى</a:t>
          </a:r>
          <a:endParaRPr lang="ar-EG" b="1" dirty="0"/>
        </a:p>
      </dgm:t>
    </dgm:pt>
    <dgm:pt modelId="{8BFB9018-1D45-4289-81DE-49C17C7F3662}" type="parTrans" cxnId="{A74E9F94-3682-4FD4-97F1-42EDFD980333}">
      <dgm:prSet/>
      <dgm:spPr/>
      <dgm:t>
        <a:bodyPr/>
        <a:lstStyle/>
        <a:p>
          <a:pPr rtl="1"/>
          <a:endParaRPr lang="ar-EG"/>
        </a:p>
      </dgm:t>
    </dgm:pt>
    <dgm:pt modelId="{21F56437-D524-48B9-9398-8E8FE7F6B707}" type="sibTrans" cxnId="{A74E9F94-3682-4FD4-97F1-42EDFD980333}">
      <dgm:prSet/>
      <dgm:spPr/>
      <dgm:t>
        <a:bodyPr/>
        <a:lstStyle/>
        <a:p>
          <a:pPr rtl="1"/>
          <a:endParaRPr lang="ar-EG"/>
        </a:p>
      </dgm:t>
    </dgm:pt>
    <dgm:pt modelId="{B64B09CD-727B-467F-BD3F-4CDCD51EF048}">
      <dgm:prSet phldrT="[Text]"/>
      <dgm:spPr/>
      <dgm:t>
        <a:bodyPr/>
        <a:lstStyle/>
        <a:p>
          <a:pPr rtl="1"/>
          <a:r>
            <a:rPr lang="ar-EG" b="1" dirty="0" smtClean="0"/>
            <a:t>البرمي</a:t>
          </a:r>
          <a:endParaRPr lang="ar-EG" b="1" dirty="0"/>
        </a:p>
      </dgm:t>
    </dgm:pt>
    <dgm:pt modelId="{F7D66FCE-B198-4766-9298-1DF0556E9165}" type="parTrans" cxnId="{FB9783FD-6271-49BD-A729-EBEB151639DB}">
      <dgm:prSet/>
      <dgm:spPr/>
      <dgm:t>
        <a:bodyPr/>
        <a:lstStyle/>
        <a:p>
          <a:pPr rtl="1"/>
          <a:endParaRPr lang="ar-EG"/>
        </a:p>
      </dgm:t>
    </dgm:pt>
    <dgm:pt modelId="{EA175B79-5A32-48B5-B55A-B279B9D339C5}" type="sibTrans" cxnId="{FB9783FD-6271-49BD-A729-EBEB151639DB}">
      <dgm:prSet/>
      <dgm:spPr/>
      <dgm:t>
        <a:bodyPr/>
        <a:lstStyle/>
        <a:p>
          <a:pPr rtl="1"/>
          <a:endParaRPr lang="ar-EG"/>
        </a:p>
      </dgm:t>
    </dgm:pt>
    <dgm:pt modelId="{08E6E880-431E-4859-A764-3EF009D2B3FA}">
      <dgm:prSet/>
      <dgm:spPr/>
      <dgm:t>
        <a:bodyPr/>
        <a:lstStyle/>
        <a:p>
          <a:pPr rtl="1"/>
          <a:r>
            <a:rPr lang="ar-EG" b="1" dirty="0" smtClean="0"/>
            <a:t>السيلورى</a:t>
          </a:r>
          <a:endParaRPr lang="ar-EG" b="1" dirty="0"/>
        </a:p>
      </dgm:t>
    </dgm:pt>
    <dgm:pt modelId="{789CC750-9965-415B-AC8F-7E6B9C939C59}" type="parTrans" cxnId="{918050F9-FAEC-4E49-9333-1D2D58CD9D41}">
      <dgm:prSet/>
      <dgm:spPr/>
      <dgm:t>
        <a:bodyPr/>
        <a:lstStyle/>
        <a:p>
          <a:pPr rtl="1"/>
          <a:endParaRPr lang="ar-EG"/>
        </a:p>
      </dgm:t>
    </dgm:pt>
    <dgm:pt modelId="{37703E92-07E3-4D9F-B85C-558D92996037}" type="sibTrans" cxnId="{918050F9-FAEC-4E49-9333-1D2D58CD9D41}">
      <dgm:prSet/>
      <dgm:spPr/>
      <dgm:t>
        <a:bodyPr/>
        <a:lstStyle/>
        <a:p>
          <a:pPr rtl="1"/>
          <a:endParaRPr lang="ar-EG"/>
        </a:p>
      </dgm:t>
    </dgm:pt>
    <dgm:pt modelId="{9E54E809-EC94-49FB-BC95-15FF1BEF85AA}">
      <dgm:prSet/>
      <dgm:spPr/>
      <dgm:t>
        <a:bodyPr/>
        <a:lstStyle/>
        <a:p>
          <a:pPr rtl="1"/>
          <a:r>
            <a:rPr lang="ar-EG" b="1" dirty="0" smtClean="0"/>
            <a:t>الاردوفيشي</a:t>
          </a:r>
          <a:endParaRPr lang="ar-EG" b="1" dirty="0"/>
        </a:p>
      </dgm:t>
    </dgm:pt>
    <dgm:pt modelId="{2324C0D5-6CB2-42FB-9CC5-1B392D165CA8}" type="parTrans" cxnId="{03034EB5-B6E3-4600-9221-AE285808D53A}">
      <dgm:prSet/>
      <dgm:spPr/>
      <dgm:t>
        <a:bodyPr/>
        <a:lstStyle/>
        <a:p>
          <a:pPr rtl="1"/>
          <a:endParaRPr lang="ar-EG"/>
        </a:p>
      </dgm:t>
    </dgm:pt>
    <dgm:pt modelId="{BEAADE58-6E7E-4B71-984E-813C15A4FD99}" type="sibTrans" cxnId="{03034EB5-B6E3-4600-9221-AE285808D53A}">
      <dgm:prSet/>
      <dgm:spPr/>
      <dgm:t>
        <a:bodyPr/>
        <a:lstStyle/>
        <a:p>
          <a:pPr rtl="1"/>
          <a:endParaRPr lang="ar-EG"/>
        </a:p>
      </dgm:t>
    </dgm:pt>
    <dgm:pt modelId="{0021D2B4-E3BD-49CF-816C-461250BDF256}">
      <dgm:prSet/>
      <dgm:spPr/>
      <dgm:t>
        <a:bodyPr/>
        <a:lstStyle/>
        <a:p>
          <a:pPr rtl="1"/>
          <a:r>
            <a:rPr lang="ar-EG" b="1" dirty="0" smtClean="0"/>
            <a:t>الديفونى</a:t>
          </a:r>
          <a:endParaRPr lang="ar-EG" b="1" dirty="0"/>
        </a:p>
      </dgm:t>
    </dgm:pt>
    <dgm:pt modelId="{1ABCBB13-C257-4EB6-9C86-03AA7808A96D}" type="parTrans" cxnId="{8FCC6D6A-7C8A-4E39-8FAE-EE54EBBD44C0}">
      <dgm:prSet/>
      <dgm:spPr/>
      <dgm:t>
        <a:bodyPr/>
        <a:lstStyle/>
        <a:p>
          <a:pPr rtl="1"/>
          <a:endParaRPr lang="ar-EG"/>
        </a:p>
      </dgm:t>
    </dgm:pt>
    <dgm:pt modelId="{6C76DC54-FCA4-47CB-BCD3-1A24F814090F}" type="sibTrans" cxnId="{8FCC6D6A-7C8A-4E39-8FAE-EE54EBBD44C0}">
      <dgm:prSet/>
      <dgm:spPr/>
      <dgm:t>
        <a:bodyPr/>
        <a:lstStyle/>
        <a:p>
          <a:pPr rtl="1"/>
          <a:endParaRPr lang="ar-EG"/>
        </a:p>
      </dgm:t>
    </dgm:pt>
    <dgm:pt modelId="{61199E3D-6692-4C78-B3B5-A5AE8DFAD844}" type="pres">
      <dgm:prSet presAssocID="{3BB43E5D-33A7-4A61-BAD5-06CF87CF44D3}" presName="linearFlow" presStyleCnt="0">
        <dgm:presLayoutVars>
          <dgm:dir/>
          <dgm:resizeHandles val="exact"/>
        </dgm:presLayoutVars>
      </dgm:prSet>
      <dgm:spPr/>
    </dgm:pt>
    <dgm:pt modelId="{E51A8A73-CE00-4EE8-AE77-5F5CF7038D56}" type="pres">
      <dgm:prSet presAssocID="{914720DB-E055-41DA-B37D-1982E00F1C84}" presName="composite" presStyleCnt="0"/>
      <dgm:spPr/>
    </dgm:pt>
    <dgm:pt modelId="{970EFE2A-87D2-4E10-87B8-A1BCC98C41AD}" type="pres">
      <dgm:prSet presAssocID="{914720DB-E055-41DA-B37D-1982E00F1C84}" presName="imgShp" presStyleLbl="fgImgPlace1" presStyleIdx="0" presStyleCnt="6"/>
      <dgm:spPr>
        <a:solidFill>
          <a:schemeClr val="accent2">
            <a:lumMod val="40000"/>
            <a:lumOff val="60000"/>
          </a:schemeClr>
        </a:solidFill>
      </dgm:spPr>
    </dgm:pt>
    <dgm:pt modelId="{7761AE82-77B3-4D8F-8207-643DC88ADF4A}" type="pres">
      <dgm:prSet presAssocID="{914720DB-E055-41DA-B37D-1982E00F1C84}" presName="txShp" presStyleLbl="node1" presStyleIdx="0" presStyleCnt="6" custLinFactNeighborX="-1002" custLinFactNeighborY="34731">
        <dgm:presLayoutVars>
          <dgm:bulletEnabled val="1"/>
        </dgm:presLayoutVars>
      </dgm:prSet>
      <dgm:spPr/>
      <dgm:t>
        <a:bodyPr/>
        <a:lstStyle/>
        <a:p>
          <a:pPr rtl="1"/>
          <a:endParaRPr lang="ar-EG"/>
        </a:p>
      </dgm:t>
    </dgm:pt>
    <dgm:pt modelId="{EA2E75BB-1747-49F1-933E-878B8BED032E}" type="pres">
      <dgm:prSet presAssocID="{F526A88D-C44C-4DEF-9514-96377CB92050}" presName="spacing" presStyleCnt="0"/>
      <dgm:spPr/>
    </dgm:pt>
    <dgm:pt modelId="{E292DEDB-779E-4E41-9A7C-706A9248A1EC}" type="pres">
      <dgm:prSet presAssocID="{9E54E809-EC94-49FB-BC95-15FF1BEF85AA}" presName="composite" presStyleCnt="0"/>
      <dgm:spPr/>
    </dgm:pt>
    <dgm:pt modelId="{2877B2EC-DC65-46DE-AD19-76F1582A8F4D}" type="pres">
      <dgm:prSet presAssocID="{9E54E809-EC94-49FB-BC95-15FF1BEF85AA}" presName="imgShp" presStyleLbl="fgImgPlace1" presStyleIdx="1" presStyleCnt="6"/>
      <dgm:spPr>
        <a:solidFill>
          <a:schemeClr val="accent2">
            <a:lumMod val="40000"/>
            <a:lumOff val="60000"/>
          </a:schemeClr>
        </a:solidFill>
      </dgm:spPr>
    </dgm:pt>
    <dgm:pt modelId="{DE3305AB-64E0-42AB-94DB-440DF6EE8DD1}" type="pres">
      <dgm:prSet presAssocID="{9E54E809-EC94-49FB-BC95-15FF1BEF85AA}" presName="txShp" presStyleLbl="node1" presStyleIdx="1" presStyleCnt="6">
        <dgm:presLayoutVars>
          <dgm:bulletEnabled val="1"/>
        </dgm:presLayoutVars>
      </dgm:prSet>
      <dgm:spPr/>
      <dgm:t>
        <a:bodyPr/>
        <a:lstStyle/>
        <a:p>
          <a:pPr rtl="1"/>
          <a:endParaRPr lang="ar-EG"/>
        </a:p>
      </dgm:t>
    </dgm:pt>
    <dgm:pt modelId="{D7AD100E-FFCB-4037-98CF-1521F4482D4E}" type="pres">
      <dgm:prSet presAssocID="{BEAADE58-6E7E-4B71-984E-813C15A4FD99}" presName="spacing" presStyleCnt="0"/>
      <dgm:spPr/>
    </dgm:pt>
    <dgm:pt modelId="{90BDCE1B-7C06-4174-B717-843F703FAA04}" type="pres">
      <dgm:prSet presAssocID="{08E6E880-431E-4859-A764-3EF009D2B3FA}" presName="composite" presStyleCnt="0"/>
      <dgm:spPr/>
    </dgm:pt>
    <dgm:pt modelId="{C5DA6EDA-E4D8-4400-90AA-B4EC665B73B1}" type="pres">
      <dgm:prSet presAssocID="{08E6E880-431E-4859-A764-3EF009D2B3FA}" presName="imgShp" presStyleLbl="fgImgPlace1" presStyleIdx="2" presStyleCnt="6"/>
      <dgm:spPr>
        <a:solidFill>
          <a:schemeClr val="accent2">
            <a:lumMod val="40000"/>
            <a:lumOff val="60000"/>
          </a:schemeClr>
        </a:solidFill>
      </dgm:spPr>
    </dgm:pt>
    <dgm:pt modelId="{FE725FD2-AF5C-4EBA-9799-727672AC8FFF}" type="pres">
      <dgm:prSet presAssocID="{08E6E880-431E-4859-A764-3EF009D2B3FA}" presName="txShp" presStyleLbl="node1" presStyleIdx="2" presStyleCnt="6">
        <dgm:presLayoutVars>
          <dgm:bulletEnabled val="1"/>
        </dgm:presLayoutVars>
      </dgm:prSet>
      <dgm:spPr/>
      <dgm:t>
        <a:bodyPr/>
        <a:lstStyle/>
        <a:p>
          <a:pPr rtl="1"/>
          <a:endParaRPr lang="ar-EG"/>
        </a:p>
      </dgm:t>
    </dgm:pt>
    <dgm:pt modelId="{D5C59522-DA97-435C-8B9E-79B0F0531037}" type="pres">
      <dgm:prSet presAssocID="{37703E92-07E3-4D9F-B85C-558D92996037}" presName="spacing" presStyleCnt="0"/>
      <dgm:spPr/>
    </dgm:pt>
    <dgm:pt modelId="{BA3E3A22-B53C-4100-9100-1BDD1B887D41}" type="pres">
      <dgm:prSet presAssocID="{0021D2B4-E3BD-49CF-816C-461250BDF256}" presName="composite" presStyleCnt="0"/>
      <dgm:spPr/>
    </dgm:pt>
    <dgm:pt modelId="{A121ECE6-BC5C-43FB-BD2D-BA6185AD0EEA}" type="pres">
      <dgm:prSet presAssocID="{0021D2B4-E3BD-49CF-816C-461250BDF256}" presName="imgShp" presStyleLbl="fgImgPlace1" presStyleIdx="3" presStyleCnt="6"/>
      <dgm:spPr>
        <a:solidFill>
          <a:schemeClr val="accent2">
            <a:lumMod val="40000"/>
            <a:lumOff val="60000"/>
          </a:schemeClr>
        </a:solidFill>
      </dgm:spPr>
    </dgm:pt>
    <dgm:pt modelId="{AC94AD2A-C61D-43FD-9FBE-5720251BBDB6}" type="pres">
      <dgm:prSet presAssocID="{0021D2B4-E3BD-49CF-816C-461250BDF256}" presName="txShp" presStyleLbl="node1" presStyleIdx="3" presStyleCnt="6">
        <dgm:presLayoutVars>
          <dgm:bulletEnabled val="1"/>
        </dgm:presLayoutVars>
      </dgm:prSet>
      <dgm:spPr/>
      <dgm:t>
        <a:bodyPr/>
        <a:lstStyle/>
        <a:p>
          <a:pPr rtl="1"/>
          <a:endParaRPr lang="ar-EG"/>
        </a:p>
      </dgm:t>
    </dgm:pt>
    <dgm:pt modelId="{F26DA37B-5710-47FD-9457-6B007F062EF8}" type="pres">
      <dgm:prSet presAssocID="{6C76DC54-FCA4-47CB-BCD3-1A24F814090F}" presName="spacing" presStyleCnt="0"/>
      <dgm:spPr/>
    </dgm:pt>
    <dgm:pt modelId="{E3B1B161-2AEC-4515-8507-37C7C187EF0E}" type="pres">
      <dgm:prSet presAssocID="{08D8E41D-B29F-44A0-B954-A09171A63282}" presName="composite" presStyleCnt="0"/>
      <dgm:spPr/>
    </dgm:pt>
    <dgm:pt modelId="{957E8152-8013-40B6-B8D0-770E7E1012B3}" type="pres">
      <dgm:prSet presAssocID="{08D8E41D-B29F-44A0-B954-A09171A63282}" presName="imgShp" presStyleLbl="fgImgPlace1" presStyleIdx="4" presStyleCnt="6"/>
      <dgm:spPr>
        <a:solidFill>
          <a:schemeClr val="accent2">
            <a:lumMod val="40000"/>
            <a:lumOff val="60000"/>
          </a:schemeClr>
        </a:solidFill>
      </dgm:spPr>
    </dgm:pt>
    <dgm:pt modelId="{A33366EB-99AA-40E9-A2AE-77DED395AD05}" type="pres">
      <dgm:prSet presAssocID="{08D8E41D-B29F-44A0-B954-A09171A63282}" presName="txShp" presStyleLbl="node1" presStyleIdx="4" presStyleCnt="6">
        <dgm:presLayoutVars>
          <dgm:bulletEnabled val="1"/>
        </dgm:presLayoutVars>
      </dgm:prSet>
      <dgm:spPr/>
      <dgm:t>
        <a:bodyPr/>
        <a:lstStyle/>
        <a:p>
          <a:pPr rtl="1"/>
          <a:endParaRPr lang="ar-EG"/>
        </a:p>
      </dgm:t>
    </dgm:pt>
    <dgm:pt modelId="{9CB802D5-CA59-4096-8CE2-AF7E3D1E988C}" type="pres">
      <dgm:prSet presAssocID="{21F56437-D524-48B9-9398-8E8FE7F6B707}" presName="spacing" presStyleCnt="0"/>
      <dgm:spPr/>
    </dgm:pt>
    <dgm:pt modelId="{5B035D3C-3C4F-401A-89CA-BB3390055D3F}" type="pres">
      <dgm:prSet presAssocID="{B64B09CD-727B-467F-BD3F-4CDCD51EF048}" presName="composite" presStyleCnt="0"/>
      <dgm:spPr/>
    </dgm:pt>
    <dgm:pt modelId="{50BB845D-5033-42F7-94E7-38C5214E69AD}" type="pres">
      <dgm:prSet presAssocID="{B64B09CD-727B-467F-BD3F-4CDCD51EF048}" presName="imgShp" presStyleLbl="fgImgPlace1" presStyleIdx="5" presStyleCnt="6"/>
      <dgm:spPr>
        <a:solidFill>
          <a:schemeClr val="accent2">
            <a:lumMod val="40000"/>
            <a:lumOff val="60000"/>
          </a:schemeClr>
        </a:solidFill>
      </dgm:spPr>
    </dgm:pt>
    <dgm:pt modelId="{B5F6E2F2-4C3C-4161-B75F-C50295853B8D}" type="pres">
      <dgm:prSet presAssocID="{B64B09CD-727B-467F-BD3F-4CDCD51EF048}" presName="txShp" presStyleLbl="node1" presStyleIdx="5" presStyleCnt="6">
        <dgm:presLayoutVars>
          <dgm:bulletEnabled val="1"/>
        </dgm:presLayoutVars>
      </dgm:prSet>
      <dgm:spPr/>
      <dgm:t>
        <a:bodyPr/>
        <a:lstStyle/>
        <a:p>
          <a:pPr rtl="1"/>
          <a:endParaRPr lang="ar-EG"/>
        </a:p>
      </dgm:t>
    </dgm:pt>
  </dgm:ptLst>
  <dgm:cxnLst>
    <dgm:cxn modelId="{60EDB3C9-EAC6-4D03-85EA-EF3D044ED397}" type="presOf" srcId="{08E6E880-431E-4859-A764-3EF009D2B3FA}" destId="{FE725FD2-AF5C-4EBA-9799-727672AC8FFF}" srcOrd="0" destOrd="0" presId="urn:microsoft.com/office/officeart/2005/8/layout/vList3"/>
    <dgm:cxn modelId="{63FF40CA-8C3E-465B-823E-D0BA7E32551C}" type="presOf" srcId="{0021D2B4-E3BD-49CF-816C-461250BDF256}" destId="{AC94AD2A-C61D-43FD-9FBE-5720251BBDB6}" srcOrd="0" destOrd="0" presId="urn:microsoft.com/office/officeart/2005/8/layout/vList3"/>
    <dgm:cxn modelId="{DDB2053F-3628-4DC2-8564-A47BE8ADD69B}" type="presOf" srcId="{9E54E809-EC94-49FB-BC95-15FF1BEF85AA}" destId="{DE3305AB-64E0-42AB-94DB-440DF6EE8DD1}" srcOrd="0" destOrd="0" presId="urn:microsoft.com/office/officeart/2005/8/layout/vList3"/>
    <dgm:cxn modelId="{8B0C8A2E-C265-4249-8F25-83184EA52A60}" type="presOf" srcId="{914720DB-E055-41DA-B37D-1982E00F1C84}" destId="{7761AE82-77B3-4D8F-8207-643DC88ADF4A}" srcOrd="0" destOrd="0" presId="urn:microsoft.com/office/officeart/2005/8/layout/vList3"/>
    <dgm:cxn modelId="{918050F9-FAEC-4E49-9333-1D2D58CD9D41}" srcId="{3BB43E5D-33A7-4A61-BAD5-06CF87CF44D3}" destId="{08E6E880-431E-4859-A764-3EF009D2B3FA}" srcOrd="2" destOrd="0" parTransId="{789CC750-9965-415B-AC8F-7E6B9C939C59}" sibTransId="{37703E92-07E3-4D9F-B85C-558D92996037}"/>
    <dgm:cxn modelId="{FB9783FD-6271-49BD-A729-EBEB151639DB}" srcId="{3BB43E5D-33A7-4A61-BAD5-06CF87CF44D3}" destId="{B64B09CD-727B-467F-BD3F-4CDCD51EF048}" srcOrd="5" destOrd="0" parTransId="{F7D66FCE-B198-4766-9298-1DF0556E9165}" sibTransId="{EA175B79-5A32-48B5-B55A-B279B9D339C5}"/>
    <dgm:cxn modelId="{8FCC6D6A-7C8A-4E39-8FAE-EE54EBBD44C0}" srcId="{3BB43E5D-33A7-4A61-BAD5-06CF87CF44D3}" destId="{0021D2B4-E3BD-49CF-816C-461250BDF256}" srcOrd="3" destOrd="0" parTransId="{1ABCBB13-C257-4EB6-9C86-03AA7808A96D}" sibTransId="{6C76DC54-FCA4-47CB-BCD3-1A24F814090F}"/>
    <dgm:cxn modelId="{DD904E56-812D-437B-9B1C-AADEDAA485A7}" type="presOf" srcId="{3BB43E5D-33A7-4A61-BAD5-06CF87CF44D3}" destId="{61199E3D-6692-4C78-B3B5-A5AE8DFAD844}" srcOrd="0" destOrd="0" presId="urn:microsoft.com/office/officeart/2005/8/layout/vList3"/>
    <dgm:cxn modelId="{6D1EF908-ADDA-4D57-A214-CFA6C25AA4C0}" type="presOf" srcId="{B64B09CD-727B-467F-BD3F-4CDCD51EF048}" destId="{B5F6E2F2-4C3C-4161-B75F-C50295853B8D}" srcOrd="0" destOrd="0" presId="urn:microsoft.com/office/officeart/2005/8/layout/vList3"/>
    <dgm:cxn modelId="{D37FE335-2ECA-43F6-84E5-E4FC73AAA977}" type="presOf" srcId="{08D8E41D-B29F-44A0-B954-A09171A63282}" destId="{A33366EB-99AA-40E9-A2AE-77DED395AD05}" srcOrd="0" destOrd="0" presId="urn:microsoft.com/office/officeart/2005/8/layout/vList3"/>
    <dgm:cxn modelId="{A74E9F94-3682-4FD4-97F1-42EDFD980333}" srcId="{3BB43E5D-33A7-4A61-BAD5-06CF87CF44D3}" destId="{08D8E41D-B29F-44A0-B954-A09171A63282}" srcOrd="4" destOrd="0" parTransId="{8BFB9018-1D45-4289-81DE-49C17C7F3662}" sibTransId="{21F56437-D524-48B9-9398-8E8FE7F6B707}"/>
    <dgm:cxn modelId="{03034EB5-B6E3-4600-9221-AE285808D53A}" srcId="{3BB43E5D-33A7-4A61-BAD5-06CF87CF44D3}" destId="{9E54E809-EC94-49FB-BC95-15FF1BEF85AA}" srcOrd="1" destOrd="0" parTransId="{2324C0D5-6CB2-42FB-9CC5-1B392D165CA8}" sibTransId="{BEAADE58-6E7E-4B71-984E-813C15A4FD99}"/>
    <dgm:cxn modelId="{8C81A231-64A9-4F5E-A799-01FF1722ADA6}" srcId="{3BB43E5D-33A7-4A61-BAD5-06CF87CF44D3}" destId="{914720DB-E055-41DA-B37D-1982E00F1C84}" srcOrd="0" destOrd="0" parTransId="{2A394D65-BB2A-4C00-ADAA-6BA7C9F2F53F}" sibTransId="{F526A88D-C44C-4DEF-9514-96377CB92050}"/>
    <dgm:cxn modelId="{E36F157D-6F35-4C85-A971-8658893E0C56}" type="presParOf" srcId="{61199E3D-6692-4C78-B3B5-A5AE8DFAD844}" destId="{E51A8A73-CE00-4EE8-AE77-5F5CF7038D56}" srcOrd="0" destOrd="0" presId="urn:microsoft.com/office/officeart/2005/8/layout/vList3"/>
    <dgm:cxn modelId="{EC7A5A22-CC16-470B-BD05-5598755CF7FB}" type="presParOf" srcId="{E51A8A73-CE00-4EE8-AE77-5F5CF7038D56}" destId="{970EFE2A-87D2-4E10-87B8-A1BCC98C41AD}" srcOrd="0" destOrd="0" presId="urn:microsoft.com/office/officeart/2005/8/layout/vList3"/>
    <dgm:cxn modelId="{8171712C-7EE4-428A-9EEC-972A446D2679}" type="presParOf" srcId="{E51A8A73-CE00-4EE8-AE77-5F5CF7038D56}" destId="{7761AE82-77B3-4D8F-8207-643DC88ADF4A}" srcOrd="1" destOrd="0" presId="urn:microsoft.com/office/officeart/2005/8/layout/vList3"/>
    <dgm:cxn modelId="{719F633B-053E-4754-9948-8E748F071528}" type="presParOf" srcId="{61199E3D-6692-4C78-B3B5-A5AE8DFAD844}" destId="{EA2E75BB-1747-49F1-933E-878B8BED032E}" srcOrd="1" destOrd="0" presId="urn:microsoft.com/office/officeart/2005/8/layout/vList3"/>
    <dgm:cxn modelId="{878C958D-3677-4BDC-A465-BFDF6029E03F}" type="presParOf" srcId="{61199E3D-6692-4C78-B3B5-A5AE8DFAD844}" destId="{E292DEDB-779E-4E41-9A7C-706A9248A1EC}" srcOrd="2" destOrd="0" presId="urn:microsoft.com/office/officeart/2005/8/layout/vList3"/>
    <dgm:cxn modelId="{3C662E71-14D0-4C4D-A129-D9BDBC436EF0}" type="presParOf" srcId="{E292DEDB-779E-4E41-9A7C-706A9248A1EC}" destId="{2877B2EC-DC65-46DE-AD19-76F1582A8F4D}" srcOrd="0" destOrd="0" presId="urn:microsoft.com/office/officeart/2005/8/layout/vList3"/>
    <dgm:cxn modelId="{ACB94BA1-2168-49B0-998A-D06614FF46EB}" type="presParOf" srcId="{E292DEDB-779E-4E41-9A7C-706A9248A1EC}" destId="{DE3305AB-64E0-42AB-94DB-440DF6EE8DD1}" srcOrd="1" destOrd="0" presId="urn:microsoft.com/office/officeart/2005/8/layout/vList3"/>
    <dgm:cxn modelId="{A99DA1F3-4CBD-4554-9246-CC276CDD2DE1}" type="presParOf" srcId="{61199E3D-6692-4C78-B3B5-A5AE8DFAD844}" destId="{D7AD100E-FFCB-4037-98CF-1521F4482D4E}" srcOrd="3" destOrd="0" presId="urn:microsoft.com/office/officeart/2005/8/layout/vList3"/>
    <dgm:cxn modelId="{B8368C38-EAFF-446F-AFAB-3BEA82DFFD32}" type="presParOf" srcId="{61199E3D-6692-4C78-B3B5-A5AE8DFAD844}" destId="{90BDCE1B-7C06-4174-B717-843F703FAA04}" srcOrd="4" destOrd="0" presId="urn:microsoft.com/office/officeart/2005/8/layout/vList3"/>
    <dgm:cxn modelId="{C927E9FE-7FEC-4B4D-9F43-DA555CA3DE9D}" type="presParOf" srcId="{90BDCE1B-7C06-4174-B717-843F703FAA04}" destId="{C5DA6EDA-E4D8-4400-90AA-B4EC665B73B1}" srcOrd="0" destOrd="0" presId="urn:microsoft.com/office/officeart/2005/8/layout/vList3"/>
    <dgm:cxn modelId="{D6568DA9-FB3F-4A4F-B296-D30DD2F78E57}" type="presParOf" srcId="{90BDCE1B-7C06-4174-B717-843F703FAA04}" destId="{FE725FD2-AF5C-4EBA-9799-727672AC8FFF}" srcOrd="1" destOrd="0" presId="urn:microsoft.com/office/officeart/2005/8/layout/vList3"/>
    <dgm:cxn modelId="{128DEFA9-7CAB-4D45-8511-BFE0CE11E289}" type="presParOf" srcId="{61199E3D-6692-4C78-B3B5-A5AE8DFAD844}" destId="{D5C59522-DA97-435C-8B9E-79B0F0531037}" srcOrd="5" destOrd="0" presId="urn:microsoft.com/office/officeart/2005/8/layout/vList3"/>
    <dgm:cxn modelId="{58BD82E1-3347-4DF6-8CC2-39E77A735CDC}" type="presParOf" srcId="{61199E3D-6692-4C78-B3B5-A5AE8DFAD844}" destId="{BA3E3A22-B53C-4100-9100-1BDD1B887D41}" srcOrd="6" destOrd="0" presId="urn:microsoft.com/office/officeart/2005/8/layout/vList3"/>
    <dgm:cxn modelId="{87D3E6A2-D53E-4B4A-A4F9-C8D8BAF90EB5}" type="presParOf" srcId="{BA3E3A22-B53C-4100-9100-1BDD1B887D41}" destId="{A121ECE6-BC5C-43FB-BD2D-BA6185AD0EEA}" srcOrd="0" destOrd="0" presId="urn:microsoft.com/office/officeart/2005/8/layout/vList3"/>
    <dgm:cxn modelId="{21D4A6D7-481F-4E49-84D8-06638115DC25}" type="presParOf" srcId="{BA3E3A22-B53C-4100-9100-1BDD1B887D41}" destId="{AC94AD2A-C61D-43FD-9FBE-5720251BBDB6}" srcOrd="1" destOrd="0" presId="urn:microsoft.com/office/officeart/2005/8/layout/vList3"/>
    <dgm:cxn modelId="{EE3CEE6C-76B8-4E28-8C1B-3E24736664D0}" type="presParOf" srcId="{61199E3D-6692-4C78-B3B5-A5AE8DFAD844}" destId="{F26DA37B-5710-47FD-9457-6B007F062EF8}" srcOrd="7" destOrd="0" presId="urn:microsoft.com/office/officeart/2005/8/layout/vList3"/>
    <dgm:cxn modelId="{860BE5F8-1E12-4E51-A815-9DDC5C8464E8}" type="presParOf" srcId="{61199E3D-6692-4C78-B3B5-A5AE8DFAD844}" destId="{E3B1B161-2AEC-4515-8507-37C7C187EF0E}" srcOrd="8" destOrd="0" presId="urn:microsoft.com/office/officeart/2005/8/layout/vList3"/>
    <dgm:cxn modelId="{4AB3386D-6A67-4BD6-8D55-8F78BAC06BD2}" type="presParOf" srcId="{E3B1B161-2AEC-4515-8507-37C7C187EF0E}" destId="{957E8152-8013-40B6-B8D0-770E7E1012B3}" srcOrd="0" destOrd="0" presId="urn:microsoft.com/office/officeart/2005/8/layout/vList3"/>
    <dgm:cxn modelId="{25E8C372-D407-416F-925A-8CAE77E147A9}" type="presParOf" srcId="{E3B1B161-2AEC-4515-8507-37C7C187EF0E}" destId="{A33366EB-99AA-40E9-A2AE-77DED395AD05}" srcOrd="1" destOrd="0" presId="urn:microsoft.com/office/officeart/2005/8/layout/vList3"/>
    <dgm:cxn modelId="{473A7C06-7E41-4E2F-B41E-651C413D033D}" type="presParOf" srcId="{61199E3D-6692-4C78-B3B5-A5AE8DFAD844}" destId="{9CB802D5-CA59-4096-8CE2-AF7E3D1E988C}" srcOrd="9" destOrd="0" presId="urn:microsoft.com/office/officeart/2005/8/layout/vList3"/>
    <dgm:cxn modelId="{58137C7C-0AD7-46C6-8B7E-200FF572159F}" type="presParOf" srcId="{61199E3D-6692-4C78-B3B5-A5AE8DFAD844}" destId="{5B035D3C-3C4F-401A-89CA-BB3390055D3F}" srcOrd="10" destOrd="0" presId="urn:microsoft.com/office/officeart/2005/8/layout/vList3"/>
    <dgm:cxn modelId="{56CE8C38-BA14-4D74-AD7C-8C94CFB2FC3F}" type="presParOf" srcId="{5B035D3C-3C4F-401A-89CA-BB3390055D3F}" destId="{50BB845D-5033-42F7-94E7-38C5214E69AD}" srcOrd="0" destOrd="0" presId="urn:microsoft.com/office/officeart/2005/8/layout/vList3"/>
    <dgm:cxn modelId="{AE21D7C1-E7B0-4D18-B0A1-B9E8D14717BC}" type="presParOf" srcId="{5B035D3C-3C4F-401A-89CA-BB3390055D3F}" destId="{B5F6E2F2-4C3C-4161-B75F-C50295853B8D}"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3D39BF-413D-453C-A0F8-63974FF5D1F4}"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EG"/>
        </a:p>
      </dgm:t>
    </dgm:pt>
    <dgm:pt modelId="{03B3BCEF-10C8-43DC-B135-E45F3B655615}">
      <dgm:prSet phldrT="[Text]"/>
      <dgm:spPr>
        <a:solidFill>
          <a:schemeClr val="accent6">
            <a:lumMod val="50000"/>
          </a:schemeClr>
        </a:solidFill>
      </dgm:spPr>
      <dgm:t>
        <a:bodyPr/>
        <a:lstStyle/>
        <a:p>
          <a:pPr rtl="1"/>
          <a:r>
            <a:rPr lang="ar-EG" dirty="0" smtClean="0"/>
            <a:t>الكريتاسى</a:t>
          </a:r>
          <a:endParaRPr lang="ar-EG" dirty="0"/>
        </a:p>
      </dgm:t>
    </dgm:pt>
    <dgm:pt modelId="{40CA305A-BC3D-46C0-9392-7DDEF2AD9171}" type="parTrans" cxnId="{81904615-688B-446F-9463-5BCB8A617790}">
      <dgm:prSet/>
      <dgm:spPr/>
      <dgm:t>
        <a:bodyPr/>
        <a:lstStyle/>
        <a:p>
          <a:pPr rtl="1"/>
          <a:endParaRPr lang="ar-EG"/>
        </a:p>
      </dgm:t>
    </dgm:pt>
    <dgm:pt modelId="{06069C3E-3F0B-409C-80D9-CB30316C7278}" type="sibTrans" cxnId="{81904615-688B-446F-9463-5BCB8A617790}">
      <dgm:prSet/>
      <dgm:spPr/>
      <dgm:t>
        <a:bodyPr/>
        <a:lstStyle/>
        <a:p>
          <a:pPr rtl="1"/>
          <a:endParaRPr lang="ar-EG"/>
        </a:p>
      </dgm:t>
    </dgm:pt>
    <dgm:pt modelId="{BB4E912F-BFC3-4198-BC87-22A56007F446}">
      <dgm:prSet phldrT="[Text]"/>
      <dgm:spPr>
        <a:solidFill>
          <a:schemeClr val="accent6">
            <a:lumMod val="50000"/>
          </a:schemeClr>
        </a:solidFill>
      </dgm:spPr>
      <dgm:t>
        <a:bodyPr/>
        <a:lstStyle/>
        <a:p>
          <a:pPr rtl="1"/>
          <a:r>
            <a:rPr lang="ar-EG" dirty="0" smtClean="0"/>
            <a:t>الترياسي</a:t>
          </a:r>
          <a:endParaRPr lang="ar-EG" dirty="0"/>
        </a:p>
      </dgm:t>
    </dgm:pt>
    <dgm:pt modelId="{80E8C08E-B209-433F-8707-7FB123E0D902}" type="sibTrans" cxnId="{7884CB50-E4EA-4B3C-92D1-3C593F837514}">
      <dgm:prSet/>
      <dgm:spPr/>
      <dgm:t>
        <a:bodyPr/>
        <a:lstStyle/>
        <a:p>
          <a:pPr rtl="1"/>
          <a:endParaRPr lang="ar-EG"/>
        </a:p>
      </dgm:t>
    </dgm:pt>
    <dgm:pt modelId="{3F672CD5-0709-4C1B-8794-0D822DEAE5EF}" type="parTrans" cxnId="{7884CB50-E4EA-4B3C-92D1-3C593F837514}">
      <dgm:prSet/>
      <dgm:spPr/>
      <dgm:t>
        <a:bodyPr/>
        <a:lstStyle/>
        <a:p>
          <a:pPr rtl="1"/>
          <a:endParaRPr lang="ar-EG"/>
        </a:p>
      </dgm:t>
    </dgm:pt>
    <dgm:pt modelId="{92AE29AA-A8F8-4B47-9AC9-A057C22ABCEF}">
      <dgm:prSet phldrT="[Text]" custT="1"/>
      <dgm:spPr>
        <a:solidFill>
          <a:schemeClr val="accent6">
            <a:lumMod val="50000"/>
          </a:schemeClr>
        </a:solidFill>
      </dgm:spPr>
      <dgm:t>
        <a:bodyPr/>
        <a:lstStyle/>
        <a:p>
          <a:pPr rtl="1"/>
          <a:endParaRPr lang="ar-EG" sz="3200" dirty="0" smtClean="0"/>
        </a:p>
        <a:p>
          <a:pPr rtl="1"/>
          <a:r>
            <a:rPr lang="ar-EG" sz="3200" dirty="0" smtClean="0"/>
            <a:t>الجوراسي</a:t>
          </a:r>
          <a:endParaRPr lang="ar-EG" sz="2800" dirty="0" smtClean="0"/>
        </a:p>
        <a:p>
          <a:pPr rtl="1"/>
          <a:endParaRPr lang="ar-EG" sz="2800" dirty="0"/>
        </a:p>
      </dgm:t>
    </dgm:pt>
    <dgm:pt modelId="{1AAB856E-834D-4A55-9372-1DBDAB2F3A7D}" type="sibTrans" cxnId="{B6857FE4-EFD7-48A1-B3E7-5D820332D5B8}">
      <dgm:prSet/>
      <dgm:spPr/>
      <dgm:t>
        <a:bodyPr/>
        <a:lstStyle/>
        <a:p>
          <a:pPr rtl="1"/>
          <a:endParaRPr lang="ar-EG"/>
        </a:p>
      </dgm:t>
    </dgm:pt>
    <dgm:pt modelId="{07515C41-BFEC-42C2-BBAA-D285B3C286CA}" type="parTrans" cxnId="{B6857FE4-EFD7-48A1-B3E7-5D820332D5B8}">
      <dgm:prSet/>
      <dgm:spPr/>
      <dgm:t>
        <a:bodyPr/>
        <a:lstStyle/>
        <a:p>
          <a:pPr rtl="1"/>
          <a:endParaRPr lang="ar-EG"/>
        </a:p>
      </dgm:t>
    </dgm:pt>
    <dgm:pt modelId="{61ECE69A-256E-49D0-A715-FA62D2B950B8}" type="pres">
      <dgm:prSet presAssocID="{FB3D39BF-413D-453C-A0F8-63974FF5D1F4}" presName="Name0" presStyleCnt="0">
        <dgm:presLayoutVars>
          <dgm:dir/>
          <dgm:resizeHandles val="exact"/>
        </dgm:presLayoutVars>
      </dgm:prSet>
      <dgm:spPr/>
      <dgm:t>
        <a:bodyPr/>
        <a:lstStyle/>
        <a:p>
          <a:pPr rtl="1"/>
          <a:endParaRPr lang="ar-EG"/>
        </a:p>
      </dgm:t>
    </dgm:pt>
    <dgm:pt modelId="{2CEE3601-0396-441B-BF4B-198B1D7ABF09}" type="pres">
      <dgm:prSet presAssocID="{03B3BCEF-10C8-43DC-B135-E45F3B655615}" presName="node" presStyleLbl="node1" presStyleIdx="0" presStyleCnt="3">
        <dgm:presLayoutVars>
          <dgm:bulletEnabled val="1"/>
        </dgm:presLayoutVars>
      </dgm:prSet>
      <dgm:spPr/>
      <dgm:t>
        <a:bodyPr/>
        <a:lstStyle/>
        <a:p>
          <a:pPr rtl="1"/>
          <a:endParaRPr lang="ar-EG"/>
        </a:p>
      </dgm:t>
    </dgm:pt>
    <dgm:pt modelId="{FAA5C5F1-0A45-495D-B979-473A27A9A685}" type="pres">
      <dgm:prSet presAssocID="{06069C3E-3F0B-409C-80D9-CB30316C7278}" presName="sibTrans" presStyleCnt="0"/>
      <dgm:spPr/>
    </dgm:pt>
    <dgm:pt modelId="{48AE34C9-F424-44DA-86A9-B5311951BF1A}" type="pres">
      <dgm:prSet presAssocID="{92AE29AA-A8F8-4B47-9AC9-A057C22ABCEF}" presName="node" presStyleLbl="node1" presStyleIdx="1" presStyleCnt="3" custLinFactNeighborX="-3710" custLinFactNeighborY="-3226">
        <dgm:presLayoutVars>
          <dgm:bulletEnabled val="1"/>
        </dgm:presLayoutVars>
      </dgm:prSet>
      <dgm:spPr/>
      <dgm:t>
        <a:bodyPr/>
        <a:lstStyle/>
        <a:p>
          <a:pPr rtl="1"/>
          <a:endParaRPr lang="ar-EG"/>
        </a:p>
      </dgm:t>
    </dgm:pt>
    <dgm:pt modelId="{6226D408-711B-4D09-9CBE-A9A5657C814D}" type="pres">
      <dgm:prSet presAssocID="{1AAB856E-834D-4A55-9372-1DBDAB2F3A7D}" presName="sibTrans" presStyleCnt="0"/>
      <dgm:spPr/>
    </dgm:pt>
    <dgm:pt modelId="{2EFA8A8A-B392-4B0F-BB8D-0B58CF8F8175}" type="pres">
      <dgm:prSet presAssocID="{BB4E912F-BFC3-4198-BC87-22A56007F446}" presName="node" presStyleLbl="node1" presStyleIdx="2" presStyleCnt="3">
        <dgm:presLayoutVars>
          <dgm:bulletEnabled val="1"/>
        </dgm:presLayoutVars>
      </dgm:prSet>
      <dgm:spPr/>
      <dgm:t>
        <a:bodyPr/>
        <a:lstStyle/>
        <a:p>
          <a:pPr rtl="1"/>
          <a:endParaRPr lang="ar-EG"/>
        </a:p>
      </dgm:t>
    </dgm:pt>
  </dgm:ptLst>
  <dgm:cxnLst>
    <dgm:cxn modelId="{93F7FBE8-F23F-47CE-9610-9229B9EE53CB}" type="presOf" srcId="{03B3BCEF-10C8-43DC-B135-E45F3B655615}" destId="{2CEE3601-0396-441B-BF4B-198B1D7ABF09}" srcOrd="0" destOrd="0" presId="urn:microsoft.com/office/officeart/2005/8/layout/hList6"/>
    <dgm:cxn modelId="{120118C2-FD7F-496A-9158-704AA00299CD}" type="presOf" srcId="{92AE29AA-A8F8-4B47-9AC9-A057C22ABCEF}" destId="{48AE34C9-F424-44DA-86A9-B5311951BF1A}" srcOrd="0" destOrd="0" presId="urn:microsoft.com/office/officeart/2005/8/layout/hList6"/>
    <dgm:cxn modelId="{B6857FE4-EFD7-48A1-B3E7-5D820332D5B8}" srcId="{FB3D39BF-413D-453C-A0F8-63974FF5D1F4}" destId="{92AE29AA-A8F8-4B47-9AC9-A057C22ABCEF}" srcOrd="1" destOrd="0" parTransId="{07515C41-BFEC-42C2-BBAA-D285B3C286CA}" sibTransId="{1AAB856E-834D-4A55-9372-1DBDAB2F3A7D}"/>
    <dgm:cxn modelId="{D7324CDC-27A0-439C-8555-CC867D21076A}" type="presOf" srcId="{FB3D39BF-413D-453C-A0F8-63974FF5D1F4}" destId="{61ECE69A-256E-49D0-A715-FA62D2B950B8}" srcOrd="0" destOrd="0" presId="urn:microsoft.com/office/officeart/2005/8/layout/hList6"/>
    <dgm:cxn modelId="{7884CB50-E4EA-4B3C-92D1-3C593F837514}" srcId="{FB3D39BF-413D-453C-A0F8-63974FF5D1F4}" destId="{BB4E912F-BFC3-4198-BC87-22A56007F446}" srcOrd="2" destOrd="0" parTransId="{3F672CD5-0709-4C1B-8794-0D822DEAE5EF}" sibTransId="{80E8C08E-B209-433F-8707-7FB123E0D902}"/>
    <dgm:cxn modelId="{81904615-688B-446F-9463-5BCB8A617790}" srcId="{FB3D39BF-413D-453C-A0F8-63974FF5D1F4}" destId="{03B3BCEF-10C8-43DC-B135-E45F3B655615}" srcOrd="0" destOrd="0" parTransId="{40CA305A-BC3D-46C0-9392-7DDEF2AD9171}" sibTransId="{06069C3E-3F0B-409C-80D9-CB30316C7278}"/>
    <dgm:cxn modelId="{03482BDD-6E02-4780-982A-A2CEA1919A2F}" type="presOf" srcId="{BB4E912F-BFC3-4198-BC87-22A56007F446}" destId="{2EFA8A8A-B392-4B0F-BB8D-0B58CF8F8175}" srcOrd="0" destOrd="0" presId="urn:microsoft.com/office/officeart/2005/8/layout/hList6"/>
    <dgm:cxn modelId="{53FF47DF-C14E-4853-8DB9-9D418D47286C}" type="presParOf" srcId="{61ECE69A-256E-49D0-A715-FA62D2B950B8}" destId="{2CEE3601-0396-441B-BF4B-198B1D7ABF09}" srcOrd="0" destOrd="0" presId="urn:microsoft.com/office/officeart/2005/8/layout/hList6"/>
    <dgm:cxn modelId="{6FE298DF-699A-405F-A4D7-90849D368C55}" type="presParOf" srcId="{61ECE69A-256E-49D0-A715-FA62D2B950B8}" destId="{FAA5C5F1-0A45-495D-B979-473A27A9A685}" srcOrd="1" destOrd="0" presId="urn:microsoft.com/office/officeart/2005/8/layout/hList6"/>
    <dgm:cxn modelId="{1AF47A1D-0722-40D0-9675-693DC1577CAC}" type="presParOf" srcId="{61ECE69A-256E-49D0-A715-FA62D2B950B8}" destId="{48AE34C9-F424-44DA-86A9-B5311951BF1A}" srcOrd="2" destOrd="0" presId="urn:microsoft.com/office/officeart/2005/8/layout/hList6"/>
    <dgm:cxn modelId="{5BD4FF1B-2DC1-4AD6-9E37-54EBE1E2AA73}" type="presParOf" srcId="{61ECE69A-256E-49D0-A715-FA62D2B950B8}" destId="{6226D408-711B-4D09-9CBE-A9A5657C814D}" srcOrd="3" destOrd="0" presId="urn:microsoft.com/office/officeart/2005/8/layout/hList6"/>
    <dgm:cxn modelId="{A2735D9B-8B30-401A-82CE-DED55169CBFF}" type="presParOf" srcId="{61ECE69A-256E-49D0-A715-FA62D2B950B8}" destId="{2EFA8A8A-B392-4B0F-BB8D-0B58CF8F8175}" srcOrd="4" destOrd="0" presId="urn:microsoft.com/office/officeart/2005/8/layout/hList6"/>
  </dgm:cxnLst>
  <dgm:bg>
    <a:solidFill>
      <a:schemeClr val="accent3">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605FC6-440B-4DBB-AA81-9BDEDAEEC34B}">
      <dsp:nvSpPr>
        <dsp:cNvPr id="0" name=""/>
        <dsp:cNvSpPr/>
      </dsp:nvSpPr>
      <dsp:spPr>
        <a:xfrm rot="10800000">
          <a:off x="1541173" y="89"/>
          <a:ext cx="5472684" cy="65086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solidFill>
                <a:schemeClr val="bg1"/>
              </a:solidFill>
            </a:rPr>
            <a:t>صخور النيس</a:t>
          </a:r>
          <a:endParaRPr lang="ar-EG" sz="3100" kern="1200" dirty="0">
            <a:solidFill>
              <a:schemeClr val="bg1"/>
            </a:solidFill>
          </a:endParaRPr>
        </a:p>
      </dsp:txBody>
      <dsp:txXfrm rot="10800000">
        <a:off x="1541173" y="89"/>
        <a:ext cx="5472684" cy="650863"/>
      </dsp:txXfrm>
    </dsp:sp>
    <dsp:sp modelId="{64FE593D-CE8B-4BCC-B957-4B1A8FE8E8A5}">
      <dsp:nvSpPr>
        <dsp:cNvPr id="0" name=""/>
        <dsp:cNvSpPr/>
      </dsp:nvSpPr>
      <dsp:spPr>
        <a:xfrm>
          <a:off x="1215742" y="89"/>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97313A-A01E-46C7-9AAE-ABFB9AF0D1ED}">
      <dsp:nvSpPr>
        <dsp:cNvPr id="0" name=""/>
        <dsp:cNvSpPr/>
      </dsp:nvSpPr>
      <dsp:spPr>
        <a:xfrm rot="10800000">
          <a:off x="1541173" y="845241"/>
          <a:ext cx="5472684" cy="650863"/>
        </a:xfrm>
        <a:prstGeom prst="homePlate">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t>اورتونيس</a:t>
          </a:r>
          <a:endParaRPr lang="ar-EG" sz="3100" kern="1200" dirty="0"/>
        </a:p>
      </dsp:txBody>
      <dsp:txXfrm rot="10800000">
        <a:off x="1541173" y="845241"/>
        <a:ext cx="5472684" cy="650863"/>
      </dsp:txXfrm>
    </dsp:sp>
    <dsp:sp modelId="{00D9CA99-24C1-41F5-AFEC-E4F9D8A2AC79}">
      <dsp:nvSpPr>
        <dsp:cNvPr id="0" name=""/>
        <dsp:cNvSpPr/>
      </dsp:nvSpPr>
      <dsp:spPr>
        <a:xfrm>
          <a:off x="1143001" y="762002"/>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E123AF-27C8-4739-B169-2D09B5BD698B}">
      <dsp:nvSpPr>
        <dsp:cNvPr id="0" name=""/>
        <dsp:cNvSpPr/>
      </dsp:nvSpPr>
      <dsp:spPr>
        <a:xfrm rot="10800000">
          <a:off x="1541173" y="1690392"/>
          <a:ext cx="5472684" cy="650863"/>
        </a:xfrm>
        <a:prstGeom prst="homePlate">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t>الشيت</a:t>
          </a:r>
          <a:endParaRPr lang="ar-EG" sz="3100" kern="1200" dirty="0"/>
        </a:p>
      </dsp:txBody>
      <dsp:txXfrm rot="10800000">
        <a:off x="1541173" y="1690392"/>
        <a:ext cx="5472684" cy="650863"/>
      </dsp:txXfrm>
    </dsp:sp>
    <dsp:sp modelId="{1E141384-F11D-48F9-AA79-8B9DED729BD7}">
      <dsp:nvSpPr>
        <dsp:cNvPr id="0" name=""/>
        <dsp:cNvSpPr/>
      </dsp:nvSpPr>
      <dsp:spPr>
        <a:xfrm>
          <a:off x="1215742" y="1690392"/>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E0E5B6-06F2-4FB2-8727-7C883BFC87EC}">
      <dsp:nvSpPr>
        <dsp:cNvPr id="0" name=""/>
        <dsp:cNvSpPr/>
      </dsp:nvSpPr>
      <dsp:spPr>
        <a:xfrm rot="10800000">
          <a:off x="1541173" y="2535543"/>
          <a:ext cx="5472684" cy="650863"/>
        </a:xfrm>
        <a:prstGeom prst="homePlate">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t>الجرانيت</a:t>
          </a:r>
          <a:endParaRPr lang="ar-EG" sz="3100" kern="1200" dirty="0"/>
        </a:p>
      </dsp:txBody>
      <dsp:txXfrm rot="10800000">
        <a:off x="1541173" y="2535543"/>
        <a:ext cx="5472684" cy="650863"/>
      </dsp:txXfrm>
    </dsp:sp>
    <dsp:sp modelId="{B7CA6BD5-523B-4E85-87FB-0968A8635929}">
      <dsp:nvSpPr>
        <dsp:cNvPr id="0" name=""/>
        <dsp:cNvSpPr/>
      </dsp:nvSpPr>
      <dsp:spPr>
        <a:xfrm>
          <a:off x="1215742" y="2535543"/>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1579E4-363F-4077-BE64-C3C060C58F6E}">
      <dsp:nvSpPr>
        <dsp:cNvPr id="0" name=""/>
        <dsp:cNvSpPr/>
      </dsp:nvSpPr>
      <dsp:spPr>
        <a:xfrm rot="10800000">
          <a:off x="1541173" y="3380695"/>
          <a:ext cx="5472684" cy="650863"/>
        </a:xfrm>
        <a:prstGeom prst="homePlate">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t>الديوريت</a:t>
          </a:r>
          <a:endParaRPr lang="ar-EG" sz="3100" kern="1200" dirty="0"/>
        </a:p>
      </dsp:txBody>
      <dsp:txXfrm rot="10800000">
        <a:off x="1541173" y="3380695"/>
        <a:ext cx="5472684" cy="650863"/>
      </dsp:txXfrm>
    </dsp:sp>
    <dsp:sp modelId="{29582AB6-2F44-45FC-8A76-67911A2B53DC}">
      <dsp:nvSpPr>
        <dsp:cNvPr id="0" name=""/>
        <dsp:cNvSpPr/>
      </dsp:nvSpPr>
      <dsp:spPr>
        <a:xfrm>
          <a:off x="1215742" y="3380695"/>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ECE8F6-6B61-4835-A177-7429B5DC5927}">
      <dsp:nvSpPr>
        <dsp:cNvPr id="0" name=""/>
        <dsp:cNvSpPr/>
      </dsp:nvSpPr>
      <dsp:spPr>
        <a:xfrm rot="10800000">
          <a:off x="1541173" y="4225846"/>
          <a:ext cx="5472684" cy="650863"/>
        </a:xfrm>
        <a:prstGeom prst="homePlat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013" tIns="118110" rIns="220472" bIns="118110" numCol="1" spcCol="1270" anchor="ctr" anchorCtr="0">
          <a:noAutofit/>
        </a:bodyPr>
        <a:lstStyle/>
        <a:p>
          <a:pPr lvl="0" algn="ctr" defTabSz="1377950" rtl="1">
            <a:lnSpc>
              <a:spcPct val="90000"/>
            </a:lnSpc>
            <a:spcBef>
              <a:spcPct val="0"/>
            </a:spcBef>
            <a:spcAft>
              <a:spcPct val="35000"/>
            </a:spcAft>
          </a:pPr>
          <a:r>
            <a:rPr lang="ar-EG" sz="3100" kern="1200" dirty="0" smtClean="0"/>
            <a:t>البازلت</a:t>
          </a:r>
          <a:endParaRPr lang="ar-EG" sz="3100" kern="1200" dirty="0"/>
        </a:p>
      </dsp:txBody>
      <dsp:txXfrm rot="10800000">
        <a:off x="1541173" y="4225846"/>
        <a:ext cx="5472684" cy="650863"/>
      </dsp:txXfrm>
    </dsp:sp>
    <dsp:sp modelId="{E5C9F9B6-CC6F-437B-B004-0868E6CB2256}">
      <dsp:nvSpPr>
        <dsp:cNvPr id="0" name=""/>
        <dsp:cNvSpPr/>
      </dsp:nvSpPr>
      <dsp:spPr>
        <a:xfrm>
          <a:off x="1215742" y="4225846"/>
          <a:ext cx="650863" cy="65086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3402BB-8C79-413F-9C7A-73F25DA979C5}">
      <dsp:nvSpPr>
        <dsp:cNvPr id="0" name=""/>
        <dsp:cNvSpPr/>
      </dsp:nvSpPr>
      <dsp:spPr>
        <a:xfrm>
          <a:off x="0" y="0"/>
          <a:ext cx="3403600" cy="3403600"/>
        </a:xfrm>
        <a:prstGeom prst="pie">
          <a:avLst>
            <a:gd name="adj1" fmla="val 5400000"/>
            <a:gd name="adj2" fmla="val 1620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504B9E-4F7B-4964-810A-B54CABB32BE1}">
      <dsp:nvSpPr>
        <dsp:cNvPr id="0" name=""/>
        <dsp:cNvSpPr/>
      </dsp:nvSpPr>
      <dsp:spPr>
        <a:xfrm>
          <a:off x="1701800" y="0"/>
          <a:ext cx="6451600" cy="3403600"/>
        </a:xfrm>
        <a:prstGeom prst="rect">
          <a:avLst/>
        </a:prstGeom>
        <a:solidFill>
          <a:schemeClr val="bg2">
            <a:lumMod val="90000"/>
            <a:alpha val="9000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pPr>
          <a:r>
            <a:rPr lang="ar-EG" sz="3200" b="1" kern="1200" dirty="0" smtClean="0"/>
            <a:t>الذهب</a:t>
          </a:r>
          <a:r>
            <a:rPr lang="ar-EG" sz="2800" kern="1200" dirty="0" smtClean="0"/>
            <a:t> </a:t>
          </a:r>
          <a:r>
            <a:rPr lang="ar-EG" sz="2800" b="1" kern="1200" dirty="0" smtClean="0">
              <a:solidFill>
                <a:srgbClr val="FF0000"/>
              </a:solidFill>
            </a:rPr>
            <a:t>يوجدعلى ىشكل عروق داخل صخور الشيست والديوريت</a:t>
          </a:r>
        </a:p>
        <a:p>
          <a:pPr marL="0" lvl="0" indent="0" algn="r" defTabSz="1422400" rtl="1">
            <a:lnSpc>
              <a:spcPct val="90000"/>
            </a:lnSpc>
            <a:spcBef>
              <a:spcPct val="0"/>
            </a:spcBef>
            <a:spcAft>
              <a:spcPct val="35000"/>
            </a:spcAft>
          </a:pPr>
          <a:endParaRPr lang="ar-EG" sz="2800" kern="1200" dirty="0"/>
        </a:p>
      </dsp:txBody>
      <dsp:txXfrm>
        <a:off x="1701800" y="0"/>
        <a:ext cx="3225800" cy="3403600"/>
      </dsp:txXfrm>
    </dsp:sp>
    <dsp:sp modelId="{371AA6F1-99F6-4978-8B7D-446B866C1002}">
      <dsp:nvSpPr>
        <dsp:cNvPr id="0" name=""/>
        <dsp:cNvSpPr/>
      </dsp:nvSpPr>
      <dsp:spPr>
        <a:xfrm>
          <a:off x="4927600" y="0"/>
          <a:ext cx="3225800" cy="34036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r" defTabSz="1244600" rtl="1">
            <a:lnSpc>
              <a:spcPct val="90000"/>
            </a:lnSpc>
            <a:spcBef>
              <a:spcPct val="0"/>
            </a:spcBef>
            <a:spcAft>
              <a:spcPct val="15000"/>
            </a:spcAft>
            <a:buChar char="••"/>
          </a:pPr>
          <a:r>
            <a:rPr lang="ar-EG" sz="2800" b="1" kern="1200" dirty="0" smtClean="0"/>
            <a:t>النحاس</a:t>
          </a:r>
        </a:p>
        <a:p>
          <a:pPr marL="285750" lvl="1" indent="-285750" algn="r" defTabSz="1244600" rtl="1">
            <a:lnSpc>
              <a:spcPct val="90000"/>
            </a:lnSpc>
            <a:spcBef>
              <a:spcPct val="0"/>
            </a:spcBef>
            <a:spcAft>
              <a:spcPct val="15000"/>
            </a:spcAft>
            <a:buChar char="••"/>
          </a:pPr>
          <a:r>
            <a:rPr lang="ar-EG" sz="2800" b="1" kern="1200" dirty="0" smtClean="0"/>
            <a:t>الحديد</a:t>
          </a:r>
        </a:p>
        <a:p>
          <a:pPr marL="285750" lvl="1" indent="-285750" algn="r" defTabSz="1244600" rtl="1">
            <a:lnSpc>
              <a:spcPct val="90000"/>
            </a:lnSpc>
            <a:spcBef>
              <a:spcPct val="0"/>
            </a:spcBef>
            <a:spcAft>
              <a:spcPct val="15000"/>
            </a:spcAft>
            <a:buChar char="••"/>
          </a:pPr>
          <a:r>
            <a:rPr lang="ar-EG" sz="2800" b="1" kern="1200" dirty="0" smtClean="0"/>
            <a:t>الفضة</a:t>
          </a:r>
          <a:endParaRPr lang="ar-EG" sz="2800" b="1" kern="1200" dirty="0"/>
        </a:p>
        <a:p>
          <a:pPr marL="285750" lvl="1" indent="-285750" algn="r" defTabSz="1244600" rtl="1">
            <a:lnSpc>
              <a:spcPct val="90000"/>
            </a:lnSpc>
            <a:spcBef>
              <a:spcPct val="0"/>
            </a:spcBef>
            <a:spcAft>
              <a:spcPct val="15000"/>
            </a:spcAft>
            <a:buChar char="••"/>
          </a:pPr>
          <a:r>
            <a:rPr lang="ar-EG" sz="2800" b="1" kern="1200" dirty="0" smtClean="0">
              <a:solidFill>
                <a:srgbClr val="FF0000"/>
              </a:solidFill>
            </a:rPr>
            <a:t>هذه المعادن توجد فى المناطق الحدية بين الصخور النارية والمتحولة</a:t>
          </a:r>
          <a:endParaRPr lang="ar-EG" sz="2800" b="1" kern="1200" dirty="0">
            <a:solidFill>
              <a:srgbClr val="FF0000"/>
            </a:solidFill>
          </a:endParaRPr>
        </a:p>
        <a:p>
          <a:pPr marL="285750" lvl="1" indent="-285750" algn="r" defTabSz="1244600" rtl="1">
            <a:lnSpc>
              <a:spcPct val="90000"/>
            </a:lnSpc>
            <a:spcBef>
              <a:spcPct val="0"/>
            </a:spcBef>
            <a:spcAft>
              <a:spcPct val="15000"/>
            </a:spcAft>
            <a:buChar char="••"/>
          </a:pPr>
          <a:endParaRPr lang="ar-EG" sz="2800" kern="1200" dirty="0"/>
        </a:p>
      </dsp:txBody>
      <dsp:txXfrm>
        <a:off x="4927600" y="0"/>
        <a:ext cx="3225800" cy="3403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61AE82-77B3-4D8F-8207-643DC88ADF4A}">
      <dsp:nvSpPr>
        <dsp:cNvPr id="0" name=""/>
        <dsp:cNvSpPr/>
      </dsp:nvSpPr>
      <dsp:spPr>
        <a:xfrm rot="10800000">
          <a:off x="1431635" y="203277"/>
          <a:ext cx="5320665" cy="579125"/>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21920" rIns="227584" bIns="121920" numCol="1" spcCol="1270" anchor="ctr" anchorCtr="0">
          <a:noAutofit/>
        </a:bodyPr>
        <a:lstStyle/>
        <a:p>
          <a:pPr lvl="0" algn="ctr" defTabSz="1422400" rtl="1">
            <a:lnSpc>
              <a:spcPct val="90000"/>
            </a:lnSpc>
            <a:spcBef>
              <a:spcPct val="0"/>
            </a:spcBef>
            <a:spcAft>
              <a:spcPct val="35000"/>
            </a:spcAft>
          </a:pPr>
          <a:r>
            <a:rPr lang="ar-EG" sz="3200" b="1" kern="1200" dirty="0" smtClean="0">
              <a:solidFill>
                <a:schemeClr val="bg1"/>
              </a:solidFill>
            </a:rPr>
            <a:t>الكمبري</a:t>
          </a:r>
          <a:endParaRPr lang="ar-EG" sz="3200" b="1" kern="1200" dirty="0">
            <a:solidFill>
              <a:schemeClr val="bg1"/>
            </a:solidFill>
          </a:endParaRPr>
        </a:p>
      </dsp:txBody>
      <dsp:txXfrm rot="10800000">
        <a:off x="1431635" y="203277"/>
        <a:ext cx="5320665" cy="579125"/>
      </dsp:txXfrm>
    </dsp:sp>
    <dsp:sp modelId="{970EFE2A-87D2-4E10-87B8-A1BCC98C41AD}">
      <dsp:nvSpPr>
        <dsp:cNvPr id="0" name=""/>
        <dsp:cNvSpPr/>
      </dsp:nvSpPr>
      <dsp:spPr>
        <a:xfrm>
          <a:off x="1195386" y="2141"/>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305AB-64E0-42AB-94DB-440DF6EE8DD1}">
      <dsp:nvSpPr>
        <dsp:cNvPr id="0" name=""/>
        <dsp:cNvSpPr/>
      </dsp:nvSpPr>
      <dsp:spPr>
        <a:xfrm rot="10800000">
          <a:off x="1484948" y="754140"/>
          <a:ext cx="5320665" cy="579125"/>
        </a:xfrm>
        <a:prstGeom prst="homePlate">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02870" rIns="192024" bIns="102870" numCol="1" spcCol="1270" anchor="ctr" anchorCtr="0">
          <a:noAutofit/>
        </a:bodyPr>
        <a:lstStyle/>
        <a:p>
          <a:pPr lvl="0" algn="ctr" defTabSz="1200150" rtl="1">
            <a:lnSpc>
              <a:spcPct val="90000"/>
            </a:lnSpc>
            <a:spcBef>
              <a:spcPct val="0"/>
            </a:spcBef>
            <a:spcAft>
              <a:spcPct val="35000"/>
            </a:spcAft>
          </a:pPr>
          <a:r>
            <a:rPr lang="ar-EG" sz="2700" b="1" kern="1200" dirty="0" smtClean="0"/>
            <a:t>الاردوفيشي</a:t>
          </a:r>
          <a:endParaRPr lang="ar-EG" sz="2700" b="1" kern="1200" dirty="0"/>
        </a:p>
      </dsp:txBody>
      <dsp:txXfrm rot="10800000">
        <a:off x="1484948" y="754140"/>
        <a:ext cx="5320665" cy="579125"/>
      </dsp:txXfrm>
    </dsp:sp>
    <dsp:sp modelId="{2877B2EC-DC65-46DE-AD19-76F1582A8F4D}">
      <dsp:nvSpPr>
        <dsp:cNvPr id="0" name=""/>
        <dsp:cNvSpPr/>
      </dsp:nvSpPr>
      <dsp:spPr>
        <a:xfrm>
          <a:off x="1195386" y="754140"/>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725FD2-AF5C-4EBA-9799-727672AC8FFF}">
      <dsp:nvSpPr>
        <dsp:cNvPr id="0" name=""/>
        <dsp:cNvSpPr/>
      </dsp:nvSpPr>
      <dsp:spPr>
        <a:xfrm rot="10800000">
          <a:off x="1484948" y="1506138"/>
          <a:ext cx="5320665" cy="579125"/>
        </a:xfrm>
        <a:prstGeom prst="homePlate">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02870" rIns="192024" bIns="102870" numCol="1" spcCol="1270" anchor="ctr" anchorCtr="0">
          <a:noAutofit/>
        </a:bodyPr>
        <a:lstStyle/>
        <a:p>
          <a:pPr lvl="0" algn="ctr" defTabSz="1200150" rtl="1">
            <a:lnSpc>
              <a:spcPct val="90000"/>
            </a:lnSpc>
            <a:spcBef>
              <a:spcPct val="0"/>
            </a:spcBef>
            <a:spcAft>
              <a:spcPct val="35000"/>
            </a:spcAft>
          </a:pPr>
          <a:r>
            <a:rPr lang="ar-EG" sz="2700" b="1" kern="1200" dirty="0" smtClean="0"/>
            <a:t>السيلورى</a:t>
          </a:r>
          <a:endParaRPr lang="ar-EG" sz="2700" b="1" kern="1200" dirty="0"/>
        </a:p>
      </dsp:txBody>
      <dsp:txXfrm rot="10800000">
        <a:off x="1484948" y="1506138"/>
        <a:ext cx="5320665" cy="579125"/>
      </dsp:txXfrm>
    </dsp:sp>
    <dsp:sp modelId="{C5DA6EDA-E4D8-4400-90AA-B4EC665B73B1}">
      <dsp:nvSpPr>
        <dsp:cNvPr id="0" name=""/>
        <dsp:cNvSpPr/>
      </dsp:nvSpPr>
      <dsp:spPr>
        <a:xfrm>
          <a:off x="1195386" y="1506138"/>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94AD2A-C61D-43FD-9FBE-5720251BBDB6}">
      <dsp:nvSpPr>
        <dsp:cNvPr id="0" name=""/>
        <dsp:cNvSpPr/>
      </dsp:nvSpPr>
      <dsp:spPr>
        <a:xfrm rot="10800000">
          <a:off x="1484948" y="2258136"/>
          <a:ext cx="5320665" cy="579125"/>
        </a:xfrm>
        <a:prstGeom prst="homePlate">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02870" rIns="192024" bIns="102870" numCol="1" spcCol="1270" anchor="ctr" anchorCtr="0">
          <a:noAutofit/>
        </a:bodyPr>
        <a:lstStyle/>
        <a:p>
          <a:pPr lvl="0" algn="ctr" defTabSz="1200150" rtl="1">
            <a:lnSpc>
              <a:spcPct val="90000"/>
            </a:lnSpc>
            <a:spcBef>
              <a:spcPct val="0"/>
            </a:spcBef>
            <a:spcAft>
              <a:spcPct val="35000"/>
            </a:spcAft>
          </a:pPr>
          <a:r>
            <a:rPr lang="ar-EG" sz="2700" b="1" kern="1200" dirty="0" smtClean="0"/>
            <a:t>الديفونى</a:t>
          </a:r>
          <a:endParaRPr lang="ar-EG" sz="2700" b="1" kern="1200" dirty="0"/>
        </a:p>
      </dsp:txBody>
      <dsp:txXfrm rot="10800000">
        <a:off x="1484948" y="2258136"/>
        <a:ext cx="5320665" cy="579125"/>
      </dsp:txXfrm>
    </dsp:sp>
    <dsp:sp modelId="{A121ECE6-BC5C-43FB-BD2D-BA6185AD0EEA}">
      <dsp:nvSpPr>
        <dsp:cNvPr id="0" name=""/>
        <dsp:cNvSpPr/>
      </dsp:nvSpPr>
      <dsp:spPr>
        <a:xfrm>
          <a:off x="1195386" y="2258136"/>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3366EB-99AA-40E9-A2AE-77DED395AD05}">
      <dsp:nvSpPr>
        <dsp:cNvPr id="0" name=""/>
        <dsp:cNvSpPr/>
      </dsp:nvSpPr>
      <dsp:spPr>
        <a:xfrm rot="10800000">
          <a:off x="1484948" y="3010134"/>
          <a:ext cx="5320665" cy="579125"/>
        </a:xfrm>
        <a:prstGeom prst="homePlate">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02870" rIns="192024" bIns="102870" numCol="1" spcCol="1270" anchor="ctr" anchorCtr="0">
          <a:noAutofit/>
        </a:bodyPr>
        <a:lstStyle/>
        <a:p>
          <a:pPr lvl="0" algn="ctr" defTabSz="1200150" rtl="1">
            <a:lnSpc>
              <a:spcPct val="90000"/>
            </a:lnSpc>
            <a:spcBef>
              <a:spcPct val="0"/>
            </a:spcBef>
            <a:spcAft>
              <a:spcPct val="35000"/>
            </a:spcAft>
          </a:pPr>
          <a:r>
            <a:rPr lang="ar-EG" sz="2700" b="1" kern="1200" dirty="0" smtClean="0"/>
            <a:t>الكربونى او الفحمى</a:t>
          </a:r>
          <a:endParaRPr lang="ar-EG" sz="2700" b="1" kern="1200" dirty="0"/>
        </a:p>
      </dsp:txBody>
      <dsp:txXfrm rot="10800000">
        <a:off x="1484948" y="3010134"/>
        <a:ext cx="5320665" cy="579125"/>
      </dsp:txXfrm>
    </dsp:sp>
    <dsp:sp modelId="{957E8152-8013-40B6-B8D0-770E7E1012B3}">
      <dsp:nvSpPr>
        <dsp:cNvPr id="0" name=""/>
        <dsp:cNvSpPr/>
      </dsp:nvSpPr>
      <dsp:spPr>
        <a:xfrm>
          <a:off x="1195386" y="3010134"/>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F6E2F2-4C3C-4161-B75F-C50295853B8D}">
      <dsp:nvSpPr>
        <dsp:cNvPr id="0" name=""/>
        <dsp:cNvSpPr/>
      </dsp:nvSpPr>
      <dsp:spPr>
        <a:xfrm rot="10800000">
          <a:off x="1484948" y="3762133"/>
          <a:ext cx="5320665" cy="579125"/>
        </a:xfrm>
        <a:prstGeom prst="homePlat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5378" tIns="102870" rIns="192024" bIns="102870" numCol="1" spcCol="1270" anchor="ctr" anchorCtr="0">
          <a:noAutofit/>
        </a:bodyPr>
        <a:lstStyle/>
        <a:p>
          <a:pPr lvl="0" algn="ctr" defTabSz="1200150" rtl="1">
            <a:lnSpc>
              <a:spcPct val="90000"/>
            </a:lnSpc>
            <a:spcBef>
              <a:spcPct val="0"/>
            </a:spcBef>
            <a:spcAft>
              <a:spcPct val="35000"/>
            </a:spcAft>
          </a:pPr>
          <a:r>
            <a:rPr lang="ar-EG" sz="2700" b="1" kern="1200" dirty="0" smtClean="0"/>
            <a:t>البرمي</a:t>
          </a:r>
          <a:endParaRPr lang="ar-EG" sz="2700" b="1" kern="1200" dirty="0"/>
        </a:p>
      </dsp:txBody>
      <dsp:txXfrm rot="10800000">
        <a:off x="1484948" y="3762133"/>
        <a:ext cx="5320665" cy="579125"/>
      </dsp:txXfrm>
    </dsp:sp>
    <dsp:sp modelId="{50BB845D-5033-42F7-94E7-38C5214E69AD}">
      <dsp:nvSpPr>
        <dsp:cNvPr id="0" name=""/>
        <dsp:cNvSpPr/>
      </dsp:nvSpPr>
      <dsp:spPr>
        <a:xfrm>
          <a:off x="1195386" y="3762133"/>
          <a:ext cx="579125" cy="579125"/>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EE3601-0396-441B-BF4B-198B1D7ABF09}">
      <dsp:nvSpPr>
        <dsp:cNvPr id="0" name=""/>
        <dsp:cNvSpPr/>
      </dsp:nvSpPr>
      <dsp:spPr>
        <a:xfrm rot="16200000">
          <a:off x="-43550" y="44425"/>
          <a:ext cx="2362199" cy="2273349"/>
        </a:xfrm>
        <a:prstGeom prst="flowChartManualOperation">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0" tIns="0" rIns="275828" bIns="0" numCol="1" spcCol="1270" anchor="ctr" anchorCtr="0">
          <a:noAutofit/>
        </a:bodyPr>
        <a:lstStyle/>
        <a:p>
          <a:pPr lvl="0" algn="ctr" defTabSz="1911350" rtl="1">
            <a:lnSpc>
              <a:spcPct val="90000"/>
            </a:lnSpc>
            <a:spcBef>
              <a:spcPct val="0"/>
            </a:spcBef>
            <a:spcAft>
              <a:spcPct val="35000"/>
            </a:spcAft>
          </a:pPr>
          <a:r>
            <a:rPr lang="ar-EG" sz="4300" kern="1200" dirty="0" smtClean="0"/>
            <a:t>الكريتاسى</a:t>
          </a:r>
          <a:endParaRPr lang="ar-EG" sz="4300" kern="1200" dirty="0"/>
        </a:p>
      </dsp:txBody>
      <dsp:txXfrm rot="16200000">
        <a:off x="-43550" y="44425"/>
        <a:ext cx="2362199" cy="2273349"/>
      </dsp:txXfrm>
    </dsp:sp>
    <dsp:sp modelId="{48AE34C9-F424-44DA-86A9-B5311951BF1A}">
      <dsp:nvSpPr>
        <dsp:cNvPr id="0" name=""/>
        <dsp:cNvSpPr/>
      </dsp:nvSpPr>
      <dsp:spPr>
        <a:xfrm rot="16200000">
          <a:off x="2393974" y="44425"/>
          <a:ext cx="2362199" cy="2273349"/>
        </a:xfrm>
        <a:prstGeom prst="flowChartManualOperation">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rtl="1">
            <a:lnSpc>
              <a:spcPct val="90000"/>
            </a:lnSpc>
            <a:spcBef>
              <a:spcPct val="0"/>
            </a:spcBef>
            <a:spcAft>
              <a:spcPct val="35000"/>
            </a:spcAft>
          </a:pPr>
          <a:endParaRPr lang="ar-EG" sz="3200" kern="1200" dirty="0" smtClean="0"/>
        </a:p>
        <a:p>
          <a:pPr lvl="0" algn="ctr" defTabSz="1422400" rtl="1">
            <a:lnSpc>
              <a:spcPct val="90000"/>
            </a:lnSpc>
            <a:spcBef>
              <a:spcPct val="0"/>
            </a:spcBef>
            <a:spcAft>
              <a:spcPct val="35000"/>
            </a:spcAft>
          </a:pPr>
          <a:r>
            <a:rPr lang="ar-EG" sz="3200" kern="1200" dirty="0" smtClean="0"/>
            <a:t>الجوراسي</a:t>
          </a:r>
          <a:endParaRPr lang="ar-EG" sz="2800" kern="1200" dirty="0" smtClean="0"/>
        </a:p>
        <a:p>
          <a:pPr lvl="0" algn="ctr" defTabSz="1422400" rtl="1">
            <a:lnSpc>
              <a:spcPct val="90000"/>
            </a:lnSpc>
            <a:spcBef>
              <a:spcPct val="0"/>
            </a:spcBef>
            <a:spcAft>
              <a:spcPct val="35000"/>
            </a:spcAft>
          </a:pPr>
          <a:endParaRPr lang="ar-EG" sz="2800" kern="1200" dirty="0"/>
        </a:p>
      </dsp:txBody>
      <dsp:txXfrm rot="16200000">
        <a:off x="2393974" y="44425"/>
        <a:ext cx="2362199" cy="2273349"/>
      </dsp:txXfrm>
    </dsp:sp>
    <dsp:sp modelId="{2EFA8A8A-B392-4B0F-BB8D-0B58CF8F8175}">
      <dsp:nvSpPr>
        <dsp:cNvPr id="0" name=""/>
        <dsp:cNvSpPr/>
      </dsp:nvSpPr>
      <dsp:spPr>
        <a:xfrm rot="16200000">
          <a:off x="4844150" y="44425"/>
          <a:ext cx="2362199" cy="2273349"/>
        </a:xfrm>
        <a:prstGeom prst="flowChartManualOperation">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0" tIns="0" rIns="275828" bIns="0" numCol="1" spcCol="1270" anchor="ctr" anchorCtr="0">
          <a:noAutofit/>
        </a:bodyPr>
        <a:lstStyle/>
        <a:p>
          <a:pPr lvl="0" algn="ctr" defTabSz="1911350" rtl="1">
            <a:lnSpc>
              <a:spcPct val="90000"/>
            </a:lnSpc>
            <a:spcBef>
              <a:spcPct val="0"/>
            </a:spcBef>
            <a:spcAft>
              <a:spcPct val="35000"/>
            </a:spcAft>
          </a:pPr>
          <a:r>
            <a:rPr lang="ar-EG" sz="4300" kern="1200" dirty="0" smtClean="0"/>
            <a:t>الترياسي</a:t>
          </a:r>
          <a:endParaRPr lang="ar-EG" sz="4300" kern="1200" dirty="0"/>
        </a:p>
      </dsp:txBody>
      <dsp:txXfrm rot="16200000">
        <a:off x="4844150" y="44425"/>
        <a:ext cx="2362199" cy="2273349"/>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000" b="1" dirty="0" smtClean="0">
                <a:solidFill>
                  <a:schemeClr val="bg1"/>
                </a:solidFill>
              </a:rPr>
              <a:t>كلية الاداب </a:t>
            </a:r>
            <a:endParaRPr lang="en-US" sz="2000" b="1" dirty="0" smtClean="0">
              <a:solidFill>
                <a:schemeClr val="bg1"/>
              </a:solidFill>
            </a:endParaRPr>
          </a:p>
          <a:p>
            <a:pPr algn="ctr"/>
            <a:r>
              <a:rPr lang="ar-EG" sz="2000" b="1" dirty="0" smtClean="0">
                <a:solidFill>
                  <a:schemeClr val="bg1"/>
                </a:solidFill>
              </a:rPr>
              <a:t>قسم الجغرافيا</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الخامسة</a:t>
            </a:r>
            <a:endParaRPr lang="ar-EG" sz="2000" b="1" dirty="0" smtClean="0">
              <a:solidFill>
                <a:srgbClr val="FF0000"/>
              </a:solidFill>
            </a:endParaRPr>
          </a:p>
          <a:p>
            <a:pPr algn="ctr"/>
            <a:r>
              <a:rPr lang="ar-EG" sz="3200" b="1" dirty="0" smtClean="0">
                <a:solidFill>
                  <a:schemeClr val="bg1"/>
                </a:solidFill>
              </a:rPr>
              <a:t>مادة جغرافية مصر الطبيعية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458200" cy="1295399"/>
          </a:xfrm>
          <a:solidFill>
            <a:schemeClr val="accent6">
              <a:lumMod val="50000"/>
            </a:schemeClr>
          </a:solidFill>
          <a:ln w="41275">
            <a:solidFill>
              <a:schemeClr val="tx1"/>
            </a:solidFill>
          </a:ln>
        </p:spPr>
        <p:txBody>
          <a:bodyPr/>
          <a:lstStyle/>
          <a:p>
            <a:r>
              <a:rPr lang="ar-EG" dirty="0" smtClean="0">
                <a:solidFill>
                  <a:schemeClr val="bg1"/>
                </a:solidFill>
              </a:rPr>
              <a:t>اهم المعادن الموجودة داخل صخور القاعدة</a:t>
            </a:r>
            <a:endParaRPr lang="ar-EG" dirty="0">
              <a:solidFill>
                <a:schemeClr val="bg1"/>
              </a:solidFill>
            </a:endParaRPr>
          </a:p>
        </p:txBody>
      </p:sp>
      <p:sp>
        <p:nvSpPr>
          <p:cNvPr id="3" name="Subtitle 2"/>
          <p:cNvSpPr>
            <a:spLocks noGrp="1"/>
          </p:cNvSpPr>
          <p:nvPr>
            <p:ph type="subTitle" idx="1"/>
          </p:nvPr>
        </p:nvSpPr>
        <p:spPr>
          <a:xfrm>
            <a:off x="381000" y="2133600"/>
            <a:ext cx="8077199" cy="3505200"/>
          </a:xfrm>
        </p:spPr>
        <p:txBody>
          <a:bodyPr/>
          <a:lstStyle/>
          <a:p>
            <a:endParaRPr lang="ar-EG" dirty="0"/>
          </a:p>
        </p:txBody>
      </p:sp>
      <p:graphicFrame>
        <p:nvGraphicFramePr>
          <p:cNvPr id="6" name="Diagram 5"/>
          <p:cNvGraphicFramePr/>
          <p:nvPr/>
        </p:nvGraphicFramePr>
        <p:xfrm>
          <a:off x="533400" y="2057400"/>
          <a:ext cx="8153400" cy="340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792162"/>
          </a:xfrm>
          <a:solidFill>
            <a:schemeClr val="accent6">
              <a:lumMod val="40000"/>
              <a:lumOff val="60000"/>
            </a:schemeClr>
          </a:solidFill>
          <a:ln w="31750">
            <a:solidFill>
              <a:schemeClr val="tx1"/>
            </a:solidFill>
          </a:ln>
        </p:spPr>
        <p:txBody>
          <a:bodyPr>
            <a:noAutofit/>
          </a:bodyPr>
          <a:lstStyle/>
          <a:p>
            <a:r>
              <a:rPr lang="ar-EG" sz="4800" b="1" dirty="0" smtClean="0">
                <a:solidFill>
                  <a:srgbClr val="FF0000"/>
                </a:solidFill>
                <a:cs typeface="+mn-cs"/>
              </a:rPr>
              <a:t>ثانيا الصخور الرسوبية </a:t>
            </a:r>
            <a:endParaRPr lang="ar-EG" sz="4800" b="1" dirty="0">
              <a:solidFill>
                <a:srgbClr val="FF0000"/>
              </a:solidFill>
              <a:cs typeface="+mn-cs"/>
            </a:endParaRPr>
          </a:p>
        </p:txBody>
      </p:sp>
      <p:sp>
        <p:nvSpPr>
          <p:cNvPr id="3" name="Content Placeholder 2"/>
          <p:cNvSpPr>
            <a:spLocks noGrp="1"/>
          </p:cNvSpPr>
          <p:nvPr>
            <p:ph idx="1"/>
          </p:nvPr>
        </p:nvSpPr>
        <p:spPr>
          <a:xfrm>
            <a:off x="457201" y="1219200"/>
            <a:ext cx="8229600" cy="5257800"/>
          </a:xfrm>
          <a:solidFill>
            <a:schemeClr val="accent6">
              <a:lumMod val="40000"/>
              <a:lumOff val="60000"/>
            </a:schemeClr>
          </a:solidFill>
          <a:ln w="34925">
            <a:solidFill>
              <a:schemeClr val="tx1"/>
            </a:solidFill>
          </a:ln>
        </p:spPr>
        <p:txBody>
          <a:bodyPr/>
          <a:lstStyle/>
          <a:p>
            <a:pPr algn="r">
              <a:buNone/>
            </a:pPr>
            <a:r>
              <a:rPr lang="ar-EG" sz="3600" b="1" dirty="0" smtClean="0">
                <a:solidFill>
                  <a:schemeClr val="tx2"/>
                </a:solidFill>
              </a:rPr>
              <a:t>أ- صخور الحقب الجيولوجي الاول ( الزمن الاول )</a:t>
            </a:r>
          </a:p>
          <a:p>
            <a:pPr algn="r">
              <a:buNone/>
            </a:pPr>
            <a:endParaRPr lang="ar-EG" dirty="0"/>
          </a:p>
        </p:txBody>
      </p:sp>
      <p:graphicFrame>
        <p:nvGraphicFramePr>
          <p:cNvPr id="4" name="Diagram 3"/>
          <p:cNvGraphicFramePr/>
          <p:nvPr/>
        </p:nvGraphicFramePr>
        <p:xfrm>
          <a:off x="609600" y="1981200"/>
          <a:ext cx="8001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8381999" cy="1523999"/>
          </a:xfrm>
          <a:ln w="38100">
            <a:solidFill>
              <a:schemeClr val="tx1"/>
            </a:solidFill>
          </a:ln>
        </p:spPr>
        <p:txBody>
          <a:bodyPr>
            <a:normAutofit/>
          </a:bodyPr>
          <a:lstStyle/>
          <a:p>
            <a:pPr algn="r"/>
            <a:r>
              <a:rPr lang="ar-EG" sz="2400" b="1" dirty="0" smtClean="0">
                <a:solidFill>
                  <a:schemeClr val="tx1">
                    <a:lumMod val="85000"/>
                    <a:lumOff val="15000"/>
                  </a:schemeClr>
                </a:solidFill>
              </a:rPr>
              <a:t>تختفى صخور الزمن الاول من الاراضى المصرية فيما عدا صخور العصر الكربونى </a:t>
            </a:r>
            <a:r>
              <a:rPr lang="ar-EG" sz="2400" b="1" dirty="0" smtClean="0">
                <a:solidFill>
                  <a:schemeClr val="accent1"/>
                </a:solidFill>
              </a:rPr>
              <a:t>ويرجع ذلك الى تعرض الاراضى المصرية خلال هذه العصور لعوامل التعرية مما ساعد على اختفاء الصخور الخاصة بهذه العصور</a:t>
            </a:r>
            <a:endParaRPr lang="ar-EG" sz="2400" b="1" dirty="0">
              <a:solidFill>
                <a:schemeClr val="accent1"/>
              </a:solidFill>
            </a:endParaRPr>
          </a:p>
        </p:txBody>
      </p:sp>
      <p:sp>
        <p:nvSpPr>
          <p:cNvPr id="3" name="Subtitle 2"/>
          <p:cNvSpPr>
            <a:spLocks noGrp="1"/>
          </p:cNvSpPr>
          <p:nvPr>
            <p:ph type="subTitle" idx="1"/>
          </p:nvPr>
        </p:nvSpPr>
        <p:spPr>
          <a:xfrm>
            <a:off x="533400" y="1600200"/>
            <a:ext cx="8382000" cy="4953000"/>
          </a:xfrm>
          <a:solidFill>
            <a:schemeClr val="accent2">
              <a:lumMod val="40000"/>
              <a:lumOff val="60000"/>
            </a:schemeClr>
          </a:solidFill>
          <a:ln w="25400">
            <a:solidFill>
              <a:schemeClr val="accent6">
                <a:lumMod val="50000"/>
              </a:schemeClr>
            </a:solidFill>
          </a:ln>
        </p:spPr>
        <p:txBody>
          <a:bodyPr>
            <a:normAutofit fontScale="85000" lnSpcReduction="10000"/>
          </a:bodyPr>
          <a:lstStyle/>
          <a:p>
            <a:r>
              <a:rPr lang="ar-EG" sz="3500" b="1" u="sng" dirty="0" smtClean="0">
                <a:solidFill>
                  <a:schemeClr val="tx1">
                    <a:lumMod val="85000"/>
                    <a:lumOff val="15000"/>
                  </a:schemeClr>
                </a:solidFill>
              </a:rPr>
              <a:t>صخور العصر الكربونى</a:t>
            </a:r>
          </a:p>
          <a:p>
            <a:pPr algn="r"/>
            <a:r>
              <a:rPr lang="ar-EG" sz="2400" b="1" u="sng" dirty="0" smtClean="0">
                <a:solidFill>
                  <a:srgbClr val="0070C0"/>
                </a:solidFill>
              </a:rPr>
              <a:t>مساحتها</a:t>
            </a:r>
          </a:p>
          <a:p>
            <a:pPr algn="r"/>
            <a:r>
              <a:rPr lang="ar-EG" sz="2400" b="1" dirty="0" smtClean="0">
                <a:solidFill>
                  <a:schemeClr val="tx1">
                    <a:lumMod val="85000"/>
                    <a:lumOff val="15000"/>
                  </a:schemeClr>
                </a:solidFill>
              </a:rPr>
              <a:t>تغطي صخور العصر الكربونى 0.11% من اجمالى مساحة الاراضى المصرية وترتكز على صخور </a:t>
            </a:r>
            <a:r>
              <a:rPr lang="en-US" sz="2400" b="1" dirty="0" smtClean="0">
                <a:solidFill>
                  <a:schemeClr val="tx1">
                    <a:lumMod val="85000"/>
                    <a:lumOff val="15000"/>
                  </a:schemeClr>
                </a:solidFill>
              </a:rPr>
              <a:t> </a:t>
            </a:r>
            <a:r>
              <a:rPr lang="ar-EG" sz="2400" b="1" dirty="0" smtClean="0">
                <a:solidFill>
                  <a:schemeClr val="tx1">
                    <a:lumMod val="85000"/>
                    <a:lumOff val="15000"/>
                  </a:schemeClr>
                </a:solidFill>
              </a:rPr>
              <a:t>القاعده بدون توافق </a:t>
            </a:r>
            <a:r>
              <a:rPr lang="ar-EG" sz="2800" b="1" dirty="0" smtClean="0">
                <a:solidFill>
                  <a:srgbClr val="FF0000"/>
                </a:solidFill>
              </a:rPr>
              <a:t>ومغظم التكوينات حجر رملى </a:t>
            </a:r>
            <a:endParaRPr lang="ar-EG" sz="2400" b="1" dirty="0" smtClean="0">
              <a:solidFill>
                <a:srgbClr val="FF0000"/>
              </a:solidFill>
            </a:endParaRPr>
          </a:p>
          <a:p>
            <a:pPr algn="r"/>
            <a:r>
              <a:rPr lang="ar-EG" sz="2400" b="1" u="sng" dirty="0" smtClean="0">
                <a:solidFill>
                  <a:srgbClr val="0070C0"/>
                </a:solidFill>
              </a:rPr>
              <a:t>مناطق تواجد صخور العصر الكربونى</a:t>
            </a:r>
          </a:p>
          <a:p>
            <a:pPr algn="r" rtl="1">
              <a:buFont typeface="Wingdings" pitchFamily="2" charset="2"/>
              <a:buChar char="Ø"/>
            </a:pPr>
            <a:r>
              <a:rPr lang="ar-EG" sz="2400" b="1" dirty="0" smtClean="0">
                <a:solidFill>
                  <a:schemeClr val="tx1">
                    <a:lumMod val="85000"/>
                    <a:lumOff val="15000"/>
                  </a:schemeClr>
                </a:solidFill>
              </a:rPr>
              <a:t>وسط وغرب شبه جزيرة سيناء (منطقة ام بجمه – القطاع الادنى من وادى فيران)</a:t>
            </a:r>
          </a:p>
          <a:p>
            <a:pPr algn="r" rtl="1">
              <a:buFont typeface="Wingdings" pitchFamily="2" charset="2"/>
              <a:buChar char="Ø"/>
            </a:pPr>
            <a:r>
              <a:rPr lang="ar-EG" sz="2400" b="1" dirty="0" smtClean="0">
                <a:solidFill>
                  <a:schemeClr val="tx1">
                    <a:lumMod val="85000"/>
                    <a:lumOff val="15000"/>
                  </a:schemeClr>
                </a:solidFill>
              </a:rPr>
              <a:t>وادي عربة (شمال شرق هضبة الجلالة البحرية)</a:t>
            </a:r>
          </a:p>
          <a:p>
            <a:pPr algn="r" rtl="1">
              <a:buFont typeface="Wingdings" pitchFamily="2" charset="2"/>
              <a:buChar char="Ø"/>
            </a:pPr>
            <a:r>
              <a:rPr lang="ar-EG" sz="2400" b="1" dirty="0" smtClean="0">
                <a:solidFill>
                  <a:schemeClr val="tx1">
                    <a:lumMod val="85000"/>
                    <a:lumOff val="15000"/>
                  </a:schemeClr>
                </a:solidFill>
              </a:rPr>
              <a:t>حول منطقة جبل العوينات</a:t>
            </a:r>
            <a:r>
              <a:rPr lang="ar-EG" dirty="0" smtClean="0">
                <a:solidFill>
                  <a:schemeClr val="tx1">
                    <a:lumMod val="85000"/>
                    <a:lumOff val="15000"/>
                  </a:schemeClr>
                </a:solidFill>
              </a:rPr>
              <a:t> </a:t>
            </a:r>
          </a:p>
          <a:p>
            <a:pPr algn="r" rtl="1"/>
            <a:r>
              <a:rPr lang="ar-EG" sz="2200" b="1" u="sng" dirty="0" smtClean="0">
                <a:solidFill>
                  <a:srgbClr val="0070C0"/>
                </a:solidFill>
              </a:rPr>
              <a:t>ملحوظة</a:t>
            </a:r>
          </a:p>
          <a:p>
            <a:pPr algn="r" rtl="1"/>
            <a:r>
              <a:rPr lang="ar-EG" sz="2200" b="1" dirty="0" smtClean="0">
                <a:solidFill>
                  <a:srgbClr val="FF0000"/>
                </a:solidFill>
              </a:rPr>
              <a:t>يتضح من التوزيع الجغرافى لصخور عصر الكربونى فى مصر انها تظهر فى مكتنين متباعدين </a:t>
            </a:r>
          </a:p>
          <a:p>
            <a:pPr algn="r" rtl="1"/>
            <a:r>
              <a:rPr lang="ar-EG" sz="1900" b="1" dirty="0" smtClean="0">
                <a:solidFill>
                  <a:schemeClr val="tx1">
                    <a:lumMod val="85000"/>
                    <a:lumOff val="15000"/>
                  </a:schemeClr>
                </a:solidFill>
              </a:rPr>
              <a:t>شمال شرق مصر ( غرب سيناء – وادى عربة )</a:t>
            </a:r>
          </a:p>
          <a:p>
            <a:pPr algn="r" rtl="1"/>
            <a:r>
              <a:rPr lang="ar-EG" sz="1900" b="1" dirty="0" smtClean="0">
                <a:solidFill>
                  <a:schemeClr val="tx1">
                    <a:lumMod val="85000"/>
                    <a:lumOff val="15000"/>
                  </a:schemeClr>
                </a:solidFill>
              </a:rPr>
              <a:t>جنوب غرب مصر ( حول منطقة العوينات ) </a:t>
            </a:r>
          </a:p>
          <a:p>
            <a:pPr algn="r" rtl="1">
              <a:buFont typeface="Wingdings" pitchFamily="2" charset="2"/>
              <a:buChar char="Ø"/>
            </a:pPr>
            <a:r>
              <a:rPr lang="ar-EG" sz="2600" b="1" dirty="0" smtClean="0">
                <a:solidFill>
                  <a:schemeClr val="tx2">
                    <a:lumMod val="50000"/>
                  </a:schemeClr>
                </a:solidFill>
              </a:rPr>
              <a:t>وهذا يدل على ان البحر الكربونى غمر مساحات كبيرة من الاراضى المصرية الا ان عوامل التعرية قد ازالت رواسب الكربونى تاركا مساحات محدودة من الاماكن السابقة </a:t>
            </a:r>
            <a:endParaRPr lang="ar-EG" sz="2600" b="1" dirty="0">
              <a:solidFill>
                <a:schemeClr val="tx2">
                  <a:lumMod val="50000"/>
                </a:schemeClr>
              </a:solidFill>
            </a:endParaRPr>
          </a:p>
        </p:txBody>
      </p:sp>
    </p:spTree>
  </p:cSld>
  <p:clrMapOvr>
    <a:masterClrMapping/>
  </p:clrMapOvr>
  <p:transition advClick="0" advTm="4000">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001001" cy="1295399"/>
          </a:xfrm>
          <a:solidFill>
            <a:schemeClr val="accent3">
              <a:lumMod val="60000"/>
              <a:lumOff val="40000"/>
            </a:schemeClr>
          </a:solidFill>
          <a:ln w="28575">
            <a:solidFill>
              <a:schemeClr val="tx1"/>
            </a:solidFill>
          </a:ln>
        </p:spPr>
        <p:txBody>
          <a:bodyPr/>
          <a:lstStyle/>
          <a:p>
            <a:r>
              <a:rPr lang="ar-EG" b="1" dirty="0" smtClean="0"/>
              <a:t>ثانيا صخور الحقب الجيولوجى الثانى </a:t>
            </a:r>
            <a:endParaRPr lang="ar-EG" b="1" dirty="0"/>
          </a:p>
        </p:txBody>
      </p:sp>
      <p:sp>
        <p:nvSpPr>
          <p:cNvPr id="3" name="Subtitle 2"/>
          <p:cNvSpPr>
            <a:spLocks noGrp="1"/>
          </p:cNvSpPr>
          <p:nvPr>
            <p:ph type="subTitle" idx="1"/>
          </p:nvPr>
        </p:nvSpPr>
        <p:spPr>
          <a:xfrm>
            <a:off x="381000" y="2057400"/>
            <a:ext cx="8077199" cy="4343400"/>
          </a:xfrm>
          <a:solidFill>
            <a:schemeClr val="accent3">
              <a:lumMod val="75000"/>
            </a:schemeClr>
          </a:solidFill>
          <a:ln w="31750">
            <a:solidFill>
              <a:schemeClr val="tx1"/>
            </a:solidFill>
          </a:ln>
        </p:spPr>
        <p:txBody>
          <a:bodyPr/>
          <a:lstStyle/>
          <a:p>
            <a:pPr algn="r"/>
            <a:r>
              <a:rPr lang="ar-EG" b="1" dirty="0" smtClean="0">
                <a:solidFill>
                  <a:schemeClr val="bg1"/>
                </a:solidFill>
              </a:rPr>
              <a:t>عصور الزمن الثاني </a:t>
            </a:r>
            <a:endParaRPr lang="ar-EG" b="1" dirty="0">
              <a:solidFill>
                <a:schemeClr val="bg1"/>
              </a:solidFill>
            </a:endParaRPr>
          </a:p>
        </p:txBody>
      </p:sp>
      <p:graphicFrame>
        <p:nvGraphicFramePr>
          <p:cNvPr id="4" name="Diagram 3"/>
          <p:cNvGraphicFramePr/>
          <p:nvPr/>
        </p:nvGraphicFramePr>
        <p:xfrm>
          <a:off x="990600" y="2971800"/>
          <a:ext cx="7162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305800" cy="5791200"/>
          </a:xfrm>
          <a:solidFill>
            <a:schemeClr val="accent6">
              <a:lumMod val="20000"/>
              <a:lumOff val="80000"/>
            </a:schemeClr>
          </a:solidFill>
          <a:ln w="34925">
            <a:solidFill>
              <a:schemeClr val="tx1"/>
            </a:solidFill>
          </a:ln>
        </p:spPr>
        <p:txBody>
          <a:bodyPr>
            <a:normAutofit fontScale="90000"/>
          </a:bodyPr>
          <a:lstStyle/>
          <a:p>
            <a:pPr algn="r"/>
            <a:r>
              <a:rPr lang="en-US" sz="2800" b="1" u="sng" dirty="0" smtClean="0"/>
              <a:t/>
            </a:r>
            <a:br>
              <a:rPr lang="en-US" sz="2800" b="1" u="sng" dirty="0" smtClean="0"/>
            </a:br>
            <a:r>
              <a:rPr lang="ar-EG" sz="2800" b="1" u="sng" dirty="0" smtClean="0">
                <a:solidFill>
                  <a:srgbClr val="FF0000"/>
                </a:solidFill>
              </a:rPr>
              <a:t>1-</a:t>
            </a:r>
            <a:r>
              <a:rPr lang="ar-EG" sz="2800" b="1" u="sng" dirty="0" smtClean="0"/>
              <a:t> </a:t>
            </a:r>
            <a:r>
              <a:rPr lang="ar-EG" sz="4000" b="1" u="sng" dirty="0" smtClean="0">
                <a:solidFill>
                  <a:srgbClr val="FF0000"/>
                </a:solidFill>
              </a:rPr>
              <a:t>العصر الترياسي :</a:t>
            </a:r>
            <a:r>
              <a:rPr lang="ar-EG" sz="2800" u="sng" dirty="0" smtClean="0"/>
              <a:t> </a:t>
            </a:r>
            <a:br>
              <a:rPr lang="ar-EG" sz="2800" u="sng" dirty="0" smtClean="0"/>
            </a:br>
            <a:r>
              <a:rPr lang="ar-EG" sz="2800" b="1" u="sng" dirty="0" smtClean="0">
                <a:solidFill>
                  <a:schemeClr val="tx2"/>
                </a:solidFill>
              </a:rPr>
              <a:t> </a:t>
            </a:r>
            <a:r>
              <a:rPr lang="ar-EG" sz="2800" b="1" dirty="0" smtClean="0">
                <a:solidFill>
                  <a:schemeClr val="tx2"/>
                </a:solidFill>
              </a:rPr>
              <a:t>ترتكز على صخور عصر الكربونى بدون توافق</a:t>
            </a:r>
            <a:r>
              <a:rPr lang="ar-EG" sz="2800" b="1" dirty="0" smtClean="0">
                <a:solidFill>
                  <a:schemeClr val="accent6">
                    <a:lumMod val="75000"/>
                  </a:schemeClr>
                </a:solidFill>
              </a:rPr>
              <a:t/>
            </a:r>
            <a:br>
              <a:rPr lang="ar-EG" sz="2800" b="1" dirty="0" smtClean="0">
                <a:solidFill>
                  <a:schemeClr val="accent6">
                    <a:lumMod val="75000"/>
                  </a:schemeClr>
                </a:solidFill>
              </a:rPr>
            </a:br>
            <a:r>
              <a:rPr lang="en-US" sz="2800" dirty="0" smtClean="0"/>
              <a:t/>
            </a:r>
            <a:br>
              <a:rPr lang="en-US" sz="2800" dirty="0" smtClean="0"/>
            </a:br>
            <a:r>
              <a:rPr lang="ar-EG" sz="2800" b="1" u="sng" dirty="0" smtClean="0"/>
              <a:t>مساحة صخور عصر الترياسي</a:t>
            </a:r>
            <a:r>
              <a:rPr lang="ar-EG" sz="2800" dirty="0" smtClean="0"/>
              <a:t/>
            </a:r>
            <a:br>
              <a:rPr lang="ar-EG" sz="2800" dirty="0" smtClean="0"/>
            </a:br>
            <a:r>
              <a:rPr lang="ar-EG" sz="2800" b="1" dirty="0" smtClean="0">
                <a:solidFill>
                  <a:schemeClr val="tx2"/>
                </a:solidFill>
              </a:rPr>
              <a:t>تغطي مساحة تقدر 50 كم</a:t>
            </a:r>
            <a:r>
              <a:rPr lang="ar-EG" sz="2800" dirty="0" smtClean="0"/>
              <a:t/>
            </a:r>
            <a:br>
              <a:rPr lang="ar-EG" sz="2800" dirty="0" smtClean="0"/>
            </a:br>
            <a:r>
              <a:rPr lang="en-US" sz="2800" dirty="0" smtClean="0"/>
              <a:t/>
            </a:r>
            <a:br>
              <a:rPr lang="en-US" sz="2800" dirty="0" smtClean="0"/>
            </a:br>
            <a:r>
              <a:rPr lang="ar-EG" sz="2800" b="1" u="sng" dirty="0" smtClean="0"/>
              <a:t>مناطق توجد صخور عصر الترياسي</a:t>
            </a:r>
            <a:r>
              <a:rPr lang="ar-EG" sz="2800" dirty="0" smtClean="0"/>
              <a:t/>
            </a:r>
            <a:br>
              <a:rPr lang="ar-EG" sz="2800" dirty="0" smtClean="0"/>
            </a:br>
            <a:r>
              <a:rPr lang="ar-EG" sz="2800" dirty="0" smtClean="0"/>
              <a:t>- </a:t>
            </a:r>
            <a:r>
              <a:rPr lang="ar-EG" sz="2400" b="1" dirty="0" smtClean="0">
                <a:solidFill>
                  <a:schemeClr val="tx2"/>
                </a:solidFill>
              </a:rPr>
              <a:t>شمال شرق سيناء  ( جبل عريف النافة- اسفل جبل المغاره )</a:t>
            </a:r>
            <a:br>
              <a:rPr lang="ar-EG" sz="2400" b="1" dirty="0" smtClean="0">
                <a:solidFill>
                  <a:schemeClr val="tx2"/>
                </a:solidFill>
              </a:rPr>
            </a:br>
            <a:r>
              <a:rPr lang="ar-EG" sz="2400" b="1" dirty="0" smtClean="0">
                <a:solidFill>
                  <a:schemeClr val="tx2"/>
                </a:solidFill>
              </a:rPr>
              <a:t> - منطقة جبل الجلالة البحرية  على خليج السويس </a:t>
            </a:r>
            <a:r>
              <a:rPr lang="ar-EG" sz="2400" dirty="0" smtClean="0"/>
              <a:t/>
            </a:r>
            <a:br>
              <a:rPr lang="ar-EG" sz="2400" dirty="0" smtClean="0"/>
            </a:br>
            <a:r>
              <a:rPr lang="en-US" sz="2400" dirty="0" smtClean="0"/>
              <a:t/>
            </a:r>
            <a:br>
              <a:rPr lang="en-US" sz="2400" dirty="0" smtClean="0"/>
            </a:br>
            <a:r>
              <a:rPr lang="ar-EG" sz="2800" b="1" u="sng" dirty="0" smtClean="0"/>
              <a:t>نوع صخور عصر الترياسي </a:t>
            </a:r>
            <a:r>
              <a:rPr lang="ar-EG" sz="2800" dirty="0" smtClean="0"/>
              <a:t/>
            </a:r>
            <a:br>
              <a:rPr lang="ar-EG" sz="2800" dirty="0" smtClean="0"/>
            </a:br>
            <a:r>
              <a:rPr lang="ar-EG" sz="2800" b="1" dirty="0" smtClean="0">
                <a:solidFill>
                  <a:schemeClr val="tx2"/>
                </a:solidFill>
              </a:rPr>
              <a:t>حجر رملي ., صلصال, حجر جيري</a:t>
            </a:r>
            <a:r>
              <a:rPr lang="ar-EG" sz="2400" dirty="0" smtClean="0"/>
              <a:t/>
            </a:r>
            <a:br>
              <a:rPr lang="ar-EG" sz="2400" dirty="0" smtClean="0"/>
            </a:br>
            <a:endParaRPr lang="ar-EG" sz="2400" dirty="0"/>
          </a:p>
        </p:txBody>
      </p:sp>
    </p:spTree>
  </p:cSld>
  <p:clrMapOvr>
    <a:masterClrMapping/>
  </p:clrMapOvr>
  <p:transition advClick="0" advTm="4000">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219200" y="228600"/>
            <a:ext cx="6622462" cy="6169139"/>
          </a:xfrm>
          <a:prstGeom prst="rect">
            <a:avLst/>
          </a:prstGeom>
          <a:noFill/>
          <a:ln w="60325">
            <a:solidFill>
              <a:schemeClr val="tx1"/>
            </a:solidFill>
            <a:miter lim="800000"/>
            <a:headEnd/>
            <a:tailEnd/>
          </a:ln>
        </p:spPr>
      </p:pic>
      <p:sp>
        <p:nvSpPr>
          <p:cNvPr id="5" name="Oval 4"/>
          <p:cNvSpPr/>
          <p:nvPr/>
        </p:nvSpPr>
        <p:spPr>
          <a:xfrm>
            <a:off x="6096000" y="990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 name="Oval 5"/>
          <p:cNvSpPr/>
          <p:nvPr/>
        </p:nvSpPr>
        <p:spPr>
          <a:xfrm>
            <a:off x="5715000" y="1295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Oval 6"/>
          <p:cNvSpPr/>
          <p:nvPr/>
        </p:nvSpPr>
        <p:spPr>
          <a:xfrm>
            <a:off x="5181600" y="2057400"/>
            <a:ext cx="2286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advClick="0" advTm="4000">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04800" y="381000"/>
            <a:ext cx="8534400" cy="5943600"/>
          </a:xfrm>
          <a:prstGeom prst="rect">
            <a:avLst/>
          </a:prstGeom>
          <a:solidFill>
            <a:schemeClr val="accent4">
              <a:lumMod val="40000"/>
              <a:lumOff val="60000"/>
            </a:schemeClr>
          </a:solidFill>
          <a:ln w="44450">
            <a:solidFill>
              <a:schemeClr val="tx1"/>
            </a:solidFill>
          </a:ln>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ar-EG" sz="2800" b="1" i="0" u="sng" strike="noStrike" kern="1200" cap="none" spc="0" normalizeH="0" baseline="0" noProof="0" dirty="0" smtClean="0">
              <a:ln>
                <a:noFill/>
              </a:ln>
              <a:solidFill>
                <a:schemeClr val="accent2">
                  <a:lumMod val="50000"/>
                </a:schemeClr>
              </a:solidFill>
              <a:effectLst/>
              <a:uLnTx/>
              <a:uFillTx/>
              <a:latin typeface="+mj-lt"/>
              <a:ea typeface="+mj-ea"/>
              <a:cs typeface="+mj-cs"/>
            </a:endParaRPr>
          </a:p>
          <a:p>
            <a:pPr marL="0" marR="0" lvl="0" indent="0" algn="r" defTabSz="914400" rtl="0" eaLnBrk="1" fontAlgn="auto" latinLnBrk="0" hangingPunct="1">
              <a:spcBef>
                <a:spcPct val="0"/>
              </a:spcBef>
              <a:spcAft>
                <a:spcPts val="0"/>
              </a:spcAft>
              <a:buClrTx/>
              <a:buSzTx/>
              <a:buFontTx/>
              <a:buNone/>
              <a:tabLst/>
              <a:defRPr/>
            </a:pPr>
            <a:r>
              <a:rPr kumimoji="0" lang="ar-EG" sz="2800" b="1" i="0" u="sng" strike="noStrike" kern="1200" cap="none" spc="0" normalizeH="0" baseline="0" noProof="0" dirty="0" smtClean="0">
                <a:ln>
                  <a:noFill/>
                </a:ln>
                <a:solidFill>
                  <a:srgbClr val="FF0000"/>
                </a:solidFill>
                <a:effectLst/>
                <a:uLnTx/>
                <a:uFillTx/>
                <a:latin typeface="+mj-lt"/>
                <a:ea typeface="+mj-ea"/>
                <a:cs typeface="+mj-cs"/>
              </a:rPr>
              <a:t>العصر الجواراسي</a:t>
            </a:r>
            <a:r>
              <a:rPr kumimoji="0" lang="en-US" sz="3200" i="0" u="sng" strike="noStrike" kern="1200" cap="none" spc="0" normalizeH="0" baseline="0" noProof="0" dirty="0" smtClean="0">
                <a:ln>
                  <a:noFill/>
                </a:ln>
                <a:solidFill>
                  <a:srgbClr val="FF0000"/>
                </a:solidFill>
                <a:effectLst/>
                <a:uLnTx/>
                <a:uFillTx/>
                <a:latin typeface="+mj-lt"/>
                <a:ea typeface="+mj-ea"/>
                <a:cs typeface="+mj-cs"/>
              </a:rPr>
              <a:t>2-</a:t>
            </a:r>
            <a:endParaRPr kumimoji="0" lang="ar-EG" sz="3200" i="0" u="none" strike="noStrike" kern="1200" cap="none" spc="0" normalizeH="0" baseline="0" noProof="0" dirty="0" smtClean="0">
              <a:ln>
                <a:noFill/>
              </a:ln>
              <a:solidFill>
                <a:srgbClr val="FF0000"/>
              </a:solidFill>
              <a:effectLst/>
              <a:uLnTx/>
              <a:uFillTx/>
              <a:latin typeface="+mj-lt"/>
              <a:ea typeface="+mj-ea"/>
              <a:cs typeface="+mj-cs"/>
            </a:endParaRPr>
          </a:p>
          <a:p>
            <a:pPr algn="r">
              <a:spcBef>
                <a:spcPct val="0"/>
              </a:spcBef>
            </a:pPr>
            <a:r>
              <a:rPr lang="ar-EG" sz="3200" b="1" u="sng" dirty="0" smtClean="0">
                <a:solidFill>
                  <a:schemeClr val="tx2"/>
                </a:solidFill>
                <a:latin typeface="Simplified Arabic" pitchFamily="18" charset="-78"/>
                <a:cs typeface="Simplified Arabic" pitchFamily="18" charset="-78"/>
              </a:rPr>
              <a:t>العصر الجواراسي </a:t>
            </a:r>
          </a:p>
          <a:p>
            <a:pPr algn="r">
              <a:spcBef>
                <a:spcPct val="0"/>
              </a:spcBef>
            </a:pPr>
            <a:r>
              <a:rPr lang="ar-EG" sz="2800" dirty="0" smtClean="0">
                <a:latin typeface="Simplified Arabic" pitchFamily="18" charset="-78"/>
                <a:cs typeface="Simplified Arabic" pitchFamily="18" charset="-78"/>
              </a:rPr>
              <a:t>يرتكز على صخور الترياسي بتوافق </a:t>
            </a:r>
          </a:p>
          <a:p>
            <a:pPr marR="0" lvl="0" indent="0" algn="r" fontAlgn="auto">
              <a:spcBef>
                <a:spcPct val="0"/>
              </a:spcBef>
              <a:spcAft>
                <a:spcPts val="0"/>
              </a:spcAft>
              <a:buClrTx/>
              <a:buSzTx/>
              <a:buFontTx/>
              <a:buNone/>
              <a:tabLst/>
              <a:defRPr/>
            </a:pPr>
            <a:r>
              <a:rPr lang="ar-EG" sz="3200" b="1" u="sng" dirty="0" smtClean="0">
                <a:solidFill>
                  <a:schemeClr val="tx2"/>
                </a:solidFill>
                <a:latin typeface="Simplified Arabic" pitchFamily="18" charset="-78"/>
                <a:cs typeface="Simplified Arabic" pitchFamily="18" charset="-78"/>
              </a:rPr>
              <a:t>مساحة صخور عصر الجوراسي </a:t>
            </a:r>
          </a:p>
          <a:p>
            <a:pPr marL="0" marR="0" lvl="0" indent="0" algn="r" defTabSz="914400" rtl="0" eaLnBrk="1" fontAlgn="auto" latinLnBrk="0" hangingPunct="1">
              <a:spcBef>
                <a:spcPct val="0"/>
              </a:spcBef>
              <a:spcAft>
                <a:spcPts val="0"/>
              </a:spcAft>
              <a:buClrTx/>
              <a:buSzTx/>
              <a:buFontTx/>
              <a:buNone/>
              <a:tabLst/>
              <a:defRPr/>
            </a:pPr>
            <a:r>
              <a:rPr kumimoji="0" lang="ar-EG" sz="24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تغطى صخور عصر الجوراسي مساحة تقدر 450 كيلو متر مربع</a:t>
            </a:r>
          </a:p>
          <a:p>
            <a:pPr algn="r">
              <a:spcBef>
                <a:spcPct val="0"/>
              </a:spcBef>
            </a:pPr>
            <a:r>
              <a:rPr lang="ar-EG" sz="3200" b="1" u="sng" dirty="0" smtClean="0">
                <a:solidFill>
                  <a:schemeClr val="tx2"/>
                </a:solidFill>
                <a:latin typeface="Simplified Arabic" pitchFamily="18" charset="-78"/>
                <a:cs typeface="Simplified Arabic" pitchFamily="18" charset="-78"/>
              </a:rPr>
              <a:t>مناطق توجد صخور الجوارسي</a:t>
            </a:r>
          </a:p>
          <a:p>
            <a:pPr marL="0" marR="0" lvl="0" indent="0" algn="r" defTabSz="914400" rtl="0" eaLnBrk="1" fontAlgn="auto" latinLnBrk="0" hangingPunct="1">
              <a:spcBef>
                <a:spcPct val="0"/>
              </a:spcBef>
              <a:spcAft>
                <a:spcPts val="0"/>
              </a:spcAft>
              <a:buClrTx/>
              <a:buSzTx/>
              <a:buFontTx/>
              <a:buNone/>
              <a:tabLst/>
              <a:defRPr/>
            </a:pPr>
            <a:r>
              <a:rPr kumimoji="0" lang="ar-EG" sz="24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جبل المغارة بسيناء</a:t>
            </a:r>
          </a:p>
          <a:p>
            <a:pPr marL="0" marR="0" lvl="0" indent="0" algn="r" defTabSz="914400" rtl="0" eaLnBrk="1" fontAlgn="auto" latinLnBrk="0" hangingPunct="1">
              <a:spcBef>
                <a:spcPct val="0"/>
              </a:spcBef>
              <a:spcAft>
                <a:spcPts val="0"/>
              </a:spcAft>
              <a:buClrTx/>
              <a:buSzTx/>
              <a:buFontTx/>
              <a:buNone/>
              <a:tabLst/>
              <a:defRPr/>
            </a:pPr>
            <a:r>
              <a:rPr kumimoji="0" lang="ar-EG" sz="24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منطقة المنشرح جنوب شرق جبل المغارة </a:t>
            </a:r>
          </a:p>
          <a:p>
            <a:pPr marL="0" marR="0" lvl="0" indent="0" algn="r" defTabSz="914400" rtl="0" eaLnBrk="1" fontAlgn="auto" latinLnBrk="0" hangingPunct="1">
              <a:spcBef>
                <a:spcPct val="0"/>
              </a:spcBef>
              <a:spcAft>
                <a:spcPts val="0"/>
              </a:spcAft>
              <a:buClrTx/>
              <a:buSzTx/>
              <a:buFontTx/>
              <a:buNone/>
              <a:tabLst/>
              <a:defRPr/>
            </a:pPr>
            <a:r>
              <a:rPr kumimoji="0" lang="ar-EG" sz="24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شمال شرق هضبة الجلالة البحرية</a:t>
            </a:r>
          </a:p>
          <a:p>
            <a:pPr marL="0" marR="0" lvl="0" indent="0" algn="r" defTabSz="914400" rtl="0" eaLnBrk="1" fontAlgn="auto" latinLnBrk="0" hangingPunct="1">
              <a:spcBef>
                <a:spcPct val="0"/>
              </a:spcBef>
              <a:spcAft>
                <a:spcPts val="0"/>
              </a:spcAft>
              <a:buClrTx/>
              <a:buSzTx/>
              <a:buFontTx/>
              <a:buNone/>
              <a:tabLst/>
              <a:defRPr/>
            </a:pPr>
            <a:r>
              <a:rPr lang="ar-EG" sz="3200" b="1" u="sng" dirty="0" smtClean="0">
                <a:solidFill>
                  <a:schemeClr val="tx2"/>
                </a:solidFill>
                <a:latin typeface="Simplified Arabic" pitchFamily="18" charset="-78"/>
                <a:cs typeface="Simplified Arabic" pitchFamily="18" charset="-78"/>
              </a:rPr>
              <a:t>نوع صخور عصر الجوراسى</a:t>
            </a:r>
          </a:p>
          <a:p>
            <a:pPr marL="0" marR="0" lvl="0" indent="0" algn="r" defTabSz="914400" rtl="0" eaLnBrk="1" fontAlgn="auto" latinLnBrk="0" hangingPunct="1">
              <a:spcBef>
                <a:spcPct val="0"/>
              </a:spcBef>
              <a:spcAft>
                <a:spcPts val="0"/>
              </a:spcAft>
              <a:buClrTx/>
              <a:buSzTx/>
              <a:buFontTx/>
              <a:buNone/>
              <a:tabLst/>
              <a:defRPr/>
            </a:pPr>
            <a:r>
              <a:rPr kumimoji="0" lang="ar-EG" sz="24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تتالف صخور الجوارسي من الحجر الرملى , الصلصال . الحجر الجيري</a:t>
            </a:r>
          </a:p>
          <a:p>
            <a:pPr marL="0" marR="0" lvl="0" indent="0" algn="r" defTabSz="914400" rtl="0" eaLnBrk="1" fontAlgn="auto" latinLnBrk="0" hangingPunct="1">
              <a:spcBef>
                <a:spcPct val="0"/>
              </a:spcBef>
              <a:spcAft>
                <a:spcPts val="0"/>
              </a:spcAft>
              <a:buClrTx/>
              <a:buSzTx/>
              <a:buFontTx/>
              <a:buNone/>
              <a:tabLst/>
              <a:defRPr/>
            </a:pPr>
            <a:r>
              <a:rPr kumimoji="0" lang="ar-EG" sz="1600" i="0" u="none" strike="noStrike" kern="1200" cap="none" spc="0" normalizeH="0" baseline="0" noProof="0" dirty="0" smtClean="0">
                <a:ln>
                  <a:noFill/>
                </a:ln>
                <a:solidFill>
                  <a:schemeClr val="tx1"/>
                </a:solidFill>
                <a:effectLst/>
                <a:uLnTx/>
                <a:uFillTx/>
                <a:latin typeface="Simplified Arabic" pitchFamily="18" charset="-78"/>
                <a:ea typeface="+mj-ea"/>
                <a:cs typeface="Simplified Arabic" pitchFamily="18" charset="-78"/>
              </a:rPr>
              <a:t> </a:t>
            </a:r>
            <a:endParaRPr kumimoji="0" lang="ar-EG" sz="1600" i="0" u="none" strike="noStrike" kern="1200" cap="none" spc="0" normalizeH="0" baseline="0" noProof="0" dirty="0">
              <a:ln>
                <a:noFill/>
              </a:ln>
              <a:solidFill>
                <a:schemeClr val="tx1"/>
              </a:solidFill>
              <a:effectLst/>
              <a:uLnTx/>
              <a:uFillTx/>
              <a:latin typeface="Simplified Arabic" pitchFamily="18" charset="-78"/>
              <a:ea typeface="+mj-ea"/>
              <a:cs typeface="Simplified Arabic" pitchFamily="18" charset="-78"/>
            </a:endParaRPr>
          </a:p>
        </p:txBody>
      </p:sp>
      <p:sp>
        <p:nvSpPr>
          <p:cNvPr id="5" name="Content Placeholder 4"/>
          <p:cNvSpPr>
            <a:spLocks noGrp="1"/>
          </p:cNvSpPr>
          <p:nvPr>
            <p:ph idx="1"/>
          </p:nvPr>
        </p:nvSpPr>
        <p:spPr/>
        <p:txBody>
          <a:bodyPr/>
          <a:lstStyle/>
          <a:p>
            <a:endParaRPr lang="ar-EG"/>
          </a:p>
        </p:txBody>
      </p:sp>
    </p:spTree>
  </p:cSld>
  <p:clrMapOvr>
    <a:masterClrMapping/>
  </p:clrMapOvr>
  <p:transition advClick="0" advTm="4000">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1052315" y="228600"/>
            <a:ext cx="6789347" cy="6324600"/>
          </a:xfrm>
          <a:prstGeom prst="rect">
            <a:avLst/>
          </a:prstGeom>
          <a:noFill/>
          <a:ln w="60325">
            <a:solidFill>
              <a:schemeClr val="tx1"/>
            </a:solidFill>
            <a:miter lim="800000"/>
            <a:headEnd/>
            <a:tailEnd/>
          </a:ln>
        </p:spPr>
      </p:pic>
      <p:sp>
        <p:nvSpPr>
          <p:cNvPr id="5" name="Oval 4"/>
          <p:cNvSpPr/>
          <p:nvPr/>
        </p:nvSpPr>
        <p:spPr>
          <a:xfrm>
            <a:off x="5486400" y="990600"/>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 name="Oval 5"/>
          <p:cNvSpPr/>
          <p:nvPr/>
        </p:nvSpPr>
        <p:spPr>
          <a:xfrm>
            <a:off x="5791200" y="1219200"/>
            <a:ext cx="2286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Oval 6"/>
          <p:cNvSpPr/>
          <p:nvPr/>
        </p:nvSpPr>
        <p:spPr>
          <a:xfrm>
            <a:off x="4876800" y="1524000"/>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advClick="0" advTm="4000">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1"/>
            <a:ext cx="8686801" cy="5867399"/>
          </a:xfrm>
          <a:solidFill>
            <a:schemeClr val="accent5">
              <a:lumMod val="20000"/>
              <a:lumOff val="80000"/>
            </a:schemeClr>
          </a:solidFill>
          <a:ln w="38100">
            <a:solidFill>
              <a:schemeClr val="tx1"/>
            </a:solidFill>
          </a:ln>
        </p:spPr>
        <p:txBody>
          <a:bodyPr>
            <a:normAutofit/>
          </a:bodyPr>
          <a:lstStyle/>
          <a:p>
            <a:pPr algn="r">
              <a:buFont typeface="Arial" pitchFamily="34" charset="0"/>
              <a:buChar char="•"/>
            </a:pPr>
            <a:r>
              <a:rPr lang="ar-EG" b="1" u="sng" dirty="0" smtClean="0">
                <a:solidFill>
                  <a:srgbClr val="FF0000"/>
                </a:solidFill>
              </a:rPr>
              <a:t>3- عصر الكريتاسي</a:t>
            </a:r>
            <a:r>
              <a:rPr lang="ar-EG" sz="2800" dirty="0" smtClean="0"/>
              <a:t/>
            </a:r>
            <a:br>
              <a:rPr lang="ar-EG" sz="2800" dirty="0" smtClean="0"/>
            </a:br>
            <a:r>
              <a:rPr lang="ar-EG" sz="2800" dirty="0" smtClean="0"/>
              <a:t>تعرضت الاراضي المصرية فى اواخر عصر الجوراسي لانحسار البحر عنها نتيجة لحركة الارتفاع التى تعرضت لها الاراضى المصرية </a:t>
            </a:r>
            <a:br>
              <a:rPr lang="ar-EG" sz="2800" dirty="0" smtClean="0"/>
            </a:br>
            <a:r>
              <a:rPr lang="ar-EG" sz="2800" dirty="0" smtClean="0"/>
              <a:t/>
            </a:r>
            <a:br>
              <a:rPr lang="ar-EG" sz="2800" dirty="0" smtClean="0"/>
            </a:br>
            <a:r>
              <a:rPr lang="ar-EG" sz="3200" b="1" u="sng" dirty="0" smtClean="0">
                <a:solidFill>
                  <a:srgbClr val="FF0000"/>
                </a:solidFill>
              </a:rPr>
              <a:t>مساحة صخور عصر الكريتاسي</a:t>
            </a:r>
            <a:r>
              <a:rPr lang="ar-EG" sz="2800" dirty="0" smtClean="0"/>
              <a:t/>
            </a:r>
            <a:br>
              <a:rPr lang="ar-EG" sz="2800" dirty="0" smtClean="0"/>
            </a:br>
            <a:r>
              <a:rPr lang="ar-EG" sz="2800" dirty="0" smtClean="0"/>
              <a:t>- تعطي صخور عصر الكريتاسي المكشوف مساحة تقدر بنحو 41.22% من اجمالى الاراضى المصرية </a:t>
            </a:r>
            <a:br>
              <a:rPr lang="ar-EG" sz="2800" dirty="0" smtClean="0"/>
            </a:br>
            <a:r>
              <a:rPr lang="ar-EG" sz="2800" dirty="0" smtClean="0"/>
              <a:t>- ويقدر مساحة عصر الكريتاسي الموجودة تحت الصخور الاحدث منها 50% من اجمالى مساحة مصر</a:t>
            </a:r>
            <a:br>
              <a:rPr lang="ar-EG" sz="2800" dirty="0" smtClean="0"/>
            </a:br>
            <a:r>
              <a:rPr lang="ar-EG" sz="2800" dirty="0" smtClean="0"/>
              <a:t>- وهذا يوضح ان جملة مساحة الكريتاسي الموجودة على السطح او المختفية تحت الصخور تغطى حوالى 90% من جملة مساحة مصر </a:t>
            </a:r>
            <a:endParaRPr lang="ar-EG" dirty="0"/>
          </a:p>
        </p:txBody>
      </p:sp>
    </p:spTree>
  </p:cSld>
  <p:clrMapOvr>
    <a:masterClrMapping/>
  </p:clrMapOvr>
  <p:transition advClick="0" advTm="4000">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457201"/>
            <a:ext cx="7772400" cy="5867399"/>
          </a:xfrm>
          <a:solidFill>
            <a:schemeClr val="accent2">
              <a:lumMod val="40000"/>
              <a:lumOff val="60000"/>
            </a:schemeClr>
          </a:solidFill>
          <a:ln w="41275">
            <a:solidFill>
              <a:schemeClr val="tx1"/>
            </a:solidFill>
          </a:ln>
        </p:spPr>
        <p:txBody>
          <a:bodyPr>
            <a:normAutofit/>
          </a:bodyPr>
          <a:lstStyle/>
          <a:p>
            <a:pPr algn="r"/>
            <a:r>
              <a:rPr lang="ar-EG" sz="3600" b="1" u="sng" dirty="0" smtClean="0">
                <a:solidFill>
                  <a:schemeClr val="tx2"/>
                </a:solidFill>
              </a:rPr>
              <a:t>تنقسم صخور الكريتاسي فى مصر الى مجموعتين</a:t>
            </a:r>
            <a:r>
              <a:rPr lang="ar-EG" sz="3600" u="sng" dirty="0" smtClean="0">
                <a:solidFill>
                  <a:srgbClr val="FF0000"/>
                </a:solidFill>
              </a:rPr>
              <a:t/>
            </a:r>
            <a:br>
              <a:rPr lang="ar-EG" sz="3600" u="sng" dirty="0" smtClean="0">
                <a:solidFill>
                  <a:srgbClr val="FF0000"/>
                </a:solidFill>
              </a:rPr>
            </a:br>
            <a:r>
              <a:rPr lang="ar-EG" sz="2800" u="sng" dirty="0" smtClean="0"/>
              <a:t> </a:t>
            </a:r>
            <a:r>
              <a:rPr lang="ar-EG" sz="2800" b="1" u="sng" dirty="0" smtClean="0">
                <a:solidFill>
                  <a:schemeClr val="accent5">
                    <a:lumMod val="50000"/>
                  </a:schemeClr>
                </a:solidFill>
              </a:rPr>
              <a:t>المجموعة الاولى ( السفلي )</a:t>
            </a:r>
            <a:r>
              <a:rPr lang="ar-EG" sz="2800" dirty="0" smtClean="0"/>
              <a:t/>
            </a:r>
            <a:br>
              <a:rPr lang="ar-EG" sz="2800" dirty="0" smtClean="0"/>
            </a:br>
            <a:r>
              <a:rPr lang="ar-EG" sz="2800" dirty="0" smtClean="0"/>
              <a:t>- تتكون من الحجر الرملي النوبي</a:t>
            </a:r>
            <a:br>
              <a:rPr lang="ar-EG" sz="2800" dirty="0" smtClean="0"/>
            </a:br>
            <a:r>
              <a:rPr lang="ar-EG" sz="2800" dirty="0" smtClean="0"/>
              <a:t>- يبلغ سمك الحجر الرملي النوبي 500م</a:t>
            </a:r>
            <a:br>
              <a:rPr lang="ar-EG" sz="2800" dirty="0" smtClean="0"/>
            </a:br>
            <a:r>
              <a:rPr lang="ar-EG" sz="2800" dirty="0" smtClean="0"/>
              <a:t>- هذه المحموعة لا تحتوى على حفريات</a:t>
            </a:r>
            <a:br>
              <a:rPr lang="ar-EG" sz="2800" dirty="0" smtClean="0"/>
            </a:br>
            <a:r>
              <a:rPr lang="ar-EG" sz="2800" dirty="0" smtClean="0"/>
              <a:t>- مساحة هذه المجموعة تقدر 29% من اجمالى مساحة الاراض المصرية </a:t>
            </a:r>
            <a:br>
              <a:rPr lang="ar-EG" sz="2800" dirty="0" smtClean="0"/>
            </a:br>
            <a:r>
              <a:rPr lang="ar-EG" sz="2800" dirty="0" smtClean="0"/>
              <a:t>- </a:t>
            </a:r>
            <a:r>
              <a:rPr lang="ar-EG" sz="2800" b="1" u="sng" dirty="0" smtClean="0">
                <a:solidFill>
                  <a:schemeClr val="accent6">
                    <a:lumMod val="50000"/>
                  </a:schemeClr>
                </a:solidFill>
              </a:rPr>
              <a:t>مناطق تواجدها</a:t>
            </a:r>
            <a:r>
              <a:rPr lang="ar-EG" sz="2800" dirty="0" smtClean="0"/>
              <a:t> </a:t>
            </a:r>
            <a:br>
              <a:rPr lang="ar-EG" sz="2800" dirty="0" smtClean="0"/>
            </a:br>
            <a:r>
              <a:rPr lang="ar-EG" sz="2800" dirty="0" smtClean="0"/>
              <a:t>*وادى النيل بين الحدود المصرية والسودانية</a:t>
            </a:r>
            <a:br>
              <a:rPr lang="ar-EG" sz="2800" dirty="0" smtClean="0"/>
            </a:br>
            <a:r>
              <a:rPr lang="ar-EG" sz="2800" dirty="0" smtClean="0"/>
              <a:t>*سهل كوم امبو</a:t>
            </a:r>
            <a:br>
              <a:rPr lang="ar-EG" sz="2800" dirty="0" smtClean="0"/>
            </a:br>
            <a:r>
              <a:rPr lang="ar-EG" sz="2800" dirty="0" smtClean="0"/>
              <a:t>*هضبة العبابدة فى الصحراء الشرقية </a:t>
            </a:r>
            <a:br>
              <a:rPr lang="ar-EG" sz="2800" dirty="0" smtClean="0"/>
            </a:br>
            <a:r>
              <a:rPr lang="ar-EG" sz="2800" dirty="0" smtClean="0"/>
              <a:t>*الاجزاء الوسط من شبه جزيرة سيناء </a:t>
            </a:r>
            <a:endParaRPr lang="ar-EG" sz="2800" dirty="0"/>
          </a:p>
        </p:txBody>
      </p:sp>
    </p:spTree>
  </p:cSld>
  <p:clrMapOvr>
    <a:masterClrMapping/>
  </p:clrMapOvr>
  <p:transition advClick="0" advTm="4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1" y="274638"/>
            <a:ext cx="8229600" cy="5973762"/>
          </a:xfrm>
          <a:solidFill>
            <a:schemeClr val="accent6">
              <a:lumMod val="40000"/>
              <a:lumOff val="60000"/>
            </a:schemeClr>
          </a:solidFill>
          <a:ln w="25400">
            <a:solidFill>
              <a:schemeClr val="accent2">
                <a:lumMod val="75000"/>
              </a:schemeClr>
            </a:solidFill>
          </a:ln>
        </p:spPr>
        <p:txBody>
          <a:bodyPr>
            <a:noAutofit/>
          </a:bodyPr>
          <a:lstStyle/>
          <a:p>
            <a:r>
              <a:rPr lang="ar-EG" b="1" dirty="0" smtClean="0">
                <a:solidFill>
                  <a:srgbClr val="FF0000"/>
                </a:solidFill>
              </a:rPr>
              <a:t/>
            </a:r>
            <a:br>
              <a:rPr lang="ar-EG" b="1" dirty="0" smtClean="0">
                <a:solidFill>
                  <a:srgbClr val="FF0000"/>
                </a:solidFill>
              </a:rPr>
            </a:br>
            <a:r>
              <a:rPr lang="ar-EG" sz="6600" b="1" dirty="0" smtClean="0">
                <a:solidFill>
                  <a:srgbClr val="FF0000"/>
                </a:solidFill>
              </a:rPr>
              <a:t>الفصل الثانى </a:t>
            </a:r>
            <a:r>
              <a:rPr lang="ar-EG" sz="6600" b="1" dirty="0" smtClean="0"/>
              <a:t/>
            </a:r>
            <a:br>
              <a:rPr lang="ar-EG" sz="6600" b="1" dirty="0" smtClean="0"/>
            </a:br>
            <a:r>
              <a:rPr lang="ar-EG" sz="6600" b="1" dirty="0" smtClean="0"/>
              <a:t>جيولوجية مصر</a:t>
            </a:r>
            <a:r>
              <a:rPr lang="ar-EG" b="1" dirty="0" smtClean="0">
                <a:solidFill>
                  <a:srgbClr val="FF0000"/>
                </a:solidFill>
              </a:rPr>
              <a:t/>
            </a:r>
            <a:br>
              <a:rPr lang="ar-EG" b="1" dirty="0" smtClean="0">
                <a:solidFill>
                  <a:srgbClr val="FF0000"/>
                </a:solidFill>
              </a:rPr>
            </a:br>
            <a:endParaRPr lang="ar-EG" b="1" dirty="0">
              <a:solidFill>
                <a:srgbClr val="FF0000"/>
              </a:solidFill>
            </a:endParaRPr>
          </a:p>
        </p:txBody>
      </p:sp>
    </p:spTree>
  </p:cSld>
  <p:clrMapOvr>
    <a:masterClrMapping/>
  </p:clrMapOvr>
  <p:transition advClick="0" advTm="4000">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77199" cy="5791199"/>
          </a:xfrm>
          <a:solidFill>
            <a:schemeClr val="accent6">
              <a:lumMod val="20000"/>
              <a:lumOff val="80000"/>
            </a:schemeClr>
          </a:solidFill>
          <a:ln w="31750">
            <a:solidFill>
              <a:schemeClr val="tx1"/>
            </a:solidFill>
          </a:ln>
        </p:spPr>
        <p:txBody>
          <a:bodyPr>
            <a:normAutofit fontScale="90000"/>
          </a:bodyPr>
          <a:lstStyle/>
          <a:p>
            <a:pPr algn="r">
              <a:lnSpc>
                <a:spcPct val="150000"/>
              </a:lnSpc>
            </a:pPr>
            <a:r>
              <a:rPr lang="en-US" b="1" u="sng" dirty="0" smtClean="0">
                <a:solidFill>
                  <a:schemeClr val="tx2"/>
                </a:solidFill>
              </a:rPr>
              <a:t/>
            </a:r>
            <a:br>
              <a:rPr lang="en-US" b="1" u="sng" dirty="0" smtClean="0">
                <a:solidFill>
                  <a:schemeClr val="tx2"/>
                </a:solidFill>
              </a:rPr>
            </a:br>
            <a:r>
              <a:rPr lang="ar-EG" b="1" u="sng" dirty="0" smtClean="0">
                <a:solidFill>
                  <a:schemeClr val="tx2"/>
                </a:solidFill>
              </a:rPr>
              <a:t>المجموعة الثانية (العليا</a:t>
            </a:r>
            <a:r>
              <a:rPr lang="ar-EG" b="1" dirty="0" smtClean="0">
                <a:solidFill>
                  <a:schemeClr val="tx2"/>
                </a:solidFill>
              </a:rPr>
              <a:t>)</a:t>
            </a:r>
            <a:r>
              <a:rPr lang="en-US" dirty="0" smtClean="0"/>
              <a:t/>
            </a:r>
            <a:br>
              <a:rPr lang="en-US" dirty="0" smtClean="0"/>
            </a:br>
            <a:r>
              <a:rPr lang="ar-EG" dirty="0" smtClean="0"/>
              <a:t>- </a:t>
            </a:r>
            <a:r>
              <a:rPr lang="ar-EG" sz="3200" dirty="0" smtClean="0">
                <a:latin typeface="Simplified Arabic" pitchFamily="18" charset="-78"/>
                <a:cs typeface="Simplified Arabic" pitchFamily="18" charset="-78"/>
              </a:rPr>
              <a:t>تتكون من الحجر الجيري , الصلصال , الطفل</a:t>
            </a:r>
            <a:br>
              <a:rPr lang="ar-EG" sz="3200" dirty="0" smtClean="0">
                <a:latin typeface="Simplified Arabic" pitchFamily="18" charset="-78"/>
                <a:cs typeface="Simplified Arabic" pitchFamily="18" charset="-78"/>
              </a:rPr>
            </a:br>
            <a:r>
              <a:rPr lang="ar-EG" sz="3200" dirty="0" smtClean="0">
                <a:latin typeface="Simplified Arabic" pitchFamily="18" charset="-78"/>
                <a:cs typeface="Simplified Arabic" pitchFamily="18" charset="-78"/>
              </a:rPr>
              <a:t>- تحتوى هذه المجموعة على حفريات بحرية تدل على انها ذات اصل بحري</a:t>
            </a:r>
            <a:br>
              <a:rPr lang="ar-EG" sz="3200" dirty="0" smtClean="0">
                <a:latin typeface="Simplified Arabic" pitchFamily="18" charset="-78"/>
                <a:cs typeface="Simplified Arabic" pitchFamily="18" charset="-78"/>
              </a:rPr>
            </a:br>
            <a:r>
              <a:rPr lang="ar-EG" sz="3200" dirty="0" smtClean="0">
                <a:latin typeface="Simplified Arabic" pitchFamily="18" charset="-78"/>
                <a:cs typeface="Simplified Arabic" pitchFamily="18" charset="-78"/>
              </a:rPr>
              <a:t>- مساحة هذه المجموعة تقدر بحوالى 130 الف كم2 نحو 12% من مساحة مصر</a:t>
            </a:r>
            <a:r>
              <a:rPr lang="ar-EG" dirty="0" smtClean="0"/>
              <a:t/>
            </a:r>
            <a:br>
              <a:rPr lang="ar-EG" dirty="0" smtClean="0"/>
            </a:br>
            <a:r>
              <a:rPr lang="ar-EG" dirty="0" smtClean="0"/>
              <a:t/>
            </a:r>
            <a:br>
              <a:rPr lang="ar-EG" dirty="0" smtClean="0"/>
            </a:br>
            <a:endParaRPr lang="ar-EG" dirty="0"/>
          </a:p>
        </p:txBody>
      </p:sp>
    </p:spTree>
  </p:cSld>
  <p:clrMapOvr>
    <a:masterClrMapping/>
  </p:clrMapOvr>
  <p:transition advClick="0" advTm="4000">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1052315" y="228600"/>
            <a:ext cx="6789347" cy="6324600"/>
          </a:xfrm>
          <a:prstGeom prst="rect">
            <a:avLst/>
          </a:prstGeom>
          <a:noFill/>
          <a:ln w="60325">
            <a:solidFill>
              <a:schemeClr val="tx1"/>
            </a:solidFill>
            <a:miter lim="800000"/>
            <a:headEnd/>
            <a:tailEnd/>
          </a:ln>
        </p:spPr>
      </p:pic>
    </p:spTree>
  </p:cSld>
  <p:clrMapOvr>
    <a:masterClrMapping/>
  </p:clrMapOvr>
  <p:transition advClick="0" advTm="4000">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28601"/>
            <a:ext cx="8229600" cy="5181600"/>
          </a:xfrm>
          <a:solidFill>
            <a:schemeClr val="accent6">
              <a:lumMod val="60000"/>
              <a:lumOff val="40000"/>
            </a:schemeClr>
          </a:solidFill>
          <a:ln w="38100">
            <a:solidFill>
              <a:schemeClr val="tx1"/>
            </a:solidFill>
          </a:ln>
        </p:spPr>
        <p:txBody>
          <a:bodyPr/>
          <a:lstStyle/>
          <a:p>
            <a:pPr algn="r" rtl="1">
              <a:buFont typeface="Wingdings" pitchFamily="2" charset="2"/>
              <a:buChar char="§"/>
            </a:pPr>
            <a:endParaRPr lang="ar-EG" b="1" u="sng" dirty="0" smtClean="0">
              <a:solidFill>
                <a:schemeClr val="tx2"/>
              </a:solidFill>
            </a:endParaRPr>
          </a:p>
          <a:p>
            <a:pPr algn="r" rtl="1">
              <a:buFont typeface="Wingdings" pitchFamily="2" charset="2"/>
              <a:buChar char="§"/>
            </a:pPr>
            <a:r>
              <a:rPr lang="ar-EG" b="1" u="sng" dirty="0" smtClean="0">
                <a:solidFill>
                  <a:schemeClr val="tx2"/>
                </a:solidFill>
              </a:rPr>
              <a:t>مناطق تواجده</a:t>
            </a:r>
          </a:p>
          <a:p>
            <a:pPr algn="r" rtl="1">
              <a:lnSpc>
                <a:spcPct val="150000"/>
              </a:lnSpc>
              <a:buFont typeface="Wingdings" pitchFamily="2" charset="2"/>
              <a:buChar char="Ø"/>
            </a:pPr>
            <a:r>
              <a:rPr lang="ar-EG" sz="2400" b="1" dirty="0" smtClean="0"/>
              <a:t>القسم الاوسط الصحراء الغرببة </a:t>
            </a:r>
          </a:p>
          <a:p>
            <a:pPr algn="r" rtl="1">
              <a:lnSpc>
                <a:spcPct val="150000"/>
              </a:lnSpc>
              <a:buFont typeface="Wingdings" pitchFamily="2" charset="2"/>
              <a:buChar char="Ø"/>
            </a:pPr>
            <a:r>
              <a:rPr lang="ar-EG" sz="2400" b="1" dirty="0" smtClean="0"/>
              <a:t>شرق الخارجة</a:t>
            </a:r>
          </a:p>
          <a:p>
            <a:pPr algn="r" rtl="1">
              <a:lnSpc>
                <a:spcPct val="150000"/>
              </a:lnSpc>
              <a:buFont typeface="Wingdings" pitchFamily="2" charset="2"/>
              <a:buChar char="Ø"/>
            </a:pPr>
            <a:r>
              <a:rPr lang="ar-EG" sz="2400" b="1" dirty="0" smtClean="0"/>
              <a:t>فى الصحراء الشرقية شرق ثنية قنا مما بين جبال الاحمر ووادى النيل</a:t>
            </a:r>
          </a:p>
          <a:p>
            <a:pPr algn="r" rtl="1">
              <a:lnSpc>
                <a:spcPct val="150000"/>
              </a:lnSpc>
              <a:buFont typeface="Wingdings" pitchFamily="2" charset="2"/>
              <a:buChar char="Ø"/>
            </a:pPr>
            <a:r>
              <a:rPr lang="ar-EG" sz="2400" b="1" dirty="0" smtClean="0"/>
              <a:t>هضبة التيه فى شبه جزيرة سيناء</a:t>
            </a:r>
          </a:p>
          <a:p>
            <a:pPr algn="r" rtl="1">
              <a:lnSpc>
                <a:spcPct val="150000"/>
              </a:lnSpc>
              <a:buFont typeface="Wingdings" pitchFamily="2" charset="2"/>
              <a:buChar char="Ø"/>
            </a:pPr>
            <a:r>
              <a:rPr lang="ar-EG" sz="2400" b="1" dirty="0" smtClean="0"/>
              <a:t>المنطقة المحصورة بين الدخله والخارجه</a:t>
            </a:r>
            <a:endParaRPr lang="ar-EG" sz="2400" b="1" dirty="0"/>
          </a:p>
        </p:txBody>
      </p:sp>
      <p:sp>
        <p:nvSpPr>
          <p:cNvPr id="5" name="Rectangle 4"/>
          <p:cNvSpPr/>
          <p:nvPr/>
        </p:nvSpPr>
        <p:spPr>
          <a:xfrm>
            <a:off x="2057400" y="5562600"/>
            <a:ext cx="5105400" cy="914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chemeClr val="tx1"/>
                </a:solidFill>
              </a:rPr>
              <a:t>باقى الموضوع فى المحاضرة التالية</a:t>
            </a:r>
            <a:endParaRPr lang="ar-EG" sz="3200" b="1" dirty="0">
              <a:solidFill>
                <a:schemeClr val="tx1"/>
              </a:solidFill>
            </a:endParaRPr>
          </a:p>
        </p:txBody>
      </p:sp>
    </p:spTree>
  </p:cSld>
  <p:clrMapOvr>
    <a:masterClrMapping/>
  </p:clrMapOvr>
  <p:transition advClick="0" advTm="4000">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477962"/>
          </a:xfrm>
          <a:solidFill>
            <a:schemeClr val="accent6">
              <a:lumMod val="40000"/>
              <a:lumOff val="60000"/>
            </a:schemeClr>
          </a:solidFill>
          <a:ln w="25400">
            <a:solidFill>
              <a:schemeClr val="accent2">
                <a:lumMod val="75000"/>
              </a:schemeClr>
            </a:solidFill>
          </a:ln>
        </p:spPr>
        <p:txBody>
          <a:bodyPr>
            <a:noAutofit/>
          </a:bodyPr>
          <a:lstStyle/>
          <a:p>
            <a:r>
              <a:rPr lang="ar-EG" b="1" dirty="0" smtClean="0">
                <a:solidFill>
                  <a:srgbClr val="FF0000"/>
                </a:solidFill>
              </a:rPr>
              <a:t/>
            </a:r>
            <a:br>
              <a:rPr lang="ar-EG" b="1" dirty="0" smtClean="0">
                <a:solidFill>
                  <a:srgbClr val="FF0000"/>
                </a:solidFill>
              </a:rPr>
            </a:br>
            <a:r>
              <a:rPr lang="ar-EG" b="1" dirty="0" smtClean="0">
                <a:solidFill>
                  <a:srgbClr val="FF0000"/>
                </a:solidFill>
              </a:rPr>
              <a:t>جيولوجية مصر</a:t>
            </a:r>
            <a:br>
              <a:rPr lang="ar-EG" b="1" dirty="0" smtClean="0">
                <a:solidFill>
                  <a:srgbClr val="FF0000"/>
                </a:solidFill>
              </a:rPr>
            </a:br>
            <a:endParaRPr lang="ar-EG" b="1" dirty="0">
              <a:solidFill>
                <a:srgbClr val="FF0000"/>
              </a:solidFill>
            </a:endParaRPr>
          </a:p>
        </p:txBody>
      </p:sp>
      <p:sp>
        <p:nvSpPr>
          <p:cNvPr id="3" name="Content Placeholder 2"/>
          <p:cNvSpPr>
            <a:spLocks noGrp="1"/>
          </p:cNvSpPr>
          <p:nvPr>
            <p:ph idx="1"/>
          </p:nvPr>
        </p:nvSpPr>
        <p:spPr>
          <a:xfrm>
            <a:off x="457201" y="2209800"/>
            <a:ext cx="8229600" cy="4191000"/>
          </a:xfrm>
          <a:solidFill>
            <a:schemeClr val="accent1">
              <a:lumMod val="20000"/>
              <a:lumOff val="80000"/>
            </a:schemeClr>
          </a:solidFill>
          <a:ln w="25400">
            <a:solidFill>
              <a:schemeClr val="accent2">
                <a:lumMod val="50000"/>
              </a:schemeClr>
            </a:solidFill>
          </a:ln>
        </p:spPr>
        <p:txBody>
          <a:bodyPr/>
          <a:lstStyle/>
          <a:p>
            <a:pPr algn="r">
              <a:buNone/>
            </a:pPr>
            <a:r>
              <a:rPr lang="ar-EG" u="sng" dirty="0" smtClean="0">
                <a:solidFill>
                  <a:srgbClr val="FF0000"/>
                </a:solidFill>
              </a:rPr>
              <a:t>ما</a:t>
            </a:r>
            <a:r>
              <a:rPr lang="ar-EG" b="1" u="sng" dirty="0" smtClean="0">
                <a:solidFill>
                  <a:srgbClr val="FF0000"/>
                </a:solidFill>
              </a:rPr>
              <a:t>ذا تعني كلمة الجيولوجيا</a:t>
            </a:r>
          </a:p>
          <a:p>
            <a:pPr algn="r">
              <a:buNone/>
            </a:pPr>
            <a:r>
              <a:rPr lang="ar-EG" b="1" dirty="0" smtClean="0">
                <a:latin typeface="Simplified Arabic" pitchFamily="18" charset="-78"/>
                <a:cs typeface="Simplified Arabic" pitchFamily="18" charset="-78"/>
              </a:rPr>
              <a:t>يقصد بالجيولوجيا العلم الذي يهتم بدراسة طبقات سطح الارض</a:t>
            </a:r>
          </a:p>
          <a:p>
            <a:pPr algn="r">
              <a:buNone/>
            </a:pPr>
            <a:r>
              <a:rPr lang="ar-EG" b="1" u="sng" dirty="0" smtClean="0">
                <a:solidFill>
                  <a:srgbClr val="FF0000"/>
                </a:solidFill>
              </a:rPr>
              <a:t>ماذا تعني العمود الجيولوجي</a:t>
            </a:r>
          </a:p>
          <a:p>
            <a:pPr algn="r">
              <a:buNone/>
            </a:pPr>
            <a:r>
              <a:rPr lang="ar-EG" b="1" dirty="0" smtClean="0">
                <a:latin typeface="Simplified Arabic" pitchFamily="18" charset="-78"/>
                <a:cs typeface="Simplified Arabic" pitchFamily="18" charset="-78"/>
              </a:rPr>
              <a:t>يطلق على التتابع الكامل لكل العمر الجيولوجي الذى تراكمت فيه الصخور</a:t>
            </a:r>
            <a:r>
              <a:rPr lang="en-US" b="1" dirty="0" smtClean="0">
                <a:latin typeface="Simplified Arabic" pitchFamily="18" charset="-78"/>
                <a:cs typeface="Simplified Arabic" pitchFamily="18" charset="-78"/>
              </a:rPr>
              <a:t>                  </a:t>
            </a:r>
            <a:endParaRPr lang="ar-EG" b="1" dirty="0">
              <a:latin typeface="Simplified Arabic" pitchFamily="18" charset="-78"/>
              <a:cs typeface="Simplified Arabic" pitchFamily="18" charset="-78"/>
            </a:endParaRPr>
          </a:p>
        </p:txBody>
      </p:sp>
    </p:spTree>
  </p:cSld>
  <p:clrMapOvr>
    <a:masterClrMapping/>
  </p:clrMapOvr>
  <p:transition advClick="0" advTm="4000">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609601"/>
            <a:ext cx="2362200" cy="762000"/>
          </a:xfrm>
          <a:solidFill>
            <a:schemeClr val="accent2">
              <a:lumMod val="40000"/>
              <a:lumOff val="60000"/>
            </a:schemeClr>
          </a:solidFill>
          <a:ln w="28575">
            <a:solidFill>
              <a:schemeClr val="tx1"/>
            </a:solidFill>
          </a:ln>
        </p:spPr>
        <p:txBody>
          <a:bodyPr>
            <a:normAutofit fontScale="90000"/>
          </a:bodyPr>
          <a:lstStyle/>
          <a:p>
            <a:pPr algn="r"/>
            <a:r>
              <a:rPr lang="en-US" dirty="0" smtClean="0"/>
              <a:t/>
            </a:r>
            <a:br>
              <a:rPr lang="en-US" dirty="0" smtClean="0"/>
            </a:br>
            <a:r>
              <a:rPr lang="ar-EG" sz="5300" dirty="0" smtClean="0">
                <a:cs typeface="+mn-cs"/>
              </a:rPr>
              <a:t>ملحوظة</a:t>
            </a:r>
            <a:r>
              <a:rPr lang="ar-EG" dirty="0" smtClean="0"/>
              <a:t/>
            </a:r>
            <a:br>
              <a:rPr lang="ar-EG" dirty="0" smtClean="0"/>
            </a:br>
            <a:endParaRPr lang="ar-EG" dirty="0"/>
          </a:p>
        </p:txBody>
      </p:sp>
      <p:sp>
        <p:nvSpPr>
          <p:cNvPr id="3" name="Subtitle 2"/>
          <p:cNvSpPr>
            <a:spLocks noGrp="1"/>
          </p:cNvSpPr>
          <p:nvPr>
            <p:ph type="subTitle" idx="1"/>
          </p:nvPr>
        </p:nvSpPr>
        <p:spPr>
          <a:xfrm>
            <a:off x="533400" y="1524000"/>
            <a:ext cx="8000999" cy="4495800"/>
          </a:xfrm>
          <a:solidFill>
            <a:schemeClr val="accent3">
              <a:lumMod val="40000"/>
              <a:lumOff val="60000"/>
            </a:schemeClr>
          </a:solidFill>
          <a:ln w="31750">
            <a:solidFill>
              <a:schemeClr val="tx1"/>
            </a:solidFill>
          </a:ln>
        </p:spPr>
        <p:txBody>
          <a:bodyPr>
            <a:normAutofit/>
          </a:bodyPr>
          <a:lstStyle/>
          <a:p>
            <a:pPr algn="r"/>
            <a:r>
              <a:rPr lang="ar-EG" sz="2400" b="1" dirty="0" smtClean="0">
                <a:solidFill>
                  <a:schemeClr val="tx2"/>
                </a:solidFill>
              </a:rPr>
              <a:t>العمود الجيولوجي لمصر وجد به ثغرات ،حيث وجد ان هناك عصور غير متمثلة حيث ان هناك فترات توقف فى الترسيب نتجت بفعل نشاط الحركات والتقلصات التى انتابت القشرة الارضية</a:t>
            </a:r>
            <a:endParaRPr lang="en-US" sz="2400" b="1" dirty="0" smtClean="0">
              <a:solidFill>
                <a:schemeClr val="tx2"/>
              </a:solidFill>
            </a:endParaRPr>
          </a:p>
          <a:p>
            <a:pPr algn="r"/>
            <a:r>
              <a:rPr lang="ar-EG" sz="2400" b="1" dirty="0" smtClean="0">
                <a:solidFill>
                  <a:srgbClr val="FF0000"/>
                </a:solidFill>
              </a:rPr>
              <a:t>مثال ذلك :- </a:t>
            </a:r>
            <a:endParaRPr lang="en-US" sz="2400" b="1" dirty="0" smtClean="0">
              <a:solidFill>
                <a:srgbClr val="FF0000"/>
              </a:solidFill>
            </a:endParaRPr>
          </a:p>
          <a:p>
            <a:pPr algn="r"/>
            <a:r>
              <a:rPr lang="ar-EG" sz="2400" b="1" dirty="0" smtClean="0">
                <a:solidFill>
                  <a:schemeClr val="tx1"/>
                </a:solidFill>
              </a:rPr>
              <a:t>1-</a:t>
            </a:r>
            <a:r>
              <a:rPr lang="ar-EG" sz="2400" b="1" dirty="0" smtClean="0"/>
              <a:t> </a:t>
            </a:r>
            <a:r>
              <a:rPr lang="ar-EG" sz="2400" b="1" dirty="0" smtClean="0">
                <a:solidFill>
                  <a:schemeClr val="tx1"/>
                </a:solidFill>
              </a:rPr>
              <a:t>وجد هناك اختفاء لصخور بعض العصور التى تنتمى للحقب الجيولوجي الاول </a:t>
            </a:r>
          </a:p>
          <a:p>
            <a:pPr algn="r"/>
            <a:r>
              <a:rPr lang="ar-EG" sz="2400" b="1" dirty="0" smtClean="0">
                <a:solidFill>
                  <a:schemeClr val="tx1"/>
                </a:solidFill>
              </a:rPr>
              <a:t>2- كذلك هناك اختفاء للصخور الخاصة بعصر الباليوسين وهو احد عصورالحقب الجيولوجى الثالث </a:t>
            </a:r>
          </a:p>
          <a:p>
            <a:pPr algn="r"/>
            <a:r>
              <a:rPr lang="ar-EG" sz="2400" b="1" dirty="0" smtClean="0">
                <a:solidFill>
                  <a:schemeClr val="tx1"/>
                </a:solidFill>
              </a:rPr>
              <a:t>-  </a:t>
            </a:r>
            <a:r>
              <a:rPr lang="ar-EG" sz="2400" b="1" dirty="0" smtClean="0">
                <a:solidFill>
                  <a:schemeClr val="accent2">
                    <a:lumMod val="50000"/>
                  </a:schemeClr>
                </a:solidFill>
              </a:rPr>
              <a:t>ويمكن تفسير هذا الى ان سطح مصر ايان هذه العصور كان مكشوفا ومعرضا </a:t>
            </a:r>
            <a:r>
              <a:rPr lang="en-US" sz="2400" b="1" dirty="0" smtClean="0">
                <a:solidFill>
                  <a:schemeClr val="accent2">
                    <a:lumMod val="50000"/>
                  </a:schemeClr>
                </a:solidFill>
              </a:rPr>
              <a:t>  </a:t>
            </a:r>
            <a:r>
              <a:rPr lang="ar-EG" sz="2400" b="1" dirty="0" smtClean="0">
                <a:solidFill>
                  <a:schemeClr val="accent2">
                    <a:lumMod val="50000"/>
                  </a:schemeClr>
                </a:solidFill>
              </a:rPr>
              <a:t>لهجوم عمليات التجويه والتعرية والتى كانت سائدة ابان تلك العصور</a:t>
            </a:r>
            <a:endParaRPr lang="ar-EG" sz="2000" b="1" dirty="0"/>
          </a:p>
        </p:txBody>
      </p:sp>
    </p:spTree>
  </p:cSld>
  <p:clrMapOvr>
    <a:masterClrMapping/>
  </p:clrMapOvr>
  <p:transition advClick="0" advTm="4000">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7799" y="228601"/>
            <a:ext cx="3200401" cy="990599"/>
          </a:xfrm>
          <a:solidFill>
            <a:schemeClr val="bg2">
              <a:lumMod val="90000"/>
            </a:schemeClr>
          </a:solidFill>
          <a:ln w="34925">
            <a:solidFill>
              <a:schemeClr val="tx1"/>
            </a:solidFill>
          </a:ln>
        </p:spPr>
        <p:txBody>
          <a:bodyPr/>
          <a:lstStyle/>
          <a:p>
            <a:r>
              <a:rPr lang="ar-EG" dirty="0" smtClean="0"/>
              <a:t>ملحوظة هامة</a:t>
            </a:r>
            <a:endParaRPr lang="ar-EG" dirty="0"/>
          </a:p>
        </p:txBody>
      </p:sp>
      <p:sp>
        <p:nvSpPr>
          <p:cNvPr id="3" name="Subtitle 2"/>
          <p:cNvSpPr>
            <a:spLocks noGrp="1"/>
          </p:cNvSpPr>
          <p:nvPr>
            <p:ph type="subTitle" idx="1"/>
          </p:nvPr>
        </p:nvSpPr>
        <p:spPr>
          <a:xfrm>
            <a:off x="304800" y="1524000"/>
            <a:ext cx="8686800" cy="4343400"/>
          </a:xfrm>
          <a:ln w="25400"/>
        </p:spPr>
        <p:style>
          <a:lnRef idx="1">
            <a:schemeClr val="accent3"/>
          </a:lnRef>
          <a:fillRef idx="2">
            <a:schemeClr val="accent3"/>
          </a:fillRef>
          <a:effectRef idx="1">
            <a:schemeClr val="accent3"/>
          </a:effectRef>
          <a:fontRef idx="minor">
            <a:schemeClr val="dk1"/>
          </a:fontRef>
        </p:style>
        <p:txBody>
          <a:bodyPr/>
          <a:lstStyle/>
          <a:p>
            <a:pPr algn="r"/>
            <a:r>
              <a:rPr lang="ar-EG" b="1" dirty="0" smtClean="0">
                <a:solidFill>
                  <a:schemeClr val="tx1">
                    <a:lumMod val="85000"/>
                    <a:lumOff val="15000"/>
                  </a:schemeClr>
                </a:solidFill>
              </a:rPr>
              <a:t>لو نظرنا الى العمود الجيولوجى لمصر لوجدنا ان :- </a:t>
            </a:r>
          </a:p>
          <a:p>
            <a:pPr algn="r"/>
            <a:r>
              <a:rPr lang="ar-EG" dirty="0" smtClean="0">
                <a:solidFill>
                  <a:schemeClr val="tx1"/>
                </a:solidFill>
              </a:rPr>
              <a:t>-</a:t>
            </a:r>
            <a:r>
              <a:rPr lang="ar-EG" dirty="0" smtClean="0"/>
              <a:t> </a:t>
            </a:r>
            <a:r>
              <a:rPr lang="ar-EG" dirty="0" smtClean="0">
                <a:solidFill>
                  <a:srgbClr val="FF0000"/>
                </a:solidFill>
              </a:rPr>
              <a:t>صخور الكريتاسي ( حجر رملي +حجر جيرى +صلصال) تغطى مساحة 41.22% من مساحة مصر </a:t>
            </a:r>
          </a:p>
          <a:p>
            <a:pPr algn="r"/>
            <a:r>
              <a:rPr lang="ar-EG" dirty="0" smtClean="0">
                <a:solidFill>
                  <a:schemeClr val="tx1"/>
                </a:solidFill>
              </a:rPr>
              <a:t>-</a:t>
            </a:r>
            <a:r>
              <a:rPr lang="ar-EG" dirty="0" smtClean="0">
                <a:solidFill>
                  <a:srgbClr val="FF0000"/>
                </a:solidFill>
              </a:rPr>
              <a:t> صخور عصر الايوسين تغطى مساحة تقدر 20% من مساحة مصر</a:t>
            </a:r>
          </a:p>
          <a:p>
            <a:pPr algn="r"/>
            <a:r>
              <a:rPr lang="ar-EG" b="1" dirty="0" smtClean="0">
                <a:solidFill>
                  <a:schemeClr val="tx2">
                    <a:lumMod val="75000"/>
                  </a:schemeClr>
                </a:solidFill>
              </a:rPr>
              <a:t> </a:t>
            </a:r>
            <a:r>
              <a:rPr lang="ar-EG" b="1" dirty="0" smtClean="0">
                <a:solidFill>
                  <a:srgbClr val="0070C0"/>
                </a:solidFill>
              </a:rPr>
              <a:t>ملحوظة</a:t>
            </a:r>
            <a:r>
              <a:rPr lang="ar-EG" b="1" dirty="0" smtClean="0">
                <a:solidFill>
                  <a:schemeClr val="tx2">
                    <a:lumMod val="75000"/>
                  </a:schemeClr>
                </a:solidFill>
              </a:rPr>
              <a:t> جملة ما تغطيه صخور الكريتاسي والايوسين يمثل 61.22% من مساحة مصر اما 38.7 % فينتمي الى العصور الاخرى</a:t>
            </a:r>
            <a:endParaRPr lang="ar-EG" b="1" dirty="0">
              <a:solidFill>
                <a:schemeClr val="tx2">
                  <a:lumMod val="75000"/>
                </a:schemeClr>
              </a:solidFill>
            </a:endParaRPr>
          </a:p>
        </p:txBody>
      </p:sp>
    </p:spTree>
  </p:cSld>
  <p:clrMapOvr>
    <a:masterClrMapping/>
  </p:clrMapOvr>
  <p:transition advClick="0" advTm="4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8077199" cy="167639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8575">
            <a:solidFill>
              <a:schemeClr val="tx1"/>
            </a:solidFill>
          </a:ln>
        </p:spPr>
        <p:txBody>
          <a:bodyPr/>
          <a:lstStyle/>
          <a:p>
            <a:r>
              <a:rPr lang="ar-EG" b="1" dirty="0" smtClean="0">
                <a:latin typeface="Simplified Arabic" pitchFamily="18" charset="-78"/>
                <a:cs typeface="Simplified Arabic" pitchFamily="18" charset="-78"/>
              </a:rPr>
              <a:t>التوزيع  الجغرافى لانواع الصخور فى مصر</a:t>
            </a:r>
            <a:endParaRPr lang="ar-EG" b="1" dirty="0">
              <a:latin typeface="Simplified Arabic" pitchFamily="18" charset="-78"/>
              <a:cs typeface="Simplified Arabic" pitchFamily="18" charset="-78"/>
            </a:endParaRPr>
          </a:p>
        </p:txBody>
      </p:sp>
      <p:sp>
        <p:nvSpPr>
          <p:cNvPr id="3" name="Subtitle 2"/>
          <p:cNvSpPr>
            <a:spLocks noGrp="1"/>
          </p:cNvSpPr>
          <p:nvPr>
            <p:ph type="subTitle" idx="1"/>
          </p:nvPr>
        </p:nvSpPr>
        <p:spPr>
          <a:xfrm>
            <a:off x="762000" y="2209800"/>
            <a:ext cx="8000999" cy="3429000"/>
          </a:xfrm>
          <a:solidFill>
            <a:schemeClr val="accent1">
              <a:lumMod val="20000"/>
              <a:lumOff val="80000"/>
            </a:schemeClr>
          </a:solidFill>
          <a:ln w="31750">
            <a:solidFill>
              <a:schemeClr val="tx1"/>
            </a:solidFill>
          </a:ln>
        </p:spPr>
        <p:txBody>
          <a:bodyPr>
            <a:normAutofit/>
          </a:bodyPr>
          <a:lstStyle/>
          <a:p>
            <a:pPr algn="r"/>
            <a:r>
              <a:rPr lang="ar-EG" sz="3600" b="1" dirty="0" smtClean="0">
                <a:solidFill>
                  <a:schemeClr val="accent2">
                    <a:lumMod val="75000"/>
                  </a:schemeClr>
                </a:solidFill>
              </a:rPr>
              <a:t>تنقسم صخور مصر الى نوعين :-</a:t>
            </a:r>
          </a:p>
          <a:p>
            <a:pPr>
              <a:buFont typeface="Wingdings" pitchFamily="2" charset="2"/>
              <a:buChar char="Ø"/>
            </a:pPr>
            <a:r>
              <a:rPr lang="ar-EG" sz="3600" b="1" dirty="0" smtClean="0">
                <a:solidFill>
                  <a:schemeClr val="tx2"/>
                </a:solidFill>
              </a:rPr>
              <a:t>صخور القاعدة </a:t>
            </a:r>
          </a:p>
          <a:p>
            <a:pPr>
              <a:buFont typeface="Wingdings" pitchFamily="2" charset="2"/>
              <a:buChar char="Ø"/>
            </a:pPr>
            <a:r>
              <a:rPr lang="ar-EG" sz="3600" b="1" dirty="0" smtClean="0">
                <a:solidFill>
                  <a:schemeClr val="tx2"/>
                </a:solidFill>
              </a:rPr>
              <a:t>صخور رسوبية</a:t>
            </a:r>
            <a:endParaRPr lang="ar-EG" sz="3600" b="1" dirty="0">
              <a:solidFill>
                <a:schemeClr val="tx2"/>
              </a:solidFill>
            </a:endParaRPr>
          </a:p>
        </p:txBody>
      </p:sp>
    </p:spTree>
  </p:cSld>
  <p:clrMapOvr>
    <a:masterClrMapping/>
  </p:clrMapOvr>
  <p:transition advClick="0" advTm="400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304801"/>
            <a:ext cx="4724400" cy="838199"/>
          </a:xfrm>
          <a:solidFill>
            <a:schemeClr val="accent4">
              <a:lumMod val="20000"/>
              <a:lumOff val="80000"/>
            </a:schemeClr>
          </a:solidFill>
          <a:ln w="34925">
            <a:solidFill>
              <a:schemeClr val="tx1"/>
            </a:solidFill>
          </a:ln>
          <a:scene3d>
            <a:camera prst="orthographicFront"/>
            <a:lightRig rig="threePt" dir="t"/>
          </a:scene3d>
          <a:sp3d>
            <a:bevelB/>
          </a:sp3d>
        </p:spPr>
        <p:txBody>
          <a:bodyPr/>
          <a:lstStyle/>
          <a:p>
            <a:r>
              <a:rPr lang="ar-EG" b="1" dirty="0" smtClean="0"/>
              <a:t>اولا : - صخور القاعدة </a:t>
            </a:r>
            <a:endParaRPr lang="ar-EG" b="1" dirty="0"/>
          </a:p>
        </p:txBody>
      </p:sp>
      <p:sp>
        <p:nvSpPr>
          <p:cNvPr id="3" name="Subtitle 2"/>
          <p:cNvSpPr>
            <a:spLocks noGrp="1"/>
          </p:cNvSpPr>
          <p:nvPr>
            <p:ph type="subTitle" idx="1"/>
          </p:nvPr>
        </p:nvSpPr>
        <p:spPr>
          <a:xfrm>
            <a:off x="381000" y="1295400"/>
            <a:ext cx="8382000" cy="4876800"/>
          </a:xfrm>
          <a:solidFill>
            <a:schemeClr val="accent6">
              <a:lumMod val="20000"/>
              <a:lumOff val="80000"/>
            </a:schemeClr>
          </a:solidFill>
          <a:ln w="28575">
            <a:solidFill>
              <a:schemeClr val="tx1"/>
            </a:solidFill>
          </a:ln>
        </p:spPr>
        <p:txBody>
          <a:bodyPr/>
          <a:lstStyle/>
          <a:p>
            <a:pPr algn="r"/>
            <a:r>
              <a:rPr lang="ar-EG" b="1" u="sng" dirty="0" smtClean="0">
                <a:solidFill>
                  <a:schemeClr val="tx2"/>
                </a:solidFill>
              </a:rPr>
              <a:t>مساحة صخور القاعدة</a:t>
            </a:r>
          </a:p>
          <a:p>
            <a:pPr algn="r"/>
            <a:r>
              <a:rPr lang="ar-EG" dirty="0" smtClean="0">
                <a:solidFill>
                  <a:schemeClr val="accent6">
                    <a:lumMod val="50000"/>
                  </a:schemeClr>
                </a:solidFill>
              </a:rPr>
              <a:t>تبلغ مساحة صخور القاعدة ( ما قبل الكمبري) 9.12%من اجمالى مساحة مصر وهى تمثل صخور القاعدة التى ارسبت فوقها الصخور الرسوبية الاحدث منها عمرا </a:t>
            </a:r>
          </a:p>
          <a:p>
            <a:pPr algn="r"/>
            <a:r>
              <a:rPr lang="ar-EG" b="1" u="sng" dirty="0" smtClean="0">
                <a:solidFill>
                  <a:schemeClr val="tx2"/>
                </a:solidFill>
              </a:rPr>
              <a:t>نوع صخور القاعدة </a:t>
            </a:r>
          </a:p>
          <a:p>
            <a:pPr algn="r"/>
            <a:r>
              <a:rPr lang="ar-EG" dirty="0" smtClean="0">
                <a:solidFill>
                  <a:schemeClr val="accent6">
                    <a:lumMod val="50000"/>
                  </a:schemeClr>
                </a:solidFill>
              </a:rPr>
              <a:t>صخور القاعدة عبارة عن صخور نارية ومتحولة . حيث تعرضت هذه الصخور للتصدع وللنشاط البركاني </a:t>
            </a:r>
            <a:r>
              <a:rPr lang="ar-EG" b="1" dirty="0" smtClean="0">
                <a:solidFill>
                  <a:srgbClr val="FF0000"/>
                </a:solidFill>
              </a:rPr>
              <a:t>مما ادي الى </a:t>
            </a:r>
            <a:r>
              <a:rPr lang="en-US" b="1" dirty="0" smtClean="0">
                <a:solidFill>
                  <a:srgbClr val="FF0000"/>
                </a:solidFill>
              </a:rPr>
              <a:t>:-</a:t>
            </a:r>
            <a:r>
              <a:rPr lang="ar-EG" b="1" dirty="0" smtClean="0">
                <a:solidFill>
                  <a:srgbClr val="FF0000"/>
                </a:solidFill>
              </a:rPr>
              <a:t>تكوين </a:t>
            </a:r>
          </a:p>
          <a:p>
            <a:pPr algn="r"/>
            <a:r>
              <a:rPr lang="ar-EG" b="1" dirty="0" smtClean="0">
                <a:solidFill>
                  <a:schemeClr val="tx2"/>
                </a:solidFill>
              </a:rPr>
              <a:t>صخور الانديسيت – القواطع الراسية – القواطع الافقية  </a:t>
            </a:r>
            <a:endParaRPr lang="ar-EG" b="1" dirty="0">
              <a:solidFill>
                <a:schemeClr val="tx2"/>
              </a:solidFill>
            </a:endParaRPr>
          </a:p>
        </p:txBody>
      </p:sp>
    </p:spTree>
  </p:cSld>
  <p:clrMapOvr>
    <a:masterClrMapping/>
  </p:clrMapOvr>
  <p:transition advClick="0" advTm="4000">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04801"/>
            <a:ext cx="7772400" cy="914399"/>
          </a:xfrm>
          <a:solidFill>
            <a:schemeClr val="accent5">
              <a:lumMod val="60000"/>
              <a:lumOff val="40000"/>
            </a:schemeClr>
          </a:solidFill>
          <a:ln w="31750">
            <a:solidFill>
              <a:schemeClr val="tx1"/>
            </a:solidFill>
          </a:ln>
        </p:spPr>
        <p:txBody>
          <a:bodyPr/>
          <a:lstStyle/>
          <a:p>
            <a:r>
              <a:rPr lang="ar-EG" b="1" dirty="0" smtClean="0"/>
              <a:t>مناطق تواجد صخور القاعده </a:t>
            </a:r>
            <a:endParaRPr lang="ar-EG" b="1" dirty="0"/>
          </a:p>
        </p:txBody>
      </p:sp>
      <p:sp>
        <p:nvSpPr>
          <p:cNvPr id="3" name="Subtitle 2"/>
          <p:cNvSpPr>
            <a:spLocks noGrp="1"/>
          </p:cNvSpPr>
          <p:nvPr>
            <p:ph type="subTitle" idx="1"/>
          </p:nvPr>
        </p:nvSpPr>
        <p:spPr>
          <a:xfrm>
            <a:off x="228600" y="1295400"/>
            <a:ext cx="8686800" cy="5257800"/>
          </a:xfrm>
          <a:solidFill>
            <a:schemeClr val="accent2">
              <a:lumMod val="40000"/>
              <a:lumOff val="60000"/>
            </a:schemeClr>
          </a:solidFill>
          <a:ln w="34925">
            <a:solidFill>
              <a:schemeClr val="tx1"/>
            </a:solidFill>
          </a:ln>
        </p:spPr>
        <p:txBody>
          <a:bodyPr>
            <a:normAutofit/>
          </a:bodyPr>
          <a:lstStyle/>
          <a:p>
            <a:pPr algn="r" rtl="1">
              <a:lnSpc>
                <a:spcPct val="170000"/>
              </a:lnSpc>
              <a:buFont typeface="Wingdings" pitchFamily="2" charset="2"/>
              <a:buChar char="Ø"/>
            </a:pPr>
            <a:r>
              <a:rPr lang="ar-EG" sz="2200" b="1" dirty="0" smtClean="0">
                <a:solidFill>
                  <a:schemeClr val="bg2">
                    <a:lumMod val="10000"/>
                  </a:schemeClr>
                </a:solidFill>
                <a:latin typeface="Simplified Arabic" pitchFamily="18" charset="-78"/>
                <a:cs typeface="Simplified Arabic" pitchFamily="18" charset="-78"/>
              </a:rPr>
              <a:t>القطاع الجنوبى من شبه جزيرة سيناء بين خليجى العقبة والسويس والى الجنوب من دائرة عرض 29 شمالا</a:t>
            </a:r>
          </a:p>
          <a:p>
            <a:pPr algn="r" rtl="1">
              <a:lnSpc>
                <a:spcPct val="170000"/>
              </a:lnSpc>
              <a:buFont typeface="Wingdings" pitchFamily="2" charset="2"/>
              <a:buChar char="Ø"/>
            </a:pPr>
            <a:r>
              <a:rPr lang="ar-EG" sz="2200" b="1" dirty="0" smtClean="0">
                <a:solidFill>
                  <a:schemeClr val="bg2">
                    <a:lumMod val="10000"/>
                  </a:schemeClr>
                </a:solidFill>
                <a:latin typeface="Simplified Arabic" pitchFamily="18" charset="-78"/>
                <a:cs typeface="Simplified Arabic" pitchFamily="18" charset="-78"/>
              </a:rPr>
              <a:t>مناطق متفرقة من الصحراء الغربية </a:t>
            </a:r>
          </a:p>
          <a:p>
            <a:pPr algn="r" rtl="1">
              <a:lnSpc>
                <a:spcPct val="170000"/>
              </a:lnSpc>
              <a:buFont typeface="Wingdings" pitchFamily="2" charset="2"/>
              <a:buChar char="Ø"/>
            </a:pPr>
            <a:r>
              <a:rPr lang="ar-EG" sz="2200" b="1" dirty="0" smtClean="0">
                <a:solidFill>
                  <a:schemeClr val="bg2">
                    <a:lumMod val="10000"/>
                  </a:schemeClr>
                </a:solidFill>
                <a:latin typeface="Simplified Arabic" pitchFamily="18" charset="-78"/>
                <a:cs typeface="Simplified Arabic" pitchFamily="18" charset="-78"/>
              </a:rPr>
              <a:t>سلاسل جبال البحر الاحمر وتبدو على شكل مثلث قمته عند دائرة عرض 40. 28 وقاعدته على طول الحدود المصرية السودانية متفقة مع دائرة عرض 22 شمالا وتغطي مساحة تقدر 400 كم </a:t>
            </a:r>
          </a:p>
          <a:p>
            <a:pPr algn="r" rtl="1">
              <a:buFont typeface="Wingdings" pitchFamily="2" charset="2"/>
              <a:buChar char="Ø"/>
            </a:pPr>
            <a:r>
              <a:rPr lang="ar-EG" sz="2200" b="1" dirty="0" smtClean="0">
                <a:solidFill>
                  <a:schemeClr val="bg2">
                    <a:lumMod val="10000"/>
                  </a:schemeClr>
                </a:solidFill>
              </a:rPr>
              <a:t>مناطق متفرقة من وادى النيل كما هو الحال فى</a:t>
            </a:r>
          </a:p>
          <a:p>
            <a:pPr rtl="1"/>
            <a:r>
              <a:rPr lang="ar-EG" dirty="0" smtClean="0">
                <a:solidFill>
                  <a:schemeClr val="bg2">
                    <a:lumMod val="10000"/>
                  </a:schemeClr>
                </a:solidFill>
              </a:rPr>
              <a:t>                               </a:t>
            </a:r>
          </a:p>
          <a:p>
            <a:pPr rtl="1"/>
            <a:r>
              <a:rPr lang="ar-EG" dirty="0" smtClean="0">
                <a:solidFill>
                  <a:schemeClr val="bg2">
                    <a:lumMod val="10000"/>
                  </a:schemeClr>
                </a:solidFill>
              </a:rPr>
              <a:t>                                     </a:t>
            </a:r>
            <a:r>
              <a:rPr lang="ar-EG" sz="2800" b="1" dirty="0" smtClean="0">
                <a:solidFill>
                  <a:schemeClr val="tx2"/>
                </a:solidFill>
              </a:rPr>
              <a:t>خانق كلابشة – منطقة الجندل الاول</a:t>
            </a:r>
            <a:endParaRPr lang="ar-EG" b="1" dirty="0">
              <a:solidFill>
                <a:schemeClr val="tx2"/>
              </a:solidFill>
            </a:endParaRPr>
          </a:p>
        </p:txBody>
      </p:sp>
      <p:sp>
        <p:nvSpPr>
          <p:cNvPr id="4" name="Down Arrow 3"/>
          <p:cNvSpPr/>
          <p:nvPr/>
        </p:nvSpPr>
        <p:spPr>
          <a:xfrm flipH="1">
            <a:off x="3733800" y="55626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advClick="0" advTm="4000">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a:ln w="38100">
            <a:solidFill>
              <a:schemeClr val="tx1"/>
            </a:solidFill>
          </a:ln>
        </p:spPr>
        <p:txBody>
          <a:bodyPr/>
          <a:lstStyle/>
          <a:p>
            <a:r>
              <a:rPr lang="ar-EG" dirty="0" smtClean="0">
                <a:solidFill>
                  <a:schemeClr val="bg1"/>
                </a:solidFill>
              </a:rPr>
              <a:t>اهم انواع صخور القاعدة</a:t>
            </a:r>
            <a:endParaRPr lang="ar-EG" dirty="0">
              <a:solidFill>
                <a:schemeClr val="bg1"/>
              </a:solidFill>
            </a:endParaRPr>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l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680</Words>
  <Application>Microsoft Office PowerPoint</Application>
  <PresentationFormat>On-screen Show (4:3)</PresentationFormat>
  <Paragraphs>108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 الفصل الثانى  جيولوجية مصر </vt:lpstr>
      <vt:lpstr> جيولوجية مصر </vt:lpstr>
      <vt:lpstr> ملحوظة </vt:lpstr>
      <vt:lpstr>ملحوظة هامة</vt:lpstr>
      <vt:lpstr>التوزيع  الجغرافى لانواع الصخور فى مصر</vt:lpstr>
      <vt:lpstr>اولا : - صخور القاعدة </vt:lpstr>
      <vt:lpstr>مناطق تواجد صخور القاعده </vt:lpstr>
      <vt:lpstr>اهم انواع صخور القاعدة</vt:lpstr>
      <vt:lpstr>اهم المعادن الموجودة داخل صخور القاعدة</vt:lpstr>
      <vt:lpstr>ثانيا الصخور الرسوبية </vt:lpstr>
      <vt:lpstr>تختفى صخور الزمن الاول من الاراضى المصرية فيما عدا صخور العصر الكربونى ويرجع ذلك الى تعرض الاراضى المصرية خلال هذه العصور لعوامل التعرية مما ساعد على اختفاء الصخور الخاصة بهذه العصور</vt:lpstr>
      <vt:lpstr>ثانيا صخور الحقب الجيولوجى الثانى </vt:lpstr>
      <vt:lpstr> 1- العصر الترياسي :   ترتكز على صخور عصر الكربونى بدون توافق  مساحة صخور عصر الترياسي تغطي مساحة تقدر 50 كم  مناطق توجد صخور عصر الترياسي - شمال شرق سيناء  ( جبل عريف النافة- اسفل جبل المغاره )  - منطقة جبل الجلالة البحرية  على خليج السويس   نوع صخور عصر الترياسي  حجر رملي ., صلصال, حجر جيري </vt:lpstr>
      <vt:lpstr>Slide 15</vt:lpstr>
      <vt:lpstr>Slide 16</vt:lpstr>
      <vt:lpstr>Slide 17</vt:lpstr>
      <vt:lpstr>3- عصر الكريتاسي تعرضت الاراضي المصرية فى اواخر عصر الجوراسي لانحسار البحر عنها نتيجة لحركة الارتفاع التى تعرضت لها الاراضى المصرية   مساحة صخور عصر الكريتاسي - تعطي صخور عصر الكريتاسي المكشوف مساحة تقدر بنحو 41.22% من اجمالى الاراضى المصرية  - ويقدر مساحة عصر الكريتاسي الموجودة تحت الصخور الاحدث منها 50% من اجمالى مساحة مصر - وهذا يوضح ان جملة مساحة الكريتاسي الموجودة على السطح او المختفية تحت الصخور تغطى حوالى 90% من جملة مساحة مصر </vt:lpstr>
      <vt:lpstr>تنقسم صخور الكريتاسي فى مصر الى مجموعتين  المجموعة الاولى ( السفلي ) - تتكون من الحجر الرملي النوبي - يبلغ سمك الحجر الرملي النوبي 500م - هذه المحموعة لا تحتوى على حفريات - مساحة هذه المجموعة تقدر 29% من اجمالى مساحة الاراض المصرية  - مناطق تواجدها  *وادى النيل بين الحدود المصرية والسودانية *سهل كوم امبو *هضبة العبابدة فى الصحراء الشرقية  *الاجزاء الوسط من شبه جزيرة سيناء </vt:lpstr>
      <vt:lpstr> المجموعة الثانية (العليا) - تتكون من الحجر الجيري , الصلصال , الطفل - تحتوى هذه المجموعة على حفريات بحرية تدل على انها ذات اصل بحري - مساحة هذه المجموعة تقدر بحوالى 130 الف كم2 نحو 12% من مساحة مصر  </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جيولوجية مصر </dc:title>
  <dc:creator>mosalama</dc:creator>
  <cp:lastModifiedBy>mosalama</cp:lastModifiedBy>
  <cp:revision>50</cp:revision>
  <dcterms:created xsi:type="dcterms:W3CDTF">2006-08-16T00:00:00Z</dcterms:created>
  <dcterms:modified xsi:type="dcterms:W3CDTF">2021-01-03T09:23:53Z</dcterms:modified>
</cp:coreProperties>
</file>