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D3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4" name="Picture 9" descr="C:\Users\mosalama\Desktop\2db8e288-82a2-47b6-a052-ef9452c59f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82000" cy="6096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381000"/>
            <a:ext cx="1817579" cy="1371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85800" y="3048000"/>
            <a:ext cx="3962400" cy="2667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المصدر  ا.د/ صابر امين دسوقى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كلية الاداب جامعة -بنها</a:t>
            </a:r>
            <a:endParaRPr lang="ar-EG" sz="2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8200" y="3048000"/>
            <a:ext cx="4114800" cy="2667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</a:rPr>
              <a:t>د اسلام سلامه محمد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ar-EG" sz="3200" b="1" dirty="0" smtClean="0">
                <a:solidFill>
                  <a:schemeClr val="bg1"/>
                </a:solidFill>
              </a:rPr>
              <a:t>اعداد /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كلية الاداب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قسم الجغرافيا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الفرقة الرابعة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800" b="1" dirty="0" smtClean="0">
                <a:solidFill>
                  <a:srgbClr val="FF0000"/>
                </a:solidFill>
              </a:rPr>
              <a:t>المحاضرة  الرابعة</a:t>
            </a:r>
            <a:endParaRPr lang="ar-EG" sz="20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3200" b="1" dirty="0" smtClean="0">
                <a:solidFill>
                  <a:schemeClr val="bg1"/>
                </a:solidFill>
              </a:rPr>
              <a:t>مادة جغرافية مصر الطبيعية</a:t>
            </a:r>
            <a:endParaRPr lang="ar-EG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382000" cy="335280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EG" sz="6600" b="1" dirty="0" smtClean="0">
                <a:solidFill>
                  <a:srgbClr val="FF0000"/>
                </a:solidFill>
              </a:rPr>
              <a:t>الملامح العامة </a:t>
            </a:r>
            <a:br>
              <a:rPr lang="ar-EG" sz="6600" b="1" dirty="0" smtClean="0">
                <a:solidFill>
                  <a:srgbClr val="FF0000"/>
                </a:solidFill>
              </a:rPr>
            </a:br>
            <a:r>
              <a:rPr lang="ar-EG" sz="6600" b="1" dirty="0" smtClean="0">
                <a:solidFill>
                  <a:srgbClr val="FF0000"/>
                </a:solidFill>
              </a:rPr>
              <a:t>شبه جزيرة سيناء</a:t>
            </a:r>
            <a:endParaRPr lang="ar-EG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rtl="1"/>
            <a:r>
              <a:rPr lang="ar-EG" b="1" dirty="0" smtClean="0">
                <a:solidFill>
                  <a:srgbClr val="FF0000"/>
                </a:solidFill>
              </a:rPr>
              <a:t>شبه جزيرة سيناء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r" rtl="1">
              <a:buNone/>
            </a:pPr>
            <a:r>
              <a:rPr lang="ar-EG" sz="4000" b="1" dirty="0" smtClean="0">
                <a:solidFill>
                  <a:srgbClr val="FF0000"/>
                </a:solidFill>
              </a:rPr>
              <a:t>الموقع</a:t>
            </a:r>
          </a:p>
          <a:p>
            <a:pPr indent="-250825" algn="r" rtl="1">
              <a:buFont typeface="Wingdings" pitchFamily="2" charset="2"/>
              <a:buChar char="§"/>
            </a:pPr>
            <a:r>
              <a:rPr lang="ar-EG" sz="2800" b="1" dirty="0" smtClean="0">
                <a:solidFill>
                  <a:schemeClr val="accent4">
                    <a:lumMod val="50000"/>
                  </a:schemeClr>
                </a:solidFill>
              </a:rPr>
              <a:t>تقع شمال شرق مصر </a:t>
            </a:r>
          </a:p>
          <a:p>
            <a:pPr indent="-250825" algn="r" rtl="1">
              <a:buFont typeface="Wingdings" pitchFamily="2" charset="2"/>
              <a:buChar char="§"/>
            </a:pPr>
            <a:r>
              <a:rPr lang="ar-EG" sz="2800" b="1" dirty="0" smtClean="0">
                <a:solidFill>
                  <a:schemeClr val="accent4">
                    <a:lumMod val="50000"/>
                  </a:schemeClr>
                </a:solidFill>
              </a:rPr>
              <a:t>عبارة عن هضبة مثلثة الشكل راسها فى الجنوب عند راس محمد وقاعدتها فى الشمال على البحر المتوسط</a:t>
            </a:r>
          </a:p>
          <a:p>
            <a:pPr algn="r" rtl="1">
              <a:buNone/>
            </a:pPr>
            <a:r>
              <a:rPr lang="ar-EG" sz="4000" b="1" dirty="0" smtClean="0">
                <a:solidFill>
                  <a:srgbClr val="FF0000"/>
                </a:solidFill>
              </a:rPr>
              <a:t>المساحة</a:t>
            </a:r>
            <a:r>
              <a:rPr lang="ar-EG" dirty="0" smtClean="0"/>
              <a:t> </a:t>
            </a:r>
          </a:p>
          <a:p>
            <a:pPr indent="-160338" algn="r" rtl="1">
              <a:buNone/>
            </a:pPr>
            <a:r>
              <a:rPr lang="ar-EG" sz="2800" b="1" dirty="0" smtClean="0">
                <a:solidFill>
                  <a:schemeClr val="accent4">
                    <a:lumMod val="50000"/>
                  </a:schemeClr>
                </a:solidFill>
              </a:rPr>
              <a:t>تبلغ مساحتها 61000 كم2 اى نحو 6% من اجمالى مساحة الاقليم المصري</a:t>
            </a:r>
          </a:p>
          <a:p>
            <a:pPr algn="r" rtl="1">
              <a:buNone/>
            </a:pPr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4038600"/>
            <a:ext cx="6629400" cy="23622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0"/>
          </a:gradFill>
          <a:ln w="4762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r" rtl="1">
              <a:buNone/>
            </a:pPr>
            <a:endParaRPr lang="ar-EG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r" rtl="1">
              <a:buNone/>
            </a:pPr>
            <a:r>
              <a:rPr lang="ar-EG" b="1" dirty="0" smtClean="0">
                <a:solidFill>
                  <a:schemeClr val="accent4">
                    <a:lumMod val="50000"/>
                  </a:schemeClr>
                </a:solidFill>
              </a:rPr>
              <a:t>      تنقسم شبه جزيرة سيناء مورفولوجيا الى ثلاث اقسام</a:t>
            </a:r>
          </a:p>
          <a:p>
            <a:pPr marL="2239963" indent="457200" algn="r" rtl="1"/>
            <a:r>
              <a:rPr lang="ar-EG" sz="4000" b="1" dirty="0" smtClean="0">
                <a:solidFill>
                  <a:srgbClr val="FF0000"/>
                </a:solidFill>
              </a:rPr>
              <a:t>القسم الجنوبى </a:t>
            </a:r>
          </a:p>
          <a:p>
            <a:pPr marL="2239963" indent="457200" algn="r" rtl="1"/>
            <a:r>
              <a:rPr lang="ar-EG" sz="4000" b="1" dirty="0" smtClean="0">
                <a:solidFill>
                  <a:srgbClr val="FF0000"/>
                </a:solidFill>
              </a:rPr>
              <a:t>القسم الاوسط</a:t>
            </a:r>
          </a:p>
          <a:p>
            <a:pPr marL="2239963" indent="457200" algn="r" rtl="1"/>
            <a:r>
              <a:rPr lang="ar-EG" sz="4000" b="1" dirty="0" smtClean="0">
                <a:solidFill>
                  <a:srgbClr val="FF0000"/>
                </a:solidFill>
              </a:rPr>
              <a:t>القسم الشمالى </a:t>
            </a:r>
            <a:endParaRPr lang="ar-EG" sz="40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28600"/>
            <a:ext cx="8763000" cy="36576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EG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ar-EG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تعد شبه جزيرة سيناء من الناحية الجيولوجية</a:t>
            </a:r>
            <a:r>
              <a:rPr kumimoji="0" lang="ar-EG" sz="6000" b="1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والطبيعية امتدادا للصحراء  الشرقية ، رغم وجود خليج السويس الذى يفصل بينهم </a:t>
            </a:r>
            <a:r>
              <a:rPr kumimoji="0" lang="ar-EG" sz="60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مثال ذلك:-</a:t>
            </a:r>
            <a:endParaRPr kumimoji="0" lang="ar-EG" sz="4000" b="1" i="0" u="sng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49363" marR="0" lvl="0" indent="182563" algn="r" rtl="1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EG" sz="6000" b="1" dirty="0" smtClean="0">
                <a:solidFill>
                  <a:srgbClr val="FF0000"/>
                </a:solidFill>
              </a:rPr>
              <a:t>الجبال النارية جنوب سيناء هى امتداد لجبال البحر الاحمر</a:t>
            </a:r>
          </a:p>
          <a:p>
            <a:pPr marL="1249363" marR="0" lvl="0" indent="182563" algn="r" rtl="1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EG" sz="6000" b="1" dirty="0" smtClean="0">
                <a:solidFill>
                  <a:srgbClr val="FF0000"/>
                </a:solidFill>
              </a:rPr>
              <a:t>هضبة التيه امتداد للهضاب الرسوبية المقطعة شمال سلسلة جبال البحر الاحمر</a:t>
            </a:r>
            <a:r>
              <a:rPr kumimoji="0" lang="ar-EG" sz="3500" b="1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ر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096000"/>
          </a:xfrm>
          <a:solidFill>
            <a:schemeClr val="accent6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ctr" rtl="1">
              <a:lnSpc>
                <a:spcPct val="150000"/>
              </a:lnSpc>
              <a:buNone/>
            </a:pPr>
            <a:r>
              <a:rPr lang="ar-EG" sz="4200" b="1" dirty="0" smtClean="0">
                <a:solidFill>
                  <a:srgbClr val="FF0000"/>
                </a:solidFill>
              </a:rPr>
              <a:t>القسم الجنوبى من سيناء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EG" sz="2900" b="1" dirty="0" smtClean="0">
                <a:solidFill>
                  <a:schemeClr val="tx1"/>
                </a:solidFill>
              </a:rPr>
              <a:t>تاخذ شكل مثلث راسه عند منطقة راس محمد وقاعدته فى الشمال تشرف على هضبة التيه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EG" sz="3300" b="1" dirty="0" smtClean="0">
                <a:solidFill>
                  <a:srgbClr val="FF0000"/>
                </a:solidFill>
              </a:rPr>
              <a:t>ما يميز القسم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EG" sz="3500" b="1" dirty="0" smtClean="0">
                <a:solidFill>
                  <a:srgbClr val="FF0000"/>
                </a:solidFill>
              </a:rPr>
              <a:t>وجود القمم الجبلية المرتفعة وتتميز بالاتى:- </a:t>
            </a:r>
          </a:p>
          <a:p>
            <a:pPr marL="808038" indent="-366713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800" b="1" dirty="0" smtClean="0">
                <a:solidFill>
                  <a:schemeClr val="tx1"/>
                </a:solidFill>
              </a:rPr>
              <a:t>الجبال مركب معقد من الصخور النارية و المتحولة مثل ( جبل سانت كاترين 2641م- جبل موسي 2280م، جبل عجمه 1260م)</a:t>
            </a:r>
          </a:p>
          <a:p>
            <a:pPr marL="808038" indent="-366713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800" b="1" dirty="0" smtClean="0">
                <a:solidFill>
                  <a:schemeClr val="tx1"/>
                </a:solidFill>
              </a:rPr>
              <a:t>الجبال مقطعه بشدة بفعل الاودية العديدة وخاصة فى الجزء الشرقى المطل على خليج العقبة</a:t>
            </a:r>
          </a:p>
          <a:p>
            <a:pPr marL="808038" indent="-366713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800" b="1" dirty="0" smtClean="0">
                <a:solidFill>
                  <a:schemeClr val="tx1"/>
                </a:solidFill>
              </a:rPr>
              <a:t>نعد هذه الجبال امتداد لجبال البحر الاحمر النارية</a:t>
            </a:r>
            <a:endParaRPr lang="ar-EG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943600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47625">
            <a:solidFill>
              <a:schemeClr val="tx1"/>
            </a:solidFill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rtl="1">
              <a:lnSpc>
                <a:spcPct val="130000"/>
              </a:lnSpc>
              <a:buNone/>
            </a:pPr>
            <a:r>
              <a:rPr lang="ar-EG" sz="3600" b="1" dirty="0" smtClean="0">
                <a:solidFill>
                  <a:srgbClr val="FF0000"/>
                </a:solidFill>
              </a:rPr>
              <a:t>القسم الاوسط</a:t>
            </a:r>
          </a:p>
          <a:p>
            <a:pPr algn="r" rtl="1">
              <a:lnSpc>
                <a:spcPct val="130000"/>
              </a:lnSpc>
              <a:buNone/>
            </a:pPr>
            <a:r>
              <a:rPr lang="ar-EG" sz="2500" b="1" dirty="0" smtClean="0"/>
              <a:t> يعرف باسم هضبة التيه،  وهذه الهضبة تنحدر انحدار تدريجيا صوب البحر المتوسط</a:t>
            </a:r>
          </a:p>
          <a:p>
            <a:pPr algn="r" rtl="1">
              <a:lnSpc>
                <a:spcPct val="130000"/>
              </a:lnSpc>
              <a:buNone/>
            </a:pPr>
            <a:r>
              <a:rPr lang="ar-EG" sz="2800" b="1" dirty="0" smtClean="0">
                <a:solidFill>
                  <a:srgbClr val="FF0000"/>
                </a:solidFill>
              </a:rPr>
              <a:t>اهم ما يميز:-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500" b="1" dirty="0" smtClean="0"/>
              <a:t>سطح هضبة التيه مقطع بواسطة بعض الاودية اهمها وادى العريش وروافدة العديدة ، مساحة وادى العريش 17200كم2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500" b="1" dirty="0" smtClean="0"/>
              <a:t>يجرى على سطحها العديد من المسيلات المائية الصغيرة والتى تنحدر شرقا وغربا تبعا لانحدار السطح</a:t>
            </a:r>
            <a:endParaRPr lang="ar-EG" sz="25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6096000"/>
          </a:xfrm>
          <a:solidFill>
            <a:srgbClr val="9FD3E1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algn="ctr" rtl="1">
              <a:lnSpc>
                <a:spcPct val="140000"/>
              </a:lnSpc>
              <a:buNone/>
            </a:pPr>
            <a:r>
              <a:rPr lang="ar-EG" sz="65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القسم الشمالى</a:t>
            </a:r>
          </a:p>
          <a:p>
            <a:pPr algn="r" rtl="1">
              <a:lnSpc>
                <a:spcPct val="160000"/>
              </a:lnSpc>
              <a:buFont typeface="Wingdings" pitchFamily="2" charset="2"/>
              <a:buChar char="§"/>
            </a:pPr>
            <a:r>
              <a:rPr lang="ar-EG" sz="4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عبارة عن سهل مستوى السطح يتميز بوجود العديد من الجبال المنعزلة مثل </a:t>
            </a:r>
          </a:p>
          <a:p>
            <a:pPr marL="1889125" indent="442913" algn="r" rtl="1">
              <a:lnSpc>
                <a:spcPct val="160000"/>
              </a:lnSpc>
              <a:buFont typeface="Wingdings" pitchFamily="2" charset="2"/>
              <a:buChar char="q"/>
            </a:pPr>
            <a:r>
              <a:rPr lang="ar-EG" sz="3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جبل حلال 890م</a:t>
            </a:r>
          </a:p>
          <a:p>
            <a:pPr marL="1889125" indent="442913" algn="r" rtl="1">
              <a:lnSpc>
                <a:spcPct val="160000"/>
              </a:lnSpc>
              <a:buFont typeface="Wingdings" pitchFamily="2" charset="2"/>
              <a:buChar char="q"/>
            </a:pPr>
            <a:r>
              <a:rPr lang="ar-EG" sz="3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جبل يلح 1090 م</a:t>
            </a:r>
          </a:p>
          <a:p>
            <a:pPr marL="1889125" indent="442913" algn="r" rtl="1">
              <a:lnSpc>
                <a:spcPct val="160000"/>
              </a:lnSpc>
              <a:buFont typeface="Wingdings" pitchFamily="2" charset="2"/>
              <a:buChar char="q"/>
            </a:pPr>
            <a:r>
              <a:rPr lang="ar-EG" sz="3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جبل المغارة 7350م</a:t>
            </a:r>
          </a:p>
          <a:p>
            <a:pPr algn="r" rtl="1">
              <a:lnSpc>
                <a:spcPct val="160000"/>
              </a:lnSpc>
              <a:buFont typeface="Wingdings" pitchFamily="2" charset="2"/>
              <a:buChar char="§"/>
            </a:pPr>
            <a:r>
              <a:rPr lang="ar-EG" sz="4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يتميز بوجود مجموعه من الكثبان الرملية الهلالية الشكل  وتتميز بالاتى :-</a:t>
            </a:r>
          </a:p>
          <a:p>
            <a:pPr marL="2332038" indent="-442913" algn="r" rtl="1">
              <a:lnSpc>
                <a:spcPct val="160000"/>
              </a:lnSpc>
              <a:buFont typeface="Wingdings" pitchFamily="2" charset="2"/>
              <a:buChar char="q"/>
              <a:tabLst>
                <a:tab pos="2332038" algn="l"/>
              </a:tabLst>
            </a:pPr>
            <a:r>
              <a:rPr lang="ar-EG" sz="3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تمتد متوازية لساحل البحر المتوسط ،</a:t>
            </a:r>
          </a:p>
          <a:p>
            <a:pPr marL="2332038" indent="-442913" algn="r" rtl="1">
              <a:lnSpc>
                <a:spcPct val="160000"/>
              </a:lnSpc>
              <a:buFont typeface="Wingdings" pitchFamily="2" charset="2"/>
              <a:buChar char="q"/>
              <a:tabLst>
                <a:tab pos="2332038" algn="l"/>
              </a:tabLst>
            </a:pPr>
            <a:r>
              <a:rPr lang="ar-EG" sz="3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ويبلغ ارتفاعها من 80-  100م </a:t>
            </a:r>
          </a:p>
          <a:p>
            <a:pPr marL="2332038" indent="-442913" algn="r" rtl="1">
              <a:lnSpc>
                <a:spcPct val="160000"/>
              </a:lnSpc>
              <a:buFont typeface="Wingdings" pitchFamily="2" charset="2"/>
              <a:buChar char="q"/>
              <a:tabLst>
                <a:tab pos="2332038" algn="l"/>
              </a:tabLst>
            </a:pPr>
            <a:r>
              <a:rPr lang="ar-EG" sz="3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تقوم هذه الكثبان بدور هام فى امتصاص مياه الامطار التى تسقط على الشريط الساحل</a:t>
            </a:r>
          </a:p>
          <a:p>
            <a:pPr marL="2332038" indent="-442913" algn="r" rtl="1">
              <a:lnSpc>
                <a:spcPct val="160000"/>
              </a:lnSpc>
              <a:buFont typeface="Wingdings" pitchFamily="2" charset="2"/>
              <a:buChar char="q"/>
              <a:tabLst>
                <a:tab pos="2332038" algn="l"/>
              </a:tabLst>
            </a:pPr>
            <a:r>
              <a:rPr lang="ar-EG" sz="3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لذلك فان البدو يعتمدون على سحب المياه ، حيث تكون المياه قريبة من السطح</a:t>
            </a:r>
            <a:endParaRPr lang="ar-EG" sz="34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329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الملامح العامة  شبه جزيرة سيناء</vt:lpstr>
      <vt:lpstr>شبه جزيرة سيناء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شبه جزيرة سيناء</dc:title>
  <dc:creator/>
  <cp:lastModifiedBy>mosalama</cp:lastModifiedBy>
  <cp:revision>16</cp:revision>
  <dcterms:created xsi:type="dcterms:W3CDTF">2006-08-16T00:00:00Z</dcterms:created>
  <dcterms:modified xsi:type="dcterms:W3CDTF">2021-01-03T09:22:56Z</dcterms:modified>
</cp:coreProperties>
</file>