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4" r:id="rId3"/>
    <p:sldId id="256" r:id="rId4"/>
    <p:sldId id="257" r:id="rId5"/>
    <p:sldId id="258" r:id="rId6"/>
    <p:sldId id="261" r:id="rId7"/>
    <p:sldId id="259" r:id="rId8"/>
    <p:sldId id="287" r:id="rId9"/>
    <p:sldId id="260" r:id="rId10"/>
    <p:sldId id="288" r:id="rId11"/>
    <p:sldId id="291" r:id="rId12"/>
    <p:sldId id="274" r:id="rId13"/>
    <p:sldId id="294" r:id="rId14"/>
    <p:sldId id="29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marefa.org/%D8%B3%D9%8A%D9%88%D8%A9" TargetMode="External"/><Relationship Id="rId3" Type="http://schemas.openxmlformats.org/officeDocument/2006/relationships/hyperlink" Target="https://www.marefa.org/%D8%B1%D9%85%D9%84" TargetMode="External"/><Relationship Id="rId7" Type="http://schemas.openxmlformats.org/officeDocument/2006/relationships/hyperlink" Target="https://www.marefa.org/%D9%88%D8%A7%D8%AD%D8%A9_%D8%B3%D9%8A%D9%88%D8%A9" TargetMode="External"/><Relationship Id="rId2" Type="http://schemas.openxmlformats.org/officeDocument/2006/relationships/hyperlink" Target="https://www.marefa.org/%D8%A8%D8%AD%D8%B1" TargetMode="External"/><Relationship Id="rId1" Type="http://schemas.openxmlformats.org/officeDocument/2006/relationships/slideLayout" Target="../slideLayouts/slideLayout2.xml"/><Relationship Id="rId6" Type="http://schemas.openxmlformats.org/officeDocument/2006/relationships/hyperlink" Target="https://www.marefa.org/%D8%A7%D9%84%D8%AC%D9%84%D9%81_%D8%A7%D9%84%D9%83%D8%A8%D9%8A%D8%B1" TargetMode="External"/><Relationship Id="rId5" Type="http://schemas.openxmlformats.org/officeDocument/2006/relationships/hyperlink" Target="https://www.marefa.org/%D8%A7%D9%84%D8%AD%D8%AF%D9%88%D8%AF_%D8%A7%D9%84%D9%85%D8%B5%D8%B1%D9%8A%D8%A9_%D8%A7%D9%84%D9%84%D9%8A%D8%A8%D9%8A%D8%A9" TargetMode="External"/><Relationship Id="rId10" Type="http://schemas.openxmlformats.org/officeDocument/2006/relationships/hyperlink" Target="https://www.marefa.org/%D9%84%D9%8A%D8%A8%D9%8A%D8%A7" TargetMode="External"/><Relationship Id="rId4" Type="http://schemas.openxmlformats.org/officeDocument/2006/relationships/hyperlink" Target="https://www.marefa.org/%D8%A7%D9%84%D8%B5%D8%AD%D8%B1%D8%A7%D8%A1_%D8%A7%D9%84%D8%BA%D8%B1%D8%A8%D9%8A%D8%A9_(%D9%85%D8%B5%D8%B1)" TargetMode="External"/><Relationship Id="rId9" Type="http://schemas.openxmlformats.org/officeDocument/2006/relationships/hyperlink" Target="https://www.marefa.org/index.php?title=%D9%88%D8%A7%D8%AD%D8%A9_%D8%AC%D8%A7%D9%84%D9%88&amp;action=edit&amp;redlink=1"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9" descr="C:\Users\mosalama\Desktop\2db8e288-82a2-47b6-a052-ef9452c59ff5.jpg"/>
          <p:cNvPicPr>
            <a:picLocks noChangeAspect="1" noChangeArrowheads="1"/>
          </p:cNvPicPr>
          <p:nvPr/>
        </p:nvPicPr>
        <p:blipFill>
          <a:blip r:embed="rId2" cstate="print"/>
          <a:srcRect/>
          <a:stretch>
            <a:fillRect/>
          </a:stretch>
        </p:blipFill>
        <p:spPr bwMode="auto">
          <a:xfrm>
            <a:off x="609600" y="304800"/>
            <a:ext cx="8229600" cy="6096000"/>
          </a:xfrm>
          <a:prstGeom prst="rect">
            <a:avLst/>
          </a:prstGeom>
          <a:noFill/>
          <a:ln w="25400">
            <a:solidFill>
              <a:schemeClr val="tx1"/>
            </a:solidFill>
          </a:ln>
        </p:spPr>
      </p:pic>
      <p:pic>
        <p:nvPicPr>
          <p:cNvPr id="6" name="Picture 5"/>
          <p:cNvPicPr>
            <a:picLocks noChangeAspect="1" noChangeArrowheads="1"/>
          </p:cNvPicPr>
          <p:nvPr/>
        </p:nvPicPr>
        <p:blipFill>
          <a:blip r:embed="rId3" cstate="print"/>
          <a:srcRect/>
          <a:stretch>
            <a:fillRect/>
          </a:stretch>
        </p:blipFill>
        <p:spPr bwMode="auto">
          <a:xfrm>
            <a:off x="6781800" y="381000"/>
            <a:ext cx="1817579" cy="1371600"/>
          </a:xfrm>
          <a:prstGeom prst="rect">
            <a:avLst/>
          </a:prstGeom>
          <a:noFill/>
        </p:spPr>
      </p:pic>
      <p:sp>
        <p:nvSpPr>
          <p:cNvPr id="7" name="Rectangle 6"/>
          <p:cNvSpPr/>
          <p:nvPr/>
        </p:nvSpPr>
        <p:spPr>
          <a:xfrm>
            <a:off x="4648200" y="3048000"/>
            <a:ext cx="41148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smtClean="0">
                <a:solidFill>
                  <a:schemeClr val="bg1"/>
                </a:solidFill>
              </a:rPr>
              <a:t>د اسلام سلامه محمد</a:t>
            </a:r>
            <a:r>
              <a:rPr lang="en-US" sz="3200" b="1" dirty="0" smtClean="0">
                <a:solidFill>
                  <a:schemeClr val="bg1"/>
                </a:solidFill>
              </a:rPr>
              <a:t> </a:t>
            </a:r>
            <a:r>
              <a:rPr lang="ar-EG" sz="3200" b="1" dirty="0" smtClean="0">
                <a:solidFill>
                  <a:schemeClr val="bg1"/>
                </a:solidFill>
              </a:rPr>
              <a:t>اعداد /</a:t>
            </a:r>
          </a:p>
          <a:p>
            <a:pPr algn="ctr"/>
            <a:r>
              <a:rPr lang="ar-EG" sz="2000" b="1" dirty="0" smtClean="0">
                <a:solidFill>
                  <a:schemeClr val="bg1"/>
                </a:solidFill>
              </a:rPr>
              <a:t>كلية الاداب </a:t>
            </a:r>
            <a:endParaRPr lang="en-US" sz="2000" b="1" dirty="0" smtClean="0">
              <a:solidFill>
                <a:schemeClr val="bg1"/>
              </a:solidFill>
            </a:endParaRPr>
          </a:p>
          <a:p>
            <a:pPr algn="ctr"/>
            <a:r>
              <a:rPr lang="ar-EG" sz="2000" b="1" dirty="0" smtClean="0">
                <a:solidFill>
                  <a:schemeClr val="bg1"/>
                </a:solidFill>
              </a:rPr>
              <a:t>قسم الجغرافيا</a:t>
            </a:r>
          </a:p>
          <a:p>
            <a:pPr algn="ctr"/>
            <a:r>
              <a:rPr lang="ar-EG" sz="2000" b="1" dirty="0" smtClean="0">
                <a:solidFill>
                  <a:schemeClr val="bg1"/>
                </a:solidFill>
              </a:rPr>
              <a:t>الفرقة الرابعة</a:t>
            </a:r>
            <a:endParaRPr lang="en-US" sz="2000" b="1" dirty="0" smtClean="0">
              <a:solidFill>
                <a:schemeClr val="bg1"/>
              </a:solidFill>
            </a:endParaRPr>
          </a:p>
          <a:p>
            <a:pPr algn="ctr"/>
            <a:r>
              <a:rPr lang="ar-EG" sz="2800" b="1" dirty="0" smtClean="0">
                <a:solidFill>
                  <a:srgbClr val="FF0000"/>
                </a:solidFill>
              </a:rPr>
              <a:t>المحاضرة الثانية</a:t>
            </a:r>
            <a:endParaRPr lang="ar-EG" sz="2000" b="1" dirty="0" smtClean="0">
              <a:solidFill>
                <a:srgbClr val="FF0000"/>
              </a:solidFill>
            </a:endParaRPr>
          </a:p>
          <a:p>
            <a:pPr algn="ctr"/>
            <a:r>
              <a:rPr lang="ar-EG" sz="3200" b="1" dirty="0" smtClean="0">
                <a:solidFill>
                  <a:schemeClr val="bg1"/>
                </a:solidFill>
              </a:rPr>
              <a:t>مادة جغرافية مصر الطبيعية</a:t>
            </a:r>
            <a:endParaRPr lang="ar-EG" sz="3600" b="1" dirty="0">
              <a:solidFill>
                <a:schemeClr val="bg1"/>
              </a:solidFill>
            </a:endParaRPr>
          </a:p>
        </p:txBody>
      </p:sp>
      <p:sp>
        <p:nvSpPr>
          <p:cNvPr id="8" name="Rectangle 7"/>
          <p:cNvSpPr/>
          <p:nvPr/>
        </p:nvSpPr>
        <p:spPr>
          <a:xfrm>
            <a:off x="685800" y="30480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2800" b="1" dirty="0" smtClean="0">
                <a:solidFill>
                  <a:schemeClr val="tx1"/>
                </a:solidFill>
              </a:rPr>
              <a:t>المصدر  ا.د/ صابر امين دسوقى</a:t>
            </a:r>
          </a:p>
          <a:p>
            <a:pPr algn="ctr"/>
            <a:r>
              <a:rPr lang="ar-EG" sz="2800" b="1" dirty="0" smtClean="0">
                <a:solidFill>
                  <a:schemeClr val="tx1"/>
                </a:solidFill>
              </a:rPr>
              <a:t>كلية الاداب جامعة -بنها</a:t>
            </a:r>
            <a:endParaRPr lang="ar-EG" sz="28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4343400"/>
          </a:xfrm>
          <a:ln w="57150">
            <a:solidFill>
              <a:schemeClr val="tx1"/>
            </a:solidFill>
          </a:ln>
        </p:spPr>
        <p:style>
          <a:lnRef idx="1">
            <a:schemeClr val="accent2"/>
          </a:lnRef>
          <a:fillRef idx="2">
            <a:schemeClr val="accent2"/>
          </a:fillRef>
          <a:effectRef idx="1">
            <a:schemeClr val="accent2"/>
          </a:effectRef>
          <a:fontRef idx="minor">
            <a:schemeClr val="dk1"/>
          </a:fontRef>
        </p:style>
        <p:txBody>
          <a:bodyPr>
            <a:normAutofit fontScale="62500" lnSpcReduction="20000"/>
          </a:bodyPr>
          <a:lstStyle/>
          <a:p>
            <a:pPr algn="ctr" rtl="1">
              <a:lnSpc>
                <a:spcPct val="170000"/>
              </a:lnSpc>
              <a:buNone/>
            </a:pPr>
            <a:r>
              <a:rPr lang="ar-EG" sz="5800" b="1" u="sng" dirty="0" smtClean="0">
                <a:solidFill>
                  <a:srgbClr val="FF0000"/>
                </a:solidFill>
                <a:latin typeface="Simplified Arabic" pitchFamily="18" charset="-78"/>
                <a:cs typeface="Simplified Arabic" pitchFamily="18" charset="-78"/>
              </a:rPr>
              <a:t>كيف تتكون الكثبان الرملية</a:t>
            </a:r>
          </a:p>
          <a:p>
            <a:pPr marL="92075" indent="-92075" algn="just" rtl="1">
              <a:lnSpc>
                <a:spcPct val="170000"/>
              </a:lnSpc>
              <a:buNone/>
              <a:tabLst>
                <a:tab pos="92075" algn="l"/>
              </a:tabLst>
            </a:pPr>
            <a:r>
              <a:rPr lang="ar-EG" sz="3400" b="1" dirty="0" smtClean="0">
                <a:solidFill>
                  <a:srgbClr val="002060"/>
                </a:solidFill>
                <a:latin typeface="Simplified Arabic" pitchFamily="18" charset="-78"/>
                <a:cs typeface="Simplified Arabic" pitchFamily="18" charset="-78"/>
              </a:rPr>
              <a:t>      </a:t>
            </a:r>
            <a:r>
              <a:rPr lang="ar-EG" sz="3800" b="1" dirty="0" smtClean="0">
                <a:latin typeface="Simplified Arabic" pitchFamily="18" charset="-78"/>
                <a:cs typeface="Simplified Arabic" pitchFamily="18" charset="-78"/>
              </a:rPr>
              <a:t>عندما تضعف قوة الـرياح، تتساقط حمولتها من الرمال متجمعة فوق بعضها وتتراكم عادة على الجانب المواجه لاتجاه الرياح ، وقد يتبقى بعضها في أعالي الكثيب ، ويتدحـرج بعضها الآخر على الجانب المظاهر للـرياح ، وتتشكل عملية تدحرج ذرات الرمال وتزحلقها بفعل الجاذبية الأرضية، وبالتالي تعمل الرياح على تسوية الجانب المواجه لهبوبها، في حين يتراوح انحدار الجانب المظاهر بين 20 إلى 30 درجة.</a:t>
            </a:r>
            <a:endParaRPr lang="ar-EG" sz="3400" b="1" dirty="0" smtClean="0">
              <a:latin typeface="Simplified Arabic" pitchFamily="18" charset="-78"/>
              <a:cs typeface="Simplified Arabic" pitchFamily="18" charset="-78"/>
            </a:endParaRPr>
          </a:p>
          <a:p>
            <a:endParaRPr lang="ar-E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ar-EG" b="1" u="sng" dirty="0" smtClean="0">
                <a:solidFill>
                  <a:srgbClr val="FF0000"/>
                </a:solidFill>
                <a:latin typeface="Simplified Arabic" pitchFamily="18" charset="-78"/>
                <a:cs typeface="Simplified Arabic" pitchFamily="18" charset="-78"/>
              </a:rPr>
              <a:t/>
            </a:r>
            <a:br>
              <a:rPr lang="ar-EG" b="1" u="sng" dirty="0" smtClean="0">
                <a:solidFill>
                  <a:srgbClr val="FF0000"/>
                </a:solidFill>
                <a:latin typeface="Simplified Arabic" pitchFamily="18" charset="-78"/>
                <a:cs typeface="Simplified Arabic" pitchFamily="18" charset="-78"/>
              </a:rPr>
            </a:br>
            <a:r>
              <a:rPr lang="ar-EG" b="1" u="sng" dirty="0" smtClean="0">
                <a:solidFill>
                  <a:srgbClr val="FF0000"/>
                </a:solidFill>
                <a:latin typeface="Simplified Arabic" pitchFamily="18" charset="-78"/>
                <a:cs typeface="Simplified Arabic" pitchFamily="18" charset="-78"/>
              </a:rPr>
              <a:t>مراحل تكون الكثبان الرملية</a:t>
            </a:r>
            <a:br>
              <a:rPr lang="ar-EG" b="1" u="sng" dirty="0" smtClean="0">
                <a:solidFill>
                  <a:srgbClr val="FF0000"/>
                </a:solidFill>
                <a:latin typeface="Simplified Arabic" pitchFamily="18" charset="-78"/>
                <a:cs typeface="Simplified Arabic" pitchFamily="18" charset="-78"/>
              </a:rPr>
            </a:br>
            <a:endParaRPr lang="ar-EG" dirty="0"/>
          </a:p>
        </p:txBody>
      </p:sp>
      <p:sp>
        <p:nvSpPr>
          <p:cNvPr id="3" name="Content Placeholder 2"/>
          <p:cNvSpPr>
            <a:spLocks noGrp="1"/>
          </p:cNvSpPr>
          <p:nvPr>
            <p:ph idx="1"/>
          </p:nvPr>
        </p:nvSpPr>
        <p:spPr>
          <a:xfrm>
            <a:off x="457200" y="1066800"/>
            <a:ext cx="8305800" cy="5486400"/>
          </a:xfrm>
          <a:ln/>
        </p:spPr>
        <p:style>
          <a:lnRef idx="1">
            <a:schemeClr val="accent6"/>
          </a:lnRef>
          <a:fillRef idx="2">
            <a:schemeClr val="accent6"/>
          </a:fillRef>
          <a:effectRef idx="1">
            <a:schemeClr val="accent6"/>
          </a:effectRef>
          <a:fontRef idx="minor">
            <a:schemeClr val="dk1"/>
          </a:fontRef>
        </p:style>
        <p:txBody>
          <a:bodyPr>
            <a:normAutofit fontScale="40000" lnSpcReduction="20000"/>
          </a:bodyPr>
          <a:lstStyle/>
          <a:p>
            <a:pPr algn="just" rtl="1">
              <a:lnSpc>
                <a:spcPct val="170000"/>
              </a:lnSpc>
              <a:buNone/>
            </a:pPr>
            <a:r>
              <a:rPr lang="ar-EG" sz="6000" b="1" dirty="0" smtClean="0">
                <a:solidFill>
                  <a:srgbClr val="FF0000"/>
                </a:solidFill>
                <a:latin typeface="Simplified Arabic" pitchFamily="18" charset="-78"/>
                <a:cs typeface="Simplified Arabic" pitchFamily="18" charset="-78"/>
              </a:rPr>
              <a:t>المرحلة الاولى :- </a:t>
            </a:r>
            <a:r>
              <a:rPr lang="ar-EG" sz="4500" b="1" dirty="0" smtClean="0">
                <a:solidFill>
                  <a:srgbClr val="002060"/>
                </a:solidFill>
                <a:latin typeface="Simplified Arabic" pitchFamily="18" charset="-78"/>
                <a:cs typeface="Simplified Arabic" pitchFamily="18" charset="-78"/>
              </a:rPr>
              <a:t>إن أول مراحل تكوين الكثيب تجمع الرواسب على الجانب المواجه للرياح أكثر منه فوق الجانب المظاهر لها. وبالتالي يزداد ارتفاع الكثيب تدريجياً.</a:t>
            </a:r>
          </a:p>
          <a:p>
            <a:pPr algn="just" rtl="1">
              <a:lnSpc>
                <a:spcPct val="220000"/>
              </a:lnSpc>
              <a:buNone/>
            </a:pPr>
            <a:r>
              <a:rPr lang="ar-EG" sz="6000" b="1" dirty="0" smtClean="0">
                <a:solidFill>
                  <a:srgbClr val="FF0000"/>
                </a:solidFill>
                <a:latin typeface="Simplified Arabic" pitchFamily="18" charset="-78"/>
                <a:cs typeface="Simplified Arabic" pitchFamily="18" charset="-78"/>
              </a:rPr>
              <a:t>المرحلة الثانية:- </a:t>
            </a:r>
            <a:r>
              <a:rPr lang="ar-EG" sz="4500" b="1" dirty="0" smtClean="0">
                <a:solidFill>
                  <a:srgbClr val="002060"/>
                </a:solidFill>
                <a:latin typeface="Simplified Arabic" pitchFamily="18" charset="-78"/>
                <a:cs typeface="Simplified Arabic" pitchFamily="18" charset="-78"/>
              </a:rPr>
              <a:t>تنحدر الرمال من أعالي الكثيب بفعل الجاذبية الأرضية تحت أقدام الجانب المظاهر لاتجاه الرياح، وتكون انحداراً شديداً، إذا ما قورن بدرجة انحدار السطح المواجه لاتجاه الرياح.</a:t>
            </a:r>
          </a:p>
          <a:p>
            <a:pPr algn="just" rtl="1">
              <a:lnSpc>
                <a:spcPct val="170000"/>
              </a:lnSpc>
              <a:buNone/>
            </a:pPr>
            <a:endParaRPr lang="ar-EG" sz="3600" b="1" dirty="0" smtClean="0">
              <a:solidFill>
                <a:srgbClr val="002060"/>
              </a:solidFill>
              <a:latin typeface="Simplified Arabic" pitchFamily="18" charset="-78"/>
              <a:cs typeface="Simplified Arabic" pitchFamily="18" charset="-78"/>
            </a:endParaRPr>
          </a:p>
          <a:p>
            <a:pPr algn="just" rtl="1">
              <a:lnSpc>
                <a:spcPct val="170000"/>
              </a:lnSpc>
              <a:buNone/>
            </a:pPr>
            <a:r>
              <a:rPr lang="ar-EG" sz="6000" b="1" dirty="0" smtClean="0">
                <a:solidFill>
                  <a:srgbClr val="FF0000"/>
                </a:solidFill>
                <a:latin typeface="Simplified Arabic" pitchFamily="18" charset="-78"/>
                <a:cs typeface="Simplified Arabic" pitchFamily="18" charset="-78"/>
              </a:rPr>
              <a:t>المرحلة الثالثة:- </a:t>
            </a:r>
            <a:r>
              <a:rPr lang="ar-EG" sz="4500" b="1" dirty="0" smtClean="0">
                <a:solidFill>
                  <a:srgbClr val="002060"/>
                </a:solidFill>
                <a:latin typeface="Simplified Arabic" pitchFamily="18" charset="-78"/>
                <a:cs typeface="Simplified Arabic" pitchFamily="18" charset="-78"/>
              </a:rPr>
              <a:t>يظهر الاختلاف واضحاً بين كل من الانحدار البسيط المواجه للرياح والانحدار الشديد المظاهر لها، إذ تتجمع الرمال على الجانب الأول وفوق أعاليه، وتنحدر تدريجياً بفعل الجاذبية على الجانب الآخر، الذي يتميز بتأثره بفعل الدوامات الهوائية، (التيارات العكسية، التي تُسهم بدورها في ارتكاز بعض حبيبات الرمال فوق قمة الكثيب، وتحول دون هبوطها تحت أقدام الانحدار المظاهر لاتجاه الرياح). ثم إن الرياح تساعد على تكوين فجوة عميقة في ظهر الانحدار، وبذلك يبدو الأخير على شكل مقعر، ويكتسب لنفسه ذراعين طويلين يمتدان مع اتجاه الرياح..</a:t>
            </a:r>
            <a:endParaRPr lang="ar-EG" sz="3600" b="1" dirty="0" smtClean="0">
              <a:solidFill>
                <a:srgbClr val="002060"/>
              </a:solidFill>
              <a:latin typeface="Simplified Arabic" pitchFamily="18" charset="-78"/>
              <a:cs typeface="Simplified Arabic" pitchFamily="18" charset="-78"/>
            </a:endParaRPr>
          </a:p>
          <a:p>
            <a:endParaRPr lang="ar-E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2819400"/>
            <a:ext cx="8534400" cy="3046988"/>
          </a:xfrm>
          <a:prstGeom prst="rect">
            <a:avLst/>
          </a:prstGeom>
          <a:ln w="60325">
            <a:solidFill>
              <a:schemeClr val="tx1"/>
            </a:solidFill>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lnSpc>
                <a:spcPct val="160000"/>
              </a:lnSpc>
              <a:buFont typeface="Wingdings" pitchFamily="2" charset="2"/>
              <a:buChar char="§"/>
            </a:pPr>
            <a:r>
              <a:rPr lang="ar-EG" sz="2400" b="1" dirty="0" smtClean="0">
                <a:solidFill>
                  <a:srgbClr val="FF0000"/>
                </a:solidFill>
                <a:latin typeface="Simplified Arabic" pitchFamily="18" charset="-78"/>
                <a:cs typeface="Simplified Arabic" pitchFamily="18" charset="-78"/>
              </a:rPr>
              <a:t>بحر الرمال العظيم </a:t>
            </a:r>
            <a:r>
              <a:rPr lang="ar-EG" sz="2400" b="1" dirty="0" smtClean="0">
                <a:solidFill>
                  <a:srgbClr val="002060"/>
                </a:solidFill>
                <a:latin typeface="Simplified Arabic" pitchFamily="18" charset="-78"/>
                <a:cs typeface="Simplified Arabic" pitchFamily="18" charset="-78"/>
              </a:rPr>
              <a:t>يتكون من </a:t>
            </a:r>
            <a:r>
              <a:rPr lang="ar-EG" sz="2400" b="1" dirty="0" smtClean="0">
                <a:solidFill>
                  <a:srgbClr val="FF0000"/>
                </a:solidFill>
                <a:latin typeface="Simplified Arabic" pitchFamily="18" charset="-78"/>
                <a:cs typeface="Simplified Arabic" pitchFamily="18" charset="-78"/>
              </a:rPr>
              <a:t>ثلاث </a:t>
            </a:r>
            <a:r>
              <a:rPr lang="ar-EG" sz="2400" b="1" dirty="0" smtClean="0">
                <a:solidFill>
                  <a:srgbClr val="002060"/>
                </a:solidFill>
                <a:latin typeface="Simplified Arabic" pitchFamily="18" charset="-78"/>
                <a:cs typeface="Simplified Arabic" pitchFamily="18" charset="-78"/>
                <a:hlinkClick r:id="rId2" tooltip="بحر"/>
              </a:rPr>
              <a:t>بحار</a:t>
            </a:r>
            <a:r>
              <a:rPr lang="ar-EG" sz="2400" b="1" dirty="0" smtClean="0">
                <a:solidFill>
                  <a:srgbClr val="002060"/>
                </a:solidFill>
                <a:latin typeface="Simplified Arabic" pitchFamily="18" charset="-78"/>
                <a:cs typeface="Simplified Arabic" pitchFamily="18" charset="-78"/>
              </a:rPr>
              <a:t> </a:t>
            </a:r>
            <a:r>
              <a:rPr lang="ar-EG" sz="2400" b="1" dirty="0" smtClean="0">
                <a:solidFill>
                  <a:srgbClr val="002060"/>
                </a:solidFill>
                <a:latin typeface="Simplified Arabic" pitchFamily="18" charset="-78"/>
                <a:cs typeface="Simplified Arabic" pitchFamily="18" charset="-78"/>
                <a:hlinkClick r:id="rId3" tooltip="رمل"/>
              </a:rPr>
              <a:t>رملية</a:t>
            </a:r>
            <a:r>
              <a:rPr lang="ar-EG" sz="2400" b="1" dirty="0" smtClean="0">
                <a:solidFill>
                  <a:srgbClr val="002060"/>
                </a:solidFill>
                <a:latin typeface="Simplified Arabic" pitchFamily="18" charset="-78"/>
                <a:cs typeface="Simplified Arabic" pitchFamily="18" charset="-78"/>
              </a:rPr>
              <a:t> تتواجد في الجنوب الغربي، من </a:t>
            </a:r>
            <a:r>
              <a:rPr lang="ar-EG" sz="2400" b="1" dirty="0" smtClean="0">
                <a:solidFill>
                  <a:srgbClr val="002060"/>
                </a:solidFill>
                <a:latin typeface="Simplified Arabic" pitchFamily="18" charset="-78"/>
                <a:cs typeface="Simplified Arabic" pitchFamily="18" charset="-78"/>
                <a:hlinkClick r:id="rId4" tooltip="الصحراء الغربية (مصر)"/>
              </a:rPr>
              <a:t>الصحراء الغربية</a:t>
            </a:r>
            <a:r>
              <a:rPr lang="ar-EG" sz="2400" b="1" dirty="0" smtClean="0">
                <a:solidFill>
                  <a:srgbClr val="002060"/>
                </a:solidFill>
                <a:latin typeface="Simplified Arabic" pitchFamily="18" charset="-78"/>
                <a:cs typeface="Simplified Arabic" pitchFamily="18" charset="-78"/>
              </a:rPr>
              <a:t>، ويمتد بمحاذاة </a:t>
            </a:r>
            <a:r>
              <a:rPr lang="ar-EG" sz="2400" b="1" dirty="0" smtClean="0">
                <a:solidFill>
                  <a:srgbClr val="002060"/>
                </a:solidFill>
                <a:latin typeface="Simplified Arabic" pitchFamily="18" charset="-78"/>
                <a:cs typeface="Simplified Arabic" pitchFamily="18" charset="-78"/>
                <a:hlinkClick r:id="rId5" tooltip="الحدود المصرية الليبية"/>
              </a:rPr>
              <a:t>الحدود المصرية الليبية</a:t>
            </a:r>
            <a:r>
              <a:rPr lang="ar-EG" sz="2400" b="1" dirty="0" smtClean="0">
                <a:solidFill>
                  <a:srgbClr val="002060"/>
                </a:solidFill>
                <a:latin typeface="Simplified Arabic" pitchFamily="18" charset="-78"/>
                <a:cs typeface="Simplified Arabic" pitchFamily="18" charset="-78"/>
              </a:rPr>
              <a:t>، ما بين </a:t>
            </a:r>
            <a:r>
              <a:rPr lang="ar-EG" sz="2400" b="1" dirty="0" smtClean="0">
                <a:solidFill>
                  <a:srgbClr val="002060"/>
                </a:solidFill>
                <a:latin typeface="Simplified Arabic" pitchFamily="18" charset="-78"/>
                <a:cs typeface="Simplified Arabic" pitchFamily="18" charset="-78"/>
                <a:hlinkClick r:id="rId6" tooltip="الجلف الكبير"/>
              </a:rPr>
              <a:t>الجلف الكبير</a:t>
            </a:r>
            <a:r>
              <a:rPr lang="ar-EG" sz="2400" b="1" dirty="0" smtClean="0">
                <a:solidFill>
                  <a:srgbClr val="002060"/>
                </a:solidFill>
                <a:latin typeface="Simplified Arabic" pitchFamily="18" charset="-78"/>
                <a:cs typeface="Simplified Arabic" pitchFamily="18" charset="-78"/>
              </a:rPr>
              <a:t> </a:t>
            </a:r>
            <a:r>
              <a:rPr lang="ar-EG" sz="2400" b="1" dirty="0" smtClean="0">
                <a:solidFill>
                  <a:srgbClr val="002060"/>
                </a:solidFill>
                <a:latin typeface="Simplified Arabic" pitchFamily="18" charset="-78"/>
                <a:cs typeface="Simplified Arabic" pitchFamily="18" charset="-78"/>
                <a:hlinkClick r:id="rId7"/>
              </a:rPr>
              <a:t>وواحة سيوة</a:t>
            </a:r>
            <a:r>
              <a:rPr lang="ar-EG" sz="2400" b="1" dirty="0" smtClean="0">
                <a:solidFill>
                  <a:srgbClr val="002060"/>
                </a:solidFill>
                <a:latin typeface="Simplified Arabic" pitchFamily="18" charset="-78"/>
                <a:cs typeface="Simplified Arabic" pitchFamily="18" charset="-78"/>
              </a:rPr>
              <a:t>. وهو عبارة عن منطقة كثبان رملية ناعمة، يبلغ عرضها 200 كم، ويمتد منه لسان عرضه 150 كم، من جنوب </a:t>
            </a:r>
            <a:r>
              <a:rPr lang="ar-EG" sz="2400" b="1" dirty="0" smtClean="0">
                <a:solidFill>
                  <a:srgbClr val="002060"/>
                </a:solidFill>
                <a:latin typeface="Simplified Arabic" pitchFamily="18" charset="-78"/>
                <a:cs typeface="Simplified Arabic" pitchFamily="18" charset="-78"/>
                <a:hlinkClick r:id="rId8" tooltip="سيوة"/>
              </a:rPr>
              <a:t>سيوة</a:t>
            </a:r>
            <a:r>
              <a:rPr lang="ar-EG" sz="2400" b="1" dirty="0" smtClean="0">
                <a:solidFill>
                  <a:srgbClr val="002060"/>
                </a:solidFill>
                <a:latin typeface="Simplified Arabic" pitchFamily="18" charset="-78"/>
                <a:cs typeface="Simplified Arabic" pitchFamily="18" charset="-78"/>
              </a:rPr>
              <a:t>، حتى </a:t>
            </a:r>
            <a:r>
              <a:rPr lang="ar-EG" sz="2400" b="1" dirty="0" smtClean="0">
                <a:solidFill>
                  <a:srgbClr val="002060"/>
                </a:solidFill>
                <a:latin typeface="Simplified Arabic" pitchFamily="18" charset="-78"/>
                <a:cs typeface="Simplified Arabic" pitchFamily="18" charset="-78"/>
                <a:hlinkClick r:id="rId9" tooltip="واحة جالو (الصفحة غير موجودة)"/>
              </a:rPr>
              <a:t>واحة جالو</a:t>
            </a:r>
            <a:r>
              <a:rPr lang="ar-EG" sz="2400" b="1" dirty="0" smtClean="0">
                <a:solidFill>
                  <a:srgbClr val="002060"/>
                </a:solidFill>
                <a:latin typeface="Simplified Arabic" pitchFamily="18" charset="-78"/>
                <a:cs typeface="Simplified Arabic" pitchFamily="18" charset="-78"/>
              </a:rPr>
              <a:t> في داخل </a:t>
            </a:r>
            <a:r>
              <a:rPr lang="ar-EG" sz="2400" b="1" dirty="0" smtClean="0">
                <a:solidFill>
                  <a:srgbClr val="002060"/>
                </a:solidFill>
                <a:latin typeface="Simplified Arabic" pitchFamily="18" charset="-78"/>
                <a:cs typeface="Simplified Arabic" pitchFamily="18" charset="-78"/>
                <a:hlinkClick r:id="rId10" tooltip="ليبيا"/>
              </a:rPr>
              <a:t>ليبيا</a:t>
            </a:r>
            <a:r>
              <a:rPr lang="ar-EG" sz="2400" b="1" dirty="0" smtClean="0">
                <a:solidFill>
                  <a:srgbClr val="002060"/>
                </a:solidFill>
                <a:latin typeface="Simplified Arabic" pitchFamily="18" charset="-78"/>
                <a:cs typeface="Simplified Arabic" pitchFamily="18" charset="-78"/>
              </a:rPr>
              <a:t>. ويعتبر مانع طبيعي لأي تحركات عسكرية، سواء الآلية أو المترجلة.</a:t>
            </a:r>
          </a:p>
        </p:txBody>
      </p:sp>
      <p:sp>
        <p:nvSpPr>
          <p:cNvPr id="4" name="Rectangle 3"/>
          <p:cNvSpPr/>
          <p:nvPr/>
        </p:nvSpPr>
        <p:spPr>
          <a:xfrm>
            <a:off x="381000" y="381000"/>
            <a:ext cx="8534400" cy="1809726"/>
          </a:xfrm>
          <a:prstGeom prst="rect">
            <a:avLst/>
          </a:prstGeom>
          <a:ln w="60325">
            <a:solidFill>
              <a:schemeClr val="tx1"/>
            </a:solidFill>
          </a:ln>
        </p:spPr>
        <p:style>
          <a:lnRef idx="1">
            <a:schemeClr val="accent5"/>
          </a:lnRef>
          <a:fillRef idx="2">
            <a:schemeClr val="accent5"/>
          </a:fillRef>
          <a:effectRef idx="1">
            <a:schemeClr val="accent5"/>
          </a:effectRef>
          <a:fontRef idx="minor">
            <a:schemeClr val="dk1"/>
          </a:fontRef>
        </p:style>
        <p:txBody>
          <a:bodyPr wrap="square">
            <a:spAutoFit/>
          </a:bodyPr>
          <a:lstStyle/>
          <a:p>
            <a:pPr algn="just" rtl="1">
              <a:lnSpc>
                <a:spcPct val="160000"/>
              </a:lnSpc>
              <a:buFont typeface="Wingdings" pitchFamily="2" charset="2"/>
              <a:buChar char="§"/>
            </a:pPr>
            <a:r>
              <a:rPr lang="ar-EG" sz="2400" b="1" dirty="0" smtClean="0">
                <a:solidFill>
                  <a:srgbClr val="002060"/>
                </a:solidFill>
                <a:latin typeface="Simplified Arabic" pitchFamily="18" charset="-78"/>
                <a:cs typeface="Simplified Arabic" pitchFamily="18" charset="-78"/>
              </a:rPr>
              <a:t> تلعب </a:t>
            </a:r>
            <a:r>
              <a:rPr lang="ar-EG" sz="2400" b="1" dirty="0" smtClean="0">
                <a:solidFill>
                  <a:srgbClr val="FF0000"/>
                </a:solidFill>
                <a:latin typeface="Simplified Arabic" pitchFamily="18" charset="-78"/>
                <a:cs typeface="Simplified Arabic" pitchFamily="18" charset="-78"/>
              </a:rPr>
              <a:t>الرياح دور كبير فى الصحراء الغربية </a:t>
            </a:r>
            <a:r>
              <a:rPr lang="ar-EG" sz="2400" b="1" dirty="0" smtClean="0">
                <a:solidFill>
                  <a:srgbClr val="002060"/>
                </a:solidFill>
                <a:latin typeface="Simplified Arabic" pitchFamily="18" charset="-78"/>
                <a:cs typeface="Simplified Arabic" pitchFamily="18" charset="-78"/>
              </a:rPr>
              <a:t>فهى العامل الرئيىسى المسئول عن تكوين </a:t>
            </a:r>
            <a:r>
              <a:rPr lang="ar-EG" sz="2400" b="1" dirty="0" smtClean="0">
                <a:solidFill>
                  <a:srgbClr val="FF0000"/>
                </a:solidFill>
                <a:latin typeface="Simplified Arabic" pitchFamily="18" charset="-78"/>
                <a:cs typeface="Simplified Arabic" pitchFamily="18" charset="-78"/>
              </a:rPr>
              <a:t>بحر الرمال العظيم </a:t>
            </a:r>
            <a:r>
              <a:rPr lang="ar-EG" sz="2400" b="1" dirty="0" smtClean="0">
                <a:solidFill>
                  <a:srgbClr val="002060"/>
                </a:solidFill>
                <a:latin typeface="Simplified Arabic" pitchFamily="18" charset="-78"/>
                <a:cs typeface="Simplified Arabic" pitchFamily="18" charset="-78"/>
              </a:rPr>
              <a:t>او المسئول عن تكوين الكثبان الرملية وما يرتبط بها من اضرار سواء على الزراعة او مراكز الاستقرار</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354762"/>
          </a:xfrm>
          <a:ln/>
        </p:spPr>
        <p:style>
          <a:lnRef idx="1">
            <a:schemeClr val="accent1"/>
          </a:lnRef>
          <a:fillRef idx="2">
            <a:schemeClr val="accent1"/>
          </a:fillRef>
          <a:effectRef idx="1">
            <a:schemeClr val="accent1"/>
          </a:effectRef>
          <a:fontRef idx="minor">
            <a:schemeClr val="dk1"/>
          </a:fontRef>
        </p:style>
        <p:txBody>
          <a:bodyPr>
            <a:noAutofit/>
          </a:bodyPr>
          <a:lstStyle/>
          <a:p>
            <a:pPr lvl="0" algn="r" rtl="1" fontAlgn="base">
              <a:lnSpc>
                <a:spcPct val="150000"/>
              </a:lnSpc>
              <a:spcAft>
                <a:spcPct val="0"/>
              </a:spcAft>
              <a:buFont typeface="Wingdings" pitchFamily="2" charset="2"/>
              <a:buChar char="§"/>
            </a:pPr>
            <a:r>
              <a:rPr lang="ar-EG" sz="2000" b="1" dirty="0" smtClean="0">
                <a:solidFill>
                  <a:srgbClr val="002060"/>
                </a:solidFill>
                <a:latin typeface="Simplified Arabic" pitchFamily="18" charset="-78"/>
                <a:ea typeface="+mn-ea"/>
                <a:cs typeface="Simplified Arabic" pitchFamily="18" charset="-78"/>
              </a:rPr>
              <a:t/>
            </a:r>
            <a:br>
              <a:rPr lang="ar-EG" sz="2000" b="1" dirty="0" smtClean="0">
                <a:solidFill>
                  <a:srgbClr val="002060"/>
                </a:solidFill>
                <a:latin typeface="Simplified Arabic" pitchFamily="18" charset="-78"/>
                <a:ea typeface="+mn-ea"/>
                <a:cs typeface="Simplified Arabic" pitchFamily="18" charset="-78"/>
              </a:rPr>
            </a:br>
            <a:r>
              <a:rPr lang="ar-SA" sz="2000" b="1" dirty="0" smtClean="0">
                <a:solidFill>
                  <a:srgbClr val="FF0000"/>
                </a:solidFill>
                <a:latin typeface="Simplified Arabic" pitchFamily="18" charset="-78"/>
                <a:ea typeface="+mn-ea"/>
                <a:cs typeface="Simplified Arabic" pitchFamily="18" charset="-78"/>
              </a:rPr>
              <a:t>هى تشكل خطرا كبيرا فى منطقة شمال افريقيا لانتشارها حول المدن والقرى وشبكات الطرق والمزارع ومصادر المياه والرى و المراعى. ورغم الجهود التى تبذل للحد من تحركها إلا أن الدراسات تشير إلى أن</a:t>
            </a:r>
            <a:r>
              <a:rPr lang="ar-EG" sz="2000" b="1" dirty="0" smtClean="0">
                <a:solidFill>
                  <a:srgbClr val="FF0000"/>
                </a:solidFill>
                <a:latin typeface="Simplified Arabic" pitchFamily="18" charset="-78"/>
                <a:ea typeface="+mn-ea"/>
                <a:cs typeface="Simplified Arabic" pitchFamily="18" charset="-78"/>
              </a:rPr>
              <a:t>       </a:t>
            </a:r>
            <a:r>
              <a:rPr lang="ar-SA" sz="2000" b="1" dirty="0" smtClean="0">
                <a:solidFill>
                  <a:srgbClr val="FF0000"/>
                </a:solidFill>
                <a:latin typeface="Simplified Arabic" pitchFamily="18" charset="-78"/>
                <a:ea typeface="+mn-ea"/>
                <a:cs typeface="Simplified Arabic" pitchFamily="18" charset="-78"/>
              </a:rPr>
              <a:t> التحرك العشوائى للكثبان آخذ فى الاستمرار.</a:t>
            </a:r>
            <a:r>
              <a:rPr lang="ar-SA" sz="2000" b="1" dirty="0" smtClean="0">
                <a:solidFill>
                  <a:srgbClr val="002060"/>
                </a:solidFill>
                <a:latin typeface="Simplified Arabic" pitchFamily="18" charset="-78"/>
                <a:ea typeface="+mn-ea"/>
                <a:cs typeface="Simplified Arabic" pitchFamily="18" charset="-78"/>
              </a:rPr>
              <a:t/>
            </a:r>
            <a:br>
              <a:rPr lang="ar-SA" sz="2000" b="1" dirty="0" smtClean="0">
                <a:solidFill>
                  <a:srgbClr val="002060"/>
                </a:solidFill>
                <a:latin typeface="Simplified Arabic" pitchFamily="18" charset="-78"/>
                <a:ea typeface="+mn-ea"/>
                <a:cs typeface="Simplified Arabic" pitchFamily="18" charset="-78"/>
              </a:rPr>
            </a:br>
            <a:r>
              <a:rPr lang="ar-SA" sz="2000" b="1" dirty="0" smtClean="0">
                <a:solidFill>
                  <a:srgbClr val="002060"/>
                </a:solidFill>
                <a:latin typeface="Simplified Arabic" pitchFamily="18" charset="-78"/>
                <a:ea typeface="+mn-ea"/>
                <a:cs typeface="Simplified Arabic" pitchFamily="18" charset="-78"/>
              </a:rPr>
              <a:t>     تواجه معظم الدول العربية مشاكل حادة ناتجة عن زحف الكثبان الرملية التى تعتبر آخر مراحل التصحر ويهدد نقلها الأراضى الزراعية والمراعى الطبيعية والمنشآٌْْت الاقتصادية والاجتماعية فى الوطن </a:t>
            </a:r>
            <a:r>
              <a:rPr lang="ar-EG" sz="2000" b="1" dirty="0" smtClean="0">
                <a:solidFill>
                  <a:srgbClr val="002060"/>
                </a:solidFill>
                <a:latin typeface="Simplified Arabic" pitchFamily="18" charset="-78"/>
                <a:ea typeface="+mn-ea"/>
                <a:cs typeface="Simplified Arabic" pitchFamily="18" charset="-78"/>
              </a:rPr>
              <a:t>      </a:t>
            </a:r>
            <a:r>
              <a:rPr lang="ar-SA" sz="2000" b="1" dirty="0" smtClean="0">
                <a:solidFill>
                  <a:srgbClr val="002060"/>
                </a:solidFill>
                <a:latin typeface="Simplified Arabic" pitchFamily="18" charset="-78"/>
                <a:ea typeface="+mn-ea"/>
                <a:cs typeface="Simplified Arabic" pitchFamily="18" charset="-78"/>
              </a:rPr>
              <a:t>العربى.</a:t>
            </a:r>
            <a:br>
              <a:rPr lang="ar-SA" sz="2000" b="1" dirty="0" smtClean="0">
                <a:solidFill>
                  <a:srgbClr val="002060"/>
                </a:solidFill>
                <a:latin typeface="Simplified Arabic" pitchFamily="18" charset="-78"/>
                <a:ea typeface="+mn-ea"/>
                <a:cs typeface="Simplified Arabic" pitchFamily="18" charset="-78"/>
              </a:rPr>
            </a:br>
            <a:r>
              <a:rPr lang="ar-SA" sz="2000" b="1" dirty="0" smtClean="0">
                <a:solidFill>
                  <a:srgbClr val="002060"/>
                </a:solidFill>
                <a:latin typeface="Simplified Arabic" pitchFamily="18" charset="-78"/>
                <a:ea typeface="+mn-ea"/>
                <a:cs typeface="Simplified Arabic" pitchFamily="18" charset="-78"/>
              </a:rPr>
              <a:t>     </a:t>
            </a:r>
            <a:r>
              <a:rPr lang="ar-SA" sz="2000" b="1" dirty="0" smtClean="0">
                <a:solidFill>
                  <a:srgbClr val="FF0000"/>
                </a:solidFill>
                <a:latin typeface="Simplified Arabic" pitchFamily="18" charset="-78"/>
                <a:ea typeface="+mn-ea"/>
                <a:cs typeface="Simplified Arabic" pitchFamily="18" charset="-78"/>
              </a:rPr>
              <a:t>وقد ساعدت عوامل المناخ القاسية بالإضافة إلى اعتداء الإنسان على الغطاء النباتي إما بالرعى </a:t>
            </a:r>
            <a:r>
              <a:rPr lang="ar-EG" sz="2000" b="1" dirty="0" smtClean="0">
                <a:solidFill>
                  <a:srgbClr val="FF0000"/>
                </a:solidFill>
                <a:latin typeface="Simplified Arabic" pitchFamily="18" charset="-78"/>
                <a:ea typeface="+mn-ea"/>
                <a:cs typeface="Simplified Arabic" pitchFamily="18" charset="-78"/>
              </a:rPr>
              <a:t>     </a:t>
            </a:r>
            <a:r>
              <a:rPr lang="ar-SA" sz="2000" b="1" dirty="0" smtClean="0">
                <a:solidFill>
                  <a:srgbClr val="FF0000"/>
                </a:solidFill>
                <a:latin typeface="Simplified Arabic" pitchFamily="18" charset="-78"/>
                <a:ea typeface="+mn-ea"/>
                <a:cs typeface="Simplified Arabic" pitchFamily="18" charset="-78"/>
              </a:rPr>
              <a:t>الجائر وإما بقطع الأشجار طلبا للوقود إلى تكوين مساحات واسعة من الأراضى الجرداء.</a:t>
            </a:r>
            <a:r>
              <a:rPr lang="ar-SA" sz="2000" b="1" dirty="0" smtClean="0">
                <a:solidFill>
                  <a:srgbClr val="002060"/>
                </a:solidFill>
                <a:latin typeface="Simplified Arabic" pitchFamily="18" charset="-78"/>
                <a:ea typeface="+mn-ea"/>
                <a:cs typeface="Simplified Arabic" pitchFamily="18" charset="-78"/>
              </a:rPr>
              <a:t/>
            </a:r>
            <a:br>
              <a:rPr lang="ar-SA" sz="2000" b="1" dirty="0" smtClean="0">
                <a:solidFill>
                  <a:srgbClr val="002060"/>
                </a:solidFill>
                <a:latin typeface="Simplified Arabic" pitchFamily="18" charset="-78"/>
                <a:ea typeface="+mn-ea"/>
                <a:cs typeface="Simplified Arabic" pitchFamily="18" charset="-78"/>
              </a:rPr>
            </a:br>
            <a:r>
              <a:rPr lang="ar-SA" sz="2000" b="1" dirty="0" smtClean="0">
                <a:solidFill>
                  <a:srgbClr val="002060"/>
                </a:solidFill>
                <a:latin typeface="Simplified Arabic" pitchFamily="18" charset="-78"/>
                <a:ea typeface="+mn-ea"/>
                <a:cs typeface="Simplified Arabic" pitchFamily="18" charset="-78"/>
              </a:rPr>
              <a:t>وأمام زيادة ظاهرة التصحر حاول الإنسان بشتى الطرق منذ زمن بعيد مقاومة زحف الرمال إلاأن </a:t>
            </a:r>
            <a:r>
              <a:rPr lang="ar-EG" sz="2000" b="1" dirty="0" smtClean="0">
                <a:solidFill>
                  <a:srgbClr val="002060"/>
                </a:solidFill>
                <a:latin typeface="Simplified Arabic" pitchFamily="18" charset="-78"/>
                <a:ea typeface="+mn-ea"/>
                <a:cs typeface="Simplified Arabic" pitchFamily="18" charset="-78"/>
              </a:rPr>
              <a:t>            </a:t>
            </a:r>
            <a:r>
              <a:rPr lang="ar-SA" sz="2000" b="1" dirty="0" smtClean="0">
                <a:solidFill>
                  <a:srgbClr val="002060"/>
                </a:solidFill>
                <a:latin typeface="Simplified Arabic" pitchFamily="18" charset="-78"/>
                <a:ea typeface="+mn-ea"/>
                <a:cs typeface="Simplified Arabic" pitchFamily="18" charset="-78"/>
              </a:rPr>
              <a:t>إمكانياته كانت محدودة مما أدى به فى أغلب الأحيان إلى هجرة أراضيه مرغما وتركها للرمال.</a:t>
            </a:r>
            <a:br>
              <a:rPr lang="ar-SA" sz="2000" b="1" dirty="0" smtClean="0">
                <a:solidFill>
                  <a:srgbClr val="002060"/>
                </a:solidFill>
                <a:latin typeface="Simplified Arabic" pitchFamily="18" charset="-78"/>
                <a:ea typeface="+mn-ea"/>
                <a:cs typeface="Simplified Arabic" pitchFamily="18" charset="-78"/>
              </a:rPr>
            </a:br>
            <a:r>
              <a:rPr lang="ar-SA" sz="2000" b="1" dirty="0" smtClean="0">
                <a:solidFill>
                  <a:srgbClr val="FF0000"/>
                </a:solidFill>
                <a:latin typeface="Simplified Arabic" pitchFamily="18" charset="-78"/>
                <a:ea typeface="+mn-ea"/>
                <a:cs typeface="Simplified Arabic" pitchFamily="18" charset="-78"/>
              </a:rPr>
              <a:t>وتعتبر العوامل المناخية أهم العوامل البيئية التي تؤثر على النظام البيئي وتجعل منه نظام بيئي</a:t>
            </a:r>
            <a:r>
              <a:rPr lang="ar-EG" sz="2000" b="1" dirty="0" smtClean="0">
                <a:solidFill>
                  <a:srgbClr val="FF0000"/>
                </a:solidFill>
                <a:latin typeface="Simplified Arabic" pitchFamily="18" charset="-78"/>
                <a:ea typeface="+mn-ea"/>
                <a:cs typeface="Simplified Arabic" pitchFamily="18" charset="-78"/>
              </a:rPr>
              <a:t>         </a:t>
            </a:r>
            <a:r>
              <a:rPr lang="ar-SA" sz="2000" b="1" dirty="0" smtClean="0">
                <a:solidFill>
                  <a:srgbClr val="FF0000"/>
                </a:solidFill>
                <a:latin typeface="Simplified Arabic" pitchFamily="18" charset="-78"/>
                <a:ea typeface="+mn-ea"/>
                <a:cs typeface="Simplified Arabic" pitchFamily="18" charset="-78"/>
              </a:rPr>
              <a:t> حساس غير مستقر وأن معظم الكثبان الرملية تقع فى مناطق يسود فيها مناخ صحراوي يمتاز بطول مدة الجفاف وندرة الأمطار  أو انعدامها وارتفاع درجات الحرارة صيفا وشدة الرياح و استمراريتها على مدار</a:t>
            </a:r>
            <a:r>
              <a:rPr lang="ar-EG" sz="2000" b="1" dirty="0" smtClean="0">
                <a:solidFill>
                  <a:srgbClr val="FF0000"/>
                </a:solidFill>
                <a:latin typeface="Simplified Arabic" pitchFamily="18" charset="-78"/>
                <a:ea typeface="+mn-ea"/>
                <a:cs typeface="Simplified Arabic" pitchFamily="18" charset="-78"/>
              </a:rPr>
              <a:t>    </a:t>
            </a:r>
            <a:r>
              <a:rPr lang="ar-SA" sz="2000" b="1" dirty="0" smtClean="0">
                <a:solidFill>
                  <a:srgbClr val="FF0000"/>
                </a:solidFill>
                <a:latin typeface="Simplified Arabic" pitchFamily="18" charset="-78"/>
                <a:ea typeface="+mn-ea"/>
                <a:cs typeface="Simplified Arabic" pitchFamily="18" charset="-78"/>
              </a:rPr>
              <a:t> السنة.</a:t>
            </a:r>
            <a:r>
              <a:rPr lang="ar-SA" sz="2400" dirty="0" smtClean="0">
                <a:latin typeface="Arial" pitchFamily="34" charset="0"/>
                <a:cs typeface="Arial" pitchFamily="34" charset="0"/>
              </a:rPr>
              <a:t/>
            </a:r>
            <a:br>
              <a:rPr lang="ar-SA" sz="2400" dirty="0" smtClean="0">
                <a:latin typeface="Arial" pitchFamily="34" charset="0"/>
                <a:cs typeface="Arial" pitchFamily="34" charset="0"/>
              </a:rPr>
            </a:br>
            <a:endParaRPr lang="ar-EG"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24200" y="228600"/>
            <a:ext cx="2667000" cy="990600"/>
          </a:xfrm>
          <a:prstGeom prst="rect">
            <a:avLst/>
          </a:prstGeom>
          <a:ln w="50800">
            <a:solidFill>
              <a:schemeClr val="tx1"/>
            </a:solidFill>
          </a:ln>
        </p:spPr>
        <p:style>
          <a:lnRef idx="1">
            <a:schemeClr val="accent1"/>
          </a:lnRef>
          <a:fillRef idx="2">
            <a:schemeClr val="accent1"/>
          </a:fillRef>
          <a:effectRef idx="1">
            <a:schemeClr val="accent1"/>
          </a:effectRef>
          <a:fontRef idx="minor">
            <a:schemeClr val="dk1"/>
          </a:fontRef>
        </p:style>
        <p:txBody>
          <a:bodyPr rtlCol="1" anchor="ctr"/>
          <a:lstStyle/>
          <a:p>
            <a:pPr algn="ctr"/>
            <a:r>
              <a:rPr lang="ar-EG" sz="2800" b="1" dirty="0" smtClean="0">
                <a:solidFill>
                  <a:srgbClr val="FF0000"/>
                </a:solidFill>
              </a:rPr>
              <a:t>بحر الرمال العظيم</a:t>
            </a:r>
            <a:endParaRPr lang="ar-EG" sz="2800" b="1" dirty="0">
              <a:solidFill>
                <a:srgbClr val="FF0000"/>
              </a:solidFill>
            </a:endParaRPr>
          </a:p>
        </p:txBody>
      </p:sp>
      <p:sp>
        <p:nvSpPr>
          <p:cNvPr id="8" name="Rectangle 7"/>
          <p:cNvSpPr/>
          <p:nvPr/>
        </p:nvSpPr>
        <p:spPr>
          <a:xfrm>
            <a:off x="228600" y="2438400"/>
            <a:ext cx="8686800" cy="4247317"/>
          </a:xfrm>
          <a:prstGeom prst="rect">
            <a:avLst/>
          </a:prstGeom>
          <a:ln w="79375">
            <a:solidFill>
              <a:schemeClr val="tx1"/>
            </a:solidFill>
          </a:ln>
        </p:spPr>
        <p:style>
          <a:lnRef idx="1">
            <a:schemeClr val="accent3"/>
          </a:lnRef>
          <a:fillRef idx="2">
            <a:schemeClr val="accent3"/>
          </a:fillRef>
          <a:effectRef idx="1">
            <a:schemeClr val="accent3"/>
          </a:effectRef>
          <a:fontRef idx="minor">
            <a:schemeClr val="dk1"/>
          </a:fontRef>
        </p:style>
        <p:txBody>
          <a:bodyPr wrap="square">
            <a:spAutoFit/>
          </a:bodyPr>
          <a:lstStyle/>
          <a:p>
            <a:pPr algn="r"/>
            <a:r>
              <a:rPr lang="ar-EG" sz="2800" b="1" dirty="0" smtClean="0">
                <a:solidFill>
                  <a:srgbClr val="FF0000"/>
                </a:solidFill>
              </a:rPr>
              <a:t>الحد من خطورة الكثبان الرمليّة:</a:t>
            </a:r>
          </a:p>
          <a:p>
            <a:pPr algn="r" rtl="1">
              <a:buFont typeface="Wingdings" pitchFamily="2" charset="2"/>
              <a:buChar char="q"/>
            </a:pPr>
            <a:r>
              <a:rPr lang="ar-EG" sz="2200" b="1" dirty="0" smtClean="0">
                <a:solidFill>
                  <a:srgbClr val="FF0000"/>
                </a:solidFill>
              </a:rPr>
              <a:t>بناء سياجات قوائم خشبيّة</a:t>
            </a:r>
            <a:r>
              <a:rPr lang="ar-EG" sz="2200" b="1" dirty="0" smtClean="0"/>
              <a:t>، ووضع جدران وحواجز التحويل ومصائد للرياح، إضافةً إلى رش الزيت الخام.</a:t>
            </a:r>
            <a:br>
              <a:rPr lang="ar-EG" sz="2200" b="1" dirty="0" smtClean="0"/>
            </a:br>
            <a:endParaRPr lang="ar-EG" sz="2200" b="1" dirty="0" smtClean="0"/>
          </a:p>
          <a:p>
            <a:pPr algn="r" rtl="1">
              <a:buFont typeface="Wingdings" pitchFamily="2" charset="2"/>
              <a:buChar char="q"/>
            </a:pPr>
            <a:r>
              <a:rPr lang="ar-EG" sz="2200" b="1" dirty="0" smtClean="0">
                <a:solidFill>
                  <a:srgbClr val="FF0000"/>
                </a:solidFill>
              </a:rPr>
              <a:t>استخدام الجرافات والناقلات</a:t>
            </a:r>
            <a:r>
              <a:rPr lang="ar-EG" sz="2200" b="1" dirty="0" smtClean="0"/>
              <a:t>؛ وذلك لإزالة التراكمات الرمليّة بعد أن تصل إلى المكان المُحدّد.</a:t>
            </a:r>
            <a:br>
              <a:rPr lang="ar-EG" sz="2200" b="1" dirty="0" smtClean="0"/>
            </a:br>
            <a:endParaRPr lang="ar-EG" sz="2200" b="1" dirty="0" smtClean="0"/>
          </a:p>
          <a:p>
            <a:pPr algn="r" rtl="1">
              <a:buFont typeface="Wingdings" pitchFamily="2" charset="2"/>
              <a:buChar char="q"/>
            </a:pPr>
            <a:r>
              <a:rPr lang="ar-EG" sz="2200" b="1" dirty="0" smtClean="0">
                <a:solidFill>
                  <a:srgbClr val="FF0000"/>
                </a:solidFill>
              </a:rPr>
              <a:t>لتثبيت البيولوجيّ : </a:t>
            </a:r>
            <a:r>
              <a:rPr lang="ar-EG" sz="2200" b="1" dirty="0" smtClean="0"/>
              <a:t>وهي من أفضل الوسائل وأكثرها ديمومةً، حيث يتمّ من خلالها إقامة غطاء شجريّ فوق الكثبان الرمليّة؛ حتى يزيد من قوّة التماسك بين حبيبات الرمال مع بعضها بعضاً، ومن هذه الأشجار شجرة الأكاسيا وشجرة الأتل، حيث تُعتبر هذه الأشجار بأنّها أشجار دائمة الخضرة.</a:t>
            </a:r>
            <a:br>
              <a:rPr lang="ar-EG" sz="2200" b="1" dirty="0" smtClean="0"/>
            </a:br>
            <a:endParaRPr lang="ar-EG" sz="2200" b="1" dirty="0" smtClean="0"/>
          </a:p>
          <a:p>
            <a:pPr algn="r" rtl="1">
              <a:buFont typeface="Wingdings" pitchFamily="2" charset="2"/>
              <a:buChar char="q"/>
            </a:pPr>
            <a:r>
              <a:rPr lang="ar-EG" sz="2200" b="1" dirty="0" smtClean="0">
                <a:solidFill>
                  <a:srgbClr val="FF0000"/>
                </a:solidFill>
              </a:rPr>
              <a:t>الغطاء النباتيّ </a:t>
            </a:r>
            <a:r>
              <a:rPr lang="ar-EG" sz="2200" b="1" dirty="0" smtClean="0"/>
              <a:t>والذي يُعدّ من أكثر الطرق فعاليّة للسيطرة على الرمال</a:t>
            </a:r>
            <a:r>
              <a:rPr lang="ar-EG" dirty="0" smtClean="0"/>
              <a:t>.</a:t>
            </a:r>
            <a:endParaRPr lang="ar-EG" dirty="0"/>
          </a:p>
        </p:txBody>
      </p:sp>
      <p:sp>
        <p:nvSpPr>
          <p:cNvPr id="6" name="Content Placeholder 5"/>
          <p:cNvSpPr>
            <a:spLocks noGrp="1"/>
          </p:cNvSpPr>
          <p:nvPr>
            <p:ph idx="1"/>
          </p:nvPr>
        </p:nvSpPr>
        <p:spPr/>
        <p:txBody>
          <a:bodyPr/>
          <a:lstStyle/>
          <a:p>
            <a:endParaRPr lang="ar-EG"/>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143000"/>
            <a:ext cx="8229600" cy="3886200"/>
          </a:xfrm>
          <a:ln w="38100">
            <a:solidFill>
              <a:schemeClr val="tx1"/>
            </a:solidFill>
          </a:ln>
        </p:spPr>
        <p:style>
          <a:lnRef idx="1">
            <a:schemeClr val="accent2"/>
          </a:lnRef>
          <a:fillRef idx="2">
            <a:schemeClr val="accent2"/>
          </a:fillRef>
          <a:effectRef idx="1">
            <a:schemeClr val="accent2"/>
          </a:effectRef>
          <a:fontRef idx="minor">
            <a:schemeClr val="dk1"/>
          </a:fontRef>
        </p:style>
        <p:txBody>
          <a:bodyPr>
            <a:normAutofit/>
          </a:bodyPr>
          <a:lstStyle/>
          <a:p>
            <a:r>
              <a:rPr lang="ar-EG" sz="7200" b="1" dirty="0" smtClean="0">
                <a:solidFill>
                  <a:schemeClr val="tx1"/>
                </a:solidFill>
              </a:rPr>
              <a:t>الملامح العامة </a:t>
            </a:r>
            <a:br>
              <a:rPr lang="ar-EG" sz="7200" b="1" dirty="0" smtClean="0">
                <a:solidFill>
                  <a:schemeClr val="tx1"/>
                </a:solidFill>
              </a:rPr>
            </a:br>
            <a:r>
              <a:rPr lang="ar-EG" sz="7200" b="1" dirty="0" smtClean="0">
                <a:solidFill>
                  <a:schemeClr val="tx1"/>
                </a:solidFill>
              </a:rPr>
              <a:t>للصحراء الغربية</a:t>
            </a:r>
            <a:endParaRPr lang="ar-EG" sz="7200" b="1"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838200"/>
          </a:xfrm>
          <a:ln w="38100">
            <a:solidFill>
              <a:schemeClr val="tx1"/>
            </a:solidFill>
          </a:ln>
        </p:spPr>
        <p:style>
          <a:lnRef idx="1">
            <a:schemeClr val="accent2"/>
          </a:lnRef>
          <a:fillRef idx="2">
            <a:schemeClr val="accent2"/>
          </a:fillRef>
          <a:effectRef idx="1">
            <a:schemeClr val="accent2"/>
          </a:effectRef>
          <a:fontRef idx="minor">
            <a:schemeClr val="dk1"/>
          </a:fontRef>
        </p:style>
        <p:txBody>
          <a:bodyPr>
            <a:normAutofit fontScale="90000"/>
          </a:bodyPr>
          <a:lstStyle/>
          <a:p>
            <a:r>
              <a:rPr lang="ar-EG" sz="6000" b="1" dirty="0" smtClean="0">
                <a:solidFill>
                  <a:schemeClr val="tx1"/>
                </a:solidFill>
              </a:rPr>
              <a:t>الصحراء الغربية</a:t>
            </a:r>
            <a:endParaRPr lang="ar-EG" sz="6000" b="1" dirty="0">
              <a:solidFill>
                <a:schemeClr val="tx1"/>
              </a:solidFill>
            </a:endParaRPr>
          </a:p>
        </p:txBody>
      </p:sp>
      <p:sp>
        <p:nvSpPr>
          <p:cNvPr id="3" name="Subtitle 2"/>
          <p:cNvSpPr>
            <a:spLocks noGrp="1"/>
          </p:cNvSpPr>
          <p:nvPr>
            <p:ph type="subTitle" idx="1"/>
          </p:nvPr>
        </p:nvSpPr>
        <p:spPr>
          <a:xfrm>
            <a:off x="152400" y="1066800"/>
            <a:ext cx="8915400" cy="5486400"/>
          </a:xfr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ormAutofit fontScale="70000" lnSpcReduction="20000"/>
          </a:bodyPr>
          <a:lstStyle/>
          <a:p>
            <a:pPr algn="r" rtl="1"/>
            <a:endParaRPr lang="ar-EG" sz="4100" b="1" u="sng" dirty="0" smtClean="0">
              <a:solidFill>
                <a:srgbClr val="FF0000"/>
              </a:solidFill>
              <a:latin typeface="Simplified Arabic" pitchFamily="18" charset="-78"/>
              <a:cs typeface="Simplified Arabic" pitchFamily="18" charset="-78"/>
            </a:endParaRPr>
          </a:p>
          <a:p>
            <a:pPr algn="r" rtl="1"/>
            <a:r>
              <a:rPr lang="ar-EG" sz="4100" b="1" u="sng" dirty="0" smtClean="0">
                <a:solidFill>
                  <a:srgbClr val="FF0000"/>
                </a:solidFill>
                <a:latin typeface="Simplified Arabic" pitchFamily="18" charset="-78"/>
                <a:cs typeface="Simplified Arabic" pitchFamily="18" charset="-78"/>
              </a:rPr>
              <a:t>الموقع الجغرافى</a:t>
            </a:r>
          </a:p>
          <a:p>
            <a:pPr algn="r" rtl="1"/>
            <a:r>
              <a:rPr lang="ar-EG" sz="3400" b="1" dirty="0" smtClean="0">
                <a:solidFill>
                  <a:schemeClr val="tx1"/>
                </a:solidFill>
                <a:latin typeface="Simplified Arabic" pitchFamily="18" charset="-78"/>
                <a:cs typeface="Simplified Arabic" pitchFamily="18" charset="-78"/>
              </a:rPr>
              <a:t>الصحراء الغربية هى جزء من الصحراء الكبرى فى الشرق والشمال الشرقى </a:t>
            </a:r>
          </a:p>
          <a:p>
            <a:pPr algn="r" rtl="1"/>
            <a:r>
              <a:rPr lang="ar-EG" sz="3400" b="1" dirty="0" smtClean="0">
                <a:solidFill>
                  <a:schemeClr val="tx1"/>
                </a:solidFill>
                <a:latin typeface="Simplified Arabic" pitchFamily="18" charset="-78"/>
                <a:cs typeface="Simplified Arabic" pitchFamily="18" charset="-78"/>
              </a:rPr>
              <a:t>يحدها :-    </a:t>
            </a:r>
          </a:p>
          <a:p>
            <a:pPr marL="990600" indent="168275" algn="r" rtl="1">
              <a:buFont typeface="Wingdings" pitchFamily="2" charset="2"/>
              <a:buChar char="§"/>
            </a:pPr>
            <a:r>
              <a:rPr lang="ar-EG" sz="3400" b="1" dirty="0" smtClean="0">
                <a:solidFill>
                  <a:schemeClr val="tx1"/>
                </a:solidFill>
                <a:latin typeface="Simplified Arabic" pitchFamily="18" charset="-78"/>
                <a:cs typeface="Simplified Arabic" pitchFamily="18" charset="-78"/>
              </a:rPr>
              <a:t>شمالا البحر المتوسط </a:t>
            </a:r>
          </a:p>
          <a:p>
            <a:pPr marL="990600" indent="168275" algn="r" rtl="1">
              <a:buFont typeface="Wingdings" pitchFamily="2" charset="2"/>
              <a:buChar char="§"/>
            </a:pPr>
            <a:r>
              <a:rPr lang="ar-EG" sz="3400" b="1" dirty="0" smtClean="0">
                <a:solidFill>
                  <a:schemeClr val="tx1"/>
                </a:solidFill>
                <a:latin typeface="Simplified Arabic" pitchFamily="18" charset="-78"/>
                <a:cs typeface="Simplified Arabic" pitchFamily="18" charset="-78"/>
              </a:rPr>
              <a:t>غربا ليبيا </a:t>
            </a:r>
          </a:p>
          <a:p>
            <a:pPr marL="990600" indent="168275" algn="r" rtl="1">
              <a:buFont typeface="Wingdings" pitchFamily="2" charset="2"/>
              <a:buChar char="§"/>
            </a:pPr>
            <a:r>
              <a:rPr lang="ar-EG" sz="3400" b="1" dirty="0" smtClean="0">
                <a:solidFill>
                  <a:schemeClr val="tx1"/>
                </a:solidFill>
                <a:latin typeface="Simplified Arabic" pitchFamily="18" charset="-78"/>
                <a:cs typeface="Simplified Arabic" pitchFamily="18" charset="-78"/>
              </a:rPr>
              <a:t> شرقا وادى النيل وهوامش الدلتا</a:t>
            </a:r>
          </a:p>
          <a:p>
            <a:pPr marL="990600" indent="168275" algn="r" rtl="1">
              <a:buFont typeface="Wingdings" pitchFamily="2" charset="2"/>
              <a:buChar char="§"/>
            </a:pPr>
            <a:r>
              <a:rPr lang="ar-EG" sz="3400" b="1" dirty="0" smtClean="0">
                <a:solidFill>
                  <a:schemeClr val="tx1"/>
                </a:solidFill>
                <a:latin typeface="Simplified Arabic" pitchFamily="18" charset="-78"/>
                <a:cs typeface="Simplified Arabic" pitchFamily="18" charset="-78"/>
              </a:rPr>
              <a:t>جنوبا خط عرض 22 متماشيا مع الحدود المصرية السودانية</a:t>
            </a:r>
          </a:p>
          <a:p>
            <a:pPr algn="r" rtl="1"/>
            <a:r>
              <a:rPr lang="ar-EG" sz="4600" b="1" u="sng" dirty="0" smtClean="0">
                <a:solidFill>
                  <a:srgbClr val="FF0000"/>
                </a:solidFill>
                <a:latin typeface="Simplified Arabic" pitchFamily="18" charset="-78"/>
                <a:cs typeface="Simplified Arabic" pitchFamily="18" charset="-78"/>
              </a:rPr>
              <a:t>مساحتها</a:t>
            </a:r>
          </a:p>
          <a:p>
            <a:pPr marL="441325" indent="-441325" algn="r" rtl="1">
              <a:lnSpc>
                <a:spcPct val="170000"/>
              </a:lnSpc>
              <a:buFont typeface="Wingdings" pitchFamily="2" charset="2"/>
              <a:buChar char="Ø"/>
            </a:pPr>
            <a:r>
              <a:rPr lang="ar-EG" sz="3400" b="1" dirty="0" smtClean="0">
                <a:solidFill>
                  <a:schemeClr val="tx1"/>
                </a:solidFill>
                <a:latin typeface="Simplified Arabic" pitchFamily="18" charset="-78"/>
                <a:cs typeface="Simplified Arabic" pitchFamily="18" charset="-78"/>
              </a:rPr>
              <a:t>تبلغ مساحتها حوالى 681 الف كيلو متر مربع بنسبة 68 % من جملة الاراضى المصرية،</a:t>
            </a:r>
          </a:p>
          <a:p>
            <a:pPr marL="441325" indent="-441325" algn="r" rtl="1">
              <a:lnSpc>
                <a:spcPct val="170000"/>
              </a:lnSpc>
              <a:buFont typeface="Wingdings" pitchFamily="2" charset="2"/>
              <a:buChar char="Ø"/>
            </a:pPr>
            <a:r>
              <a:rPr lang="ar-EG" sz="3400" b="1" dirty="0" smtClean="0">
                <a:solidFill>
                  <a:schemeClr val="tx1"/>
                </a:solidFill>
                <a:latin typeface="Simplified Arabic" pitchFamily="18" charset="-78"/>
                <a:cs typeface="Simplified Arabic" pitchFamily="18" charset="-78"/>
              </a:rPr>
              <a:t>شكلها اقرب الى المستطيل  </a:t>
            </a:r>
            <a:r>
              <a:rPr lang="ar-EG" b="1" dirty="0" smtClean="0">
                <a:solidFill>
                  <a:srgbClr val="FF0000"/>
                </a:solidFill>
                <a:latin typeface="Simplified Arabic" pitchFamily="18" charset="-78"/>
                <a:cs typeface="Simplified Arabic" pitchFamily="18" charset="-78"/>
              </a:rPr>
              <a:t>( اقصى طول لها 1008كم – اقصى عرض لعا760كم)</a:t>
            </a:r>
            <a:endParaRPr lang="ar-EG" b="1" dirty="0">
              <a:solidFill>
                <a:srgbClr val="FF0000"/>
              </a:solidFill>
              <a:latin typeface="Simplified Arabic" pitchFamily="18" charset="-78"/>
              <a:cs typeface="Simplified Arabic" pitchFamily="18" charset="-78"/>
            </a:endParaRPr>
          </a:p>
        </p:txBody>
      </p:sp>
      <p:sp>
        <p:nvSpPr>
          <p:cNvPr id="5" name="Rectangle 4"/>
          <p:cNvSpPr/>
          <p:nvPr/>
        </p:nvSpPr>
        <p:spPr>
          <a:xfrm>
            <a:off x="1752600" y="2514600"/>
            <a:ext cx="381000" cy="304800"/>
          </a:xfrm>
          <a:prstGeom prst="rect">
            <a:avLst/>
          </a:pr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ln w="34925"/>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p>
            <a:r>
              <a:rPr lang="ar-EG" b="1" dirty="0" smtClean="0">
                <a:latin typeface="+mn-lt"/>
                <a:ea typeface="+mn-ea"/>
                <a:cs typeface="+mn-cs"/>
              </a:rPr>
              <a:t>الخصائص المورفولوجية الصحراء الغربية</a:t>
            </a:r>
            <a:endParaRPr lang="ar-EG" b="1" dirty="0">
              <a:latin typeface="+mn-lt"/>
              <a:ea typeface="+mn-ea"/>
              <a:cs typeface="+mn-cs"/>
            </a:endParaRPr>
          </a:p>
        </p:txBody>
      </p:sp>
      <p:sp>
        <p:nvSpPr>
          <p:cNvPr id="3" name="Content Placeholder 2"/>
          <p:cNvSpPr>
            <a:spLocks noGrp="1"/>
          </p:cNvSpPr>
          <p:nvPr>
            <p:ph idx="1"/>
          </p:nvPr>
        </p:nvSpPr>
        <p:spPr>
          <a:xfrm>
            <a:off x="457200" y="1066800"/>
            <a:ext cx="8229600" cy="5562600"/>
          </a:xfrm>
          <a:ln w="41275">
            <a:solidFill>
              <a:schemeClr val="tx1"/>
            </a:solidFill>
          </a:ln>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r" rtl="1">
              <a:lnSpc>
                <a:spcPct val="150000"/>
              </a:lnSpc>
              <a:buNone/>
            </a:pPr>
            <a:r>
              <a:rPr lang="ar-EG" sz="3300" b="1" dirty="0" smtClean="0">
                <a:solidFill>
                  <a:srgbClr val="FF0000"/>
                </a:solidFill>
                <a:latin typeface="Simplified Arabic" pitchFamily="18" charset="-78"/>
                <a:cs typeface="Simplified Arabic" pitchFamily="18" charset="-78"/>
              </a:rPr>
              <a:t>تنقسم الصحراء الغربية الى قسمين </a:t>
            </a:r>
          </a:p>
          <a:p>
            <a:pPr marL="2057400" indent="-441325" algn="r" rtl="1">
              <a:lnSpc>
                <a:spcPct val="150000"/>
              </a:lnSpc>
              <a:buFont typeface="Wingdings" pitchFamily="2" charset="2"/>
              <a:buChar char="Ø"/>
            </a:pPr>
            <a:r>
              <a:rPr lang="ar-EG" sz="2400" b="1" dirty="0" smtClean="0">
                <a:solidFill>
                  <a:schemeClr val="accent4">
                    <a:lumMod val="50000"/>
                  </a:schemeClr>
                </a:solidFill>
                <a:latin typeface="Simplified Arabic" pitchFamily="18" charset="-78"/>
                <a:cs typeface="Simplified Arabic" pitchFamily="18" charset="-78"/>
              </a:rPr>
              <a:t>الهضاب</a:t>
            </a:r>
          </a:p>
          <a:p>
            <a:pPr marL="2057400" indent="-441325" algn="r" rtl="1">
              <a:lnSpc>
                <a:spcPct val="150000"/>
              </a:lnSpc>
              <a:buFont typeface="Wingdings" pitchFamily="2" charset="2"/>
              <a:buChar char="Ø"/>
            </a:pPr>
            <a:r>
              <a:rPr lang="ar-EG" sz="2400" b="1" dirty="0" smtClean="0">
                <a:solidFill>
                  <a:schemeClr val="accent4">
                    <a:lumMod val="50000"/>
                  </a:schemeClr>
                </a:solidFill>
                <a:latin typeface="Simplified Arabic" pitchFamily="18" charset="-78"/>
                <a:cs typeface="Simplified Arabic" pitchFamily="18" charset="-78"/>
              </a:rPr>
              <a:t>النطاف الساحاى</a:t>
            </a:r>
          </a:p>
          <a:p>
            <a:pPr marL="2057400" indent="-1874838" algn="r" rtl="1">
              <a:lnSpc>
                <a:spcPct val="150000"/>
              </a:lnSpc>
              <a:buNone/>
            </a:pPr>
            <a:r>
              <a:rPr lang="ar-EG" sz="3600" b="1" dirty="0" smtClean="0">
                <a:solidFill>
                  <a:srgbClr val="FF0000"/>
                </a:solidFill>
                <a:latin typeface="Simplified Arabic" pitchFamily="18" charset="-78"/>
                <a:cs typeface="Simplified Arabic" pitchFamily="18" charset="-78"/>
              </a:rPr>
              <a:t>اولا: الهضاب</a:t>
            </a:r>
          </a:p>
          <a:p>
            <a:pPr algn="r" rtl="1">
              <a:lnSpc>
                <a:spcPct val="150000"/>
              </a:lnSpc>
              <a:buNone/>
            </a:pPr>
            <a:r>
              <a:rPr lang="ar-EG" sz="3100" b="1" dirty="0" smtClean="0">
                <a:solidFill>
                  <a:schemeClr val="accent4">
                    <a:lumMod val="50000"/>
                  </a:schemeClr>
                </a:solidFill>
                <a:latin typeface="Simplified Arabic" pitchFamily="18" charset="-78"/>
                <a:cs typeface="Simplified Arabic" pitchFamily="18" charset="-78"/>
              </a:rPr>
              <a:t> تتكون الصحراء الغربية من مجموعه هضاب صخرية تحصر بينها المنخفضات</a:t>
            </a:r>
          </a:p>
          <a:p>
            <a:pPr algn="r" rtl="1">
              <a:lnSpc>
                <a:spcPct val="150000"/>
              </a:lnSpc>
              <a:buNone/>
            </a:pPr>
            <a:r>
              <a:rPr lang="ar-EG" b="1" dirty="0" smtClean="0">
                <a:solidFill>
                  <a:srgbClr val="FF0000"/>
                </a:solidFill>
                <a:latin typeface="Simplified Arabic" pitchFamily="18" charset="-78"/>
                <a:cs typeface="Simplified Arabic" pitchFamily="18" charset="-78"/>
              </a:rPr>
              <a:t>أ- الهضبة الجنوبية</a:t>
            </a:r>
          </a:p>
          <a:p>
            <a:pPr algn="just" rtl="1">
              <a:lnSpc>
                <a:spcPct val="150000"/>
              </a:lnSpc>
              <a:buFont typeface="Wingdings" pitchFamily="2" charset="2"/>
              <a:buChar char="q"/>
            </a:pPr>
            <a:r>
              <a:rPr lang="ar-EG" sz="2400" b="1" dirty="0" smtClean="0">
                <a:solidFill>
                  <a:schemeClr val="accent4">
                    <a:lumMod val="50000"/>
                  </a:schemeClr>
                </a:solidFill>
                <a:latin typeface="Simplified Arabic" pitchFamily="18" charset="-78"/>
                <a:cs typeface="Simplified Arabic" pitchFamily="18" charset="-78"/>
              </a:rPr>
              <a:t> </a:t>
            </a:r>
            <a:r>
              <a:rPr lang="ar-EG" sz="2600" b="1" dirty="0" smtClean="0">
                <a:solidFill>
                  <a:schemeClr val="accent4">
                    <a:lumMod val="50000"/>
                  </a:schemeClr>
                </a:solidFill>
                <a:latin typeface="Simplified Arabic" pitchFamily="18" charset="-78"/>
                <a:cs typeface="Simplified Arabic" pitchFamily="18" charset="-78"/>
              </a:rPr>
              <a:t>اعلى جهات الصحراء الغربية توجد فى ركنها الجنوبى الغربى حيث يوجد جبل العوينات 1900كم</a:t>
            </a:r>
          </a:p>
          <a:p>
            <a:pPr algn="just" rtl="1">
              <a:lnSpc>
                <a:spcPct val="150000"/>
              </a:lnSpc>
              <a:buFont typeface="Wingdings" pitchFamily="2" charset="2"/>
              <a:buChar char="q"/>
            </a:pPr>
            <a:r>
              <a:rPr lang="ar-EG" sz="2600" b="1" dirty="0" smtClean="0">
                <a:solidFill>
                  <a:schemeClr val="accent4">
                    <a:lumMod val="50000"/>
                  </a:schemeClr>
                </a:solidFill>
                <a:latin typeface="Simplified Arabic" pitchFamily="18" charset="-78"/>
                <a:cs typeface="Simplified Arabic" pitchFamily="18" charset="-78"/>
              </a:rPr>
              <a:t>الى الشمال من جبل العوينات توجد هضبة الجلف الكبير المرتفعة، وتتكون من الحجر الرملى النوبى وتنحدر انحدارا فجائيا صوب منخفض هائل يحدها شرقا وهو المنخفض الذي يضم الدخلة والخارجه وابومنقار</a:t>
            </a:r>
            <a:endParaRPr lang="ar-EG" sz="2600" b="1" dirty="0">
              <a:solidFill>
                <a:schemeClr val="accent4">
                  <a:lumMod val="50000"/>
                </a:schemeClr>
              </a:solidFill>
              <a:latin typeface="Simplified Arabic" pitchFamily="18" charset="-78"/>
              <a:cs typeface="Simplified Arabic" pitchFamily="18" charset="-78"/>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096000"/>
          </a:xfrm>
          <a:ln w="31750"/>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r" rtl="1">
              <a:lnSpc>
                <a:spcPct val="150000"/>
              </a:lnSpc>
              <a:buFont typeface="Wingdings" pitchFamily="2" charset="2"/>
              <a:buChar char="§"/>
            </a:pPr>
            <a:r>
              <a:rPr lang="ar-EG" b="1" dirty="0" smtClean="0">
                <a:solidFill>
                  <a:srgbClr val="FF0000"/>
                </a:solidFill>
                <a:latin typeface="Simplified Arabic" pitchFamily="18" charset="-78"/>
                <a:cs typeface="Simplified Arabic" pitchFamily="18" charset="-78"/>
              </a:rPr>
              <a:t>ب- الهضبة الوسطى</a:t>
            </a:r>
          </a:p>
          <a:p>
            <a:pPr algn="r" rtl="1">
              <a:lnSpc>
                <a:spcPct val="150000"/>
              </a:lnSpc>
              <a:buFont typeface="Wingdings" pitchFamily="2" charset="2"/>
              <a:buChar char="§"/>
            </a:pPr>
            <a:r>
              <a:rPr lang="ar-EG" sz="2400" b="1" dirty="0" smtClean="0">
                <a:solidFill>
                  <a:schemeClr val="accent4">
                    <a:lumMod val="50000"/>
                  </a:schemeClr>
                </a:solidFill>
                <a:latin typeface="Simplified Arabic" pitchFamily="18" charset="-78"/>
                <a:cs typeface="Simplified Arabic" pitchFamily="18" charset="-78"/>
              </a:rPr>
              <a:t>تقع الى الشمال من هضبة الجلف الكبير </a:t>
            </a:r>
          </a:p>
          <a:p>
            <a:pPr algn="r" rtl="1">
              <a:lnSpc>
                <a:spcPct val="150000"/>
              </a:lnSpc>
              <a:buFont typeface="Wingdings" pitchFamily="2" charset="2"/>
              <a:buChar char="§"/>
            </a:pPr>
            <a:r>
              <a:rPr lang="ar-EG" sz="2400" b="1" dirty="0" smtClean="0">
                <a:solidFill>
                  <a:schemeClr val="accent4">
                    <a:lumMod val="50000"/>
                  </a:schemeClr>
                </a:solidFill>
                <a:latin typeface="Simplified Arabic" pitchFamily="18" charset="-78"/>
                <a:cs typeface="Simplified Arabic" pitchFamily="18" charset="-78"/>
              </a:rPr>
              <a:t>هى هضبة مكونه من الصخور الجيرية تعرف (بالهضبه الايوسينية) وتعرف ايضا بالهضبة الوسطىـى، لا يزيد ارتفاعها عن 500 متر، </a:t>
            </a:r>
          </a:p>
          <a:p>
            <a:pPr algn="r" rtl="1">
              <a:lnSpc>
                <a:spcPct val="150000"/>
              </a:lnSpc>
              <a:buFont typeface="Wingdings" pitchFamily="2" charset="2"/>
              <a:buChar char="§"/>
            </a:pPr>
            <a:r>
              <a:rPr lang="ar-EG" sz="2600" b="1" u="sng" dirty="0" smtClean="0">
                <a:solidFill>
                  <a:srgbClr val="FF0000"/>
                </a:solidFill>
                <a:latin typeface="Simplified Arabic" pitchFamily="18" charset="-78"/>
                <a:cs typeface="Simplified Arabic" pitchFamily="18" charset="-78"/>
              </a:rPr>
              <a:t>هذه الهضبة الجيرية تنحدار انحدار شديد </a:t>
            </a:r>
            <a:r>
              <a:rPr lang="ar-EG" sz="2400" b="1" dirty="0" smtClean="0">
                <a:solidFill>
                  <a:srgbClr val="FF0000"/>
                </a:solidFill>
                <a:latin typeface="Simplified Arabic" pitchFamily="18" charset="-78"/>
                <a:cs typeface="Simplified Arabic" pitchFamily="18" charset="-78"/>
              </a:rPr>
              <a:t>صوب </a:t>
            </a:r>
            <a:r>
              <a:rPr lang="ar-EG" sz="2400" b="1" dirty="0" smtClean="0">
                <a:solidFill>
                  <a:schemeClr val="accent4">
                    <a:lumMod val="50000"/>
                  </a:schemeClr>
                </a:solidFill>
                <a:latin typeface="Simplified Arabic" pitchFamily="18" charset="-78"/>
                <a:cs typeface="Simplified Arabic" pitchFamily="18" charset="-78"/>
              </a:rPr>
              <a:t>  </a:t>
            </a:r>
          </a:p>
          <a:p>
            <a:pPr marL="1431925" indent="0" algn="r" rtl="1">
              <a:lnSpc>
                <a:spcPct val="150000"/>
              </a:lnSpc>
              <a:buFont typeface="Wingdings" pitchFamily="2" charset="2"/>
              <a:buChar char="v"/>
            </a:pPr>
            <a:r>
              <a:rPr lang="ar-EG" sz="2800" b="1" dirty="0" smtClean="0">
                <a:solidFill>
                  <a:schemeClr val="accent4">
                    <a:lumMod val="50000"/>
                  </a:schemeClr>
                </a:solidFill>
                <a:latin typeface="Simplified Arabic" pitchFamily="18" charset="-78"/>
                <a:cs typeface="Simplified Arabic" pitchFamily="18" charset="-78"/>
              </a:rPr>
              <a:t>    وادى النيل شرقا</a:t>
            </a:r>
          </a:p>
          <a:p>
            <a:pPr marL="1889125" indent="-457200" algn="r" rtl="1">
              <a:lnSpc>
                <a:spcPct val="150000"/>
              </a:lnSpc>
              <a:buFont typeface="Wingdings" pitchFamily="2" charset="2"/>
              <a:buChar char="v"/>
            </a:pPr>
            <a:r>
              <a:rPr lang="ar-EG" sz="2800" b="1" dirty="0" smtClean="0">
                <a:solidFill>
                  <a:schemeClr val="accent4">
                    <a:lumMod val="50000"/>
                  </a:schemeClr>
                </a:solidFill>
                <a:latin typeface="Simplified Arabic" pitchFamily="18" charset="-78"/>
                <a:cs typeface="Simplified Arabic" pitchFamily="18" charset="-78"/>
              </a:rPr>
              <a:t>منخفض الخارجة والداخلة وابو منقار جنوبا </a:t>
            </a:r>
          </a:p>
          <a:p>
            <a:pPr marL="1889125" indent="-457200" algn="r" rtl="1">
              <a:lnSpc>
                <a:spcPct val="150000"/>
              </a:lnSpc>
              <a:buFont typeface="Wingdings" pitchFamily="2" charset="2"/>
              <a:buChar char="v"/>
            </a:pPr>
            <a:r>
              <a:rPr lang="ar-EG" sz="2800" b="1" dirty="0" smtClean="0">
                <a:solidFill>
                  <a:schemeClr val="accent4">
                    <a:lumMod val="50000"/>
                  </a:schemeClr>
                </a:solidFill>
                <a:latin typeface="Simplified Arabic" pitchFamily="18" charset="-78"/>
                <a:cs typeface="Simplified Arabic" pitchFamily="18" charset="-78"/>
              </a:rPr>
              <a:t>و نحو منخفض القطارة شمالا </a:t>
            </a:r>
          </a:p>
          <a:p>
            <a:pPr algn="r" rtl="1">
              <a:lnSpc>
                <a:spcPct val="150000"/>
              </a:lnSpc>
              <a:buFont typeface="Wingdings" pitchFamily="2" charset="2"/>
              <a:buChar char="§"/>
            </a:pPr>
            <a:r>
              <a:rPr lang="ar-EG" sz="2800" b="1" dirty="0" smtClean="0">
                <a:solidFill>
                  <a:schemeClr val="accent4">
                    <a:lumMod val="50000"/>
                  </a:schemeClr>
                </a:solidFill>
                <a:latin typeface="Simplified Arabic" pitchFamily="18" charset="-78"/>
                <a:cs typeface="Simplified Arabic" pitchFamily="18" charset="-78"/>
              </a:rPr>
              <a:t>وفى هذه الهضبة يوجد منخفضين هائلين هما(الفرافرة البحرية)</a:t>
            </a:r>
          </a:p>
          <a:p>
            <a:pPr algn="r" rtl="1">
              <a:lnSpc>
                <a:spcPct val="150000"/>
              </a:lnSpc>
              <a:buNone/>
            </a:pPr>
            <a:endParaRPr lang="ar-EG" sz="2400" b="1" dirty="0" smtClean="0">
              <a:solidFill>
                <a:schemeClr val="accent4">
                  <a:lumMod val="50000"/>
                </a:schemeClr>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15400" cy="6324600"/>
          </a:xfrm>
          <a:ln w="41275">
            <a:solidFill>
              <a:schemeClr val="tx1"/>
            </a:solidFill>
          </a:ln>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gn="r" rtl="1">
              <a:lnSpc>
                <a:spcPct val="160000"/>
              </a:lnSpc>
              <a:buNone/>
            </a:pPr>
            <a:r>
              <a:rPr lang="ar-EG" sz="4600" b="1" dirty="0" smtClean="0">
                <a:solidFill>
                  <a:srgbClr val="FF0000"/>
                </a:solidFill>
                <a:latin typeface="Simplified Arabic" pitchFamily="18" charset="-78"/>
                <a:cs typeface="Simplified Arabic" pitchFamily="18" charset="-78"/>
              </a:rPr>
              <a:t>ج- الهضبة الشمالية (الميوسينية)</a:t>
            </a:r>
          </a:p>
          <a:p>
            <a:pPr algn="r" rtl="1">
              <a:lnSpc>
                <a:spcPct val="160000"/>
              </a:lnSpc>
              <a:buNone/>
            </a:pPr>
            <a:r>
              <a:rPr lang="ar-EG" b="1" dirty="0" smtClean="0">
                <a:solidFill>
                  <a:schemeClr val="accent4">
                    <a:lumMod val="50000"/>
                  </a:schemeClr>
                </a:solidFill>
                <a:latin typeface="Simplified Arabic" pitchFamily="18" charset="-78"/>
                <a:cs typeface="Simplified Arabic" pitchFamily="18" charset="-78"/>
              </a:rPr>
              <a:t>تمتد الهضبه الشمالية الميوسينية الى الشمال من منخفضى (القطاره وسيوه ) </a:t>
            </a:r>
            <a:r>
              <a:rPr lang="ar-EG" sz="3800" b="1" dirty="0" smtClean="0">
                <a:solidFill>
                  <a:srgbClr val="FF0000"/>
                </a:solidFill>
                <a:latin typeface="Simplified Arabic" pitchFamily="18" charset="-78"/>
                <a:cs typeface="Simplified Arabic" pitchFamily="18" charset="-78"/>
              </a:rPr>
              <a:t>وتتميز هذه الهضبه بالاتى :- </a:t>
            </a:r>
          </a:p>
          <a:p>
            <a:pPr algn="r" rtl="1">
              <a:lnSpc>
                <a:spcPct val="160000"/>
              </a:lnSpc>
              <a:buFont typeface="Wingdings" pitchFamily="2" charset="2"/>
              <a:buChar char="q"/>
            </a:pPr>
            <a:r>
              <a:rPr lang="ar-EG" sz="2900" b="1" dirty="0" smtClean="0">
                <a:solidFill>
                  <a:schemeClr val="accent4">
                    <a:lumMod val="50000"/>
                  </a:schemeClr>
                </a:solidFill>
                <a:latin typeface="Simplified Arabic" pitchFamily="18" charset="-78"/>
                <a:cs typeface="Simplified Arabic" pitchFamily="18" charset="-78"/>
              </a:rPr>
              <a:t>تاخذ الهضه شكل المثلث راسه غرب الدلتا ، وقاعدته على الحدود المصرية الليبية</a:t>
            </a:r>
          </a:p>
          <a:p>
            <a:pPr algn="r" rtl="1">
              <a:lnSpc>
                <a:spcPct val="160000"/>
              </a:lnSpc>
              <a:buFont typeface="Wingdings" pitchFamily="2" charset="2"/>
              <a:buChar char="q"/>
            </a:pPr>
            <a:r>
              <a:rPr lang="ar-EG" sz="2900" b="1" dirty="0" smtClean="0">
                <a:solidFill>
                  <a:schemeClr val="accent4">
                    <a:lumMod val="50000"/>
                  </a:schemeClr>
                </a:solidFill>
                <a:latin typeface="Simplified Arabic" pitchFamily="18" charset="-78"/>
                <a:cs typeface="Simplified Arabic" pitchFamily="18" charset="-78"/>
              </a:rPr>
              <a:t>تعرف هذه الهضبه باسم مرماريكا ويبلغ ارتفاعها 1000م</a:t>
            </a:r>
          </a:p>
          <a:p>
            <a:pPr algn="r" rtl="1">
              <a:lnSpc>
                <a:spcPct val="160000"/>
              </a:lnSpc>
              <a:buFont typeface="Wingdings" pitchFamily="2" charset="2"/>
              <a:buChar char="q"/>
            </a:pPr>
            <a:r>
              <a:rPr lang="ar-EG" sz="2900" b="1" dirty="0" smtClean="0">
                <a:solidFill>
                  <a:srgbClr val="002060"/>
                </a:solidFill>
                <a:latin typeface="Simplified Arabic" pitchFamily="18" charset="-78"/>
                <a:cs typeface="Simplified Arabic" pitchFamily="18" charset="-78"/>
              </a:rPr>
              <a:t>تنحدر هذه الهضبه اما :-</a:t>
            </a:r>
          </a:p>
          <a:p>
            <a:pPr marL="1616075" indent="-625475" algn="r" rtl="1">
              <a:lnSpc>
                <a:spcPct val="160000"/>
              </a:lnSpc>
              <a:buFont typeface="Wingdings" pitchFamily="2" charset="2"/>
              <a:buChar char="v"/>
            </a:pPr>
            <a:r>
              <a:rPr lang="ar-EG" sz="2900" b="1" dirty="0" smtClean="0">
                <a:solidFill>
                  <a:srgbClr val="FF0000"/>
                </a:solidFill>
                <a:latin typeface="Simplified Arabic" pitchFamily="18" charset="-78"/>
                <a:cs typeface="Simplified Arabic" pitchFamily="18" charset="-78"/>
              </a:rPr>
              <a:t>انحدارا فجائيا صوب منخفض القطاره وسيوه جنوبا</a:t>
            </a:r>
          </a:p>
          <a:p>
            <a:pPr marL="1616075" indent="-625475" algn="r" rtl="1">
              <a:lnSpc>
                <a:spcPct val="160000"/>
              </a:lnSpc>
              <a:buFont typeface="Wingdings" pitchFamily="2" charset="2"/>
              <a:buChar char="v"/>
            </a:pPr>
            <a:r>
              <a:rPr lang="ar-EG" sz="2900" b="1" dirty="0" smtClean="0">
                <a:solidFill>
                  <a:srgbClr val="FF0000"/>
                </a:solidFill>
                <a:latin typeface="Simplified Arabic" pitchFamily="18" charset="-78"/>
                <a:cs typeface="Simplified Arabic" pitchFamily="18" charset="-78"/>
              </a:rPr>
              <a:t>كما تنحدر انحدارا عاما صوب الشمال الغربي حتى البحر المتوسط ويبلغ ارتفاعها عند  البحر50 م</a:t>
            </a:r>
          </a:p>
          <a:p>
            <a:pPr algn="r" rtl="1">
              <a:lnSpc>
                <a:spcPct val="160000"/>
              </a:lnSpc>
              <a:buFont typeface="Wingdings" pitchFamily="2" charset="2"/>
              <a:buChar char="q"/>
            </a:pPr>
            <a:r>
              <a:rPr lang="ar-EG" sz="2900" b="1" dirty="0" smtClean="0">
                <a:solidFill>
                  <a:schemeClr val="accent4">
                    <a:lumMod val="50000"/>
                  </a:schemeClr>
                </a:solidFill>
                <a:latin typeface="Simplified Arabic" pitchFamily="18" charset="-78"/>
                <a:cs typeface="Simplified Arabic" pitchFamily="18" charset="-78"/>
              </a:rPr>
              <a:t>وتقترب هذه الهضبة اقترابا شديدا من البحر المتوسط فى القطاع الغربي الاقصى من الساحل الشمالى للصحراء الغربية، ولا يفصلها عن البحر سوى شريط ضيق من الاراضى السهلية الساحلية </a:t>
            </a:r>
          </a:p>
          <a:p>
            <a:pPr algn="r" rtl="1">
              <a:lnSpc>
                <a:spcPct val="160000"/>
              </a:lnSpc>
              <a:buFont typeface="Wingdings" pitchFamily="2" charset="2"/>
              <a:buChar char="q"/>
            </a:pPr>
            <a:r>
              <a:rPr lang="ar-EG" sz="2900" b="1" dirty="0" smtClean="0">
                <a:solidFill>
                  <a:schemeClr val="accent4">
                    <a:lumMod val="50000"/>
                  </a:schemeClr>
                </a:solidFill>
                <a:latin typeface="Simplified Arabic" pitchFamily="18" charset="-78"/>
                <a:cs typeface="Simplified Arabic" pitchFamily="18" charset="-78"/>
              </a:rPr>
              <a:t>هضبة مرمريكا مقطعة فى الشمال بواسطة اودية منحدرة صوب البحر المتوسط</a:t>
            </a:r>
          </a:p>
          <a:p>
            <a:pPr>
              <a:buNone/>
            </a:pPr>
            <a:endParaRPr lang="ar-E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762000"/>
          </a:xfrm>
          <a:ln w="28575"/>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ar-EG" sz="5400" b="1" dirty="0" smtClean="0">
                <a:solidFill>
                  <a:srgbClr val="FF0000"/>
                </a:solidFill>
                <a:latin typeface="+mn-lt"/>
                <a:ea typeface="+mn-ea"/>
                <a:cs typeface="+mn-cs"/>
              </a:rPr>
              <a:t>اهم ما يميز الصحراء الغربية</a:t>
            </a:r>
            <a:endParaRPr lang="ar-EG" sz="5400" b="1" dirty="0">
              <a:solidFill>
                <a:srgbClr val="FF0000"/>
              </a:solidFill>
              <a:latin typeface="+mn-lt"/>
              <a:ea typeface="+mn-ea"/>
              <a:cs typeface="+mn-cs"/>
            </a:endParaRPr>
          </a:p>
        </p:txBody>
      </p:sp>
      <p:sp>
        <p:nvSpPr>
          <p:cNvPr id="3" name="Content Placeholder 2"/>
          <p:cNvSpPr>
            <a:spLocks noGrp="1"/>
          </p:cNvSpPr>
          <p:nvPr>
            <p:ph idx="1"/>
          </p:nvPr>
        </p:nvSpPr>
        <p:spPr>
          <a:xfrm>
            <a:off x="76200" y="914400"/>
            <a:ext cx="8915400" cy="3124200"/>
          </a:xfrm>
          <a:ln w="38100"/>
        </p:spPr>
        <p:style>
          <a:lnRef idx="1">
            <a:schemeClr val="accent3"/>
          </a:lnRef>
          <a:fillRef idx="2">
            <a:schemeClr val="accent3"/>
          </a:fillRef>
          <a:effectRef idx="1">
            <a:schemeClr val="accent3"/>
          </a:effectRef>
          <a:fontRef idx="minor">
            <a:schemeClr val="dk1"/>
          </a:fontRef>
        </p:style>
        <p:txBody>
          <a:bodyPr>
            <a:noAutofit/>
          </a:bodyPr>
          <a:lstStyle/>
          <a:p>
            <a:pPr algn="r" rtl="1">
              <a:lnSpc>
                <a:spcPct val="150000"/>
              </a:lnSpc>
              <a:buFont typeface="Wingdings" pitchFamily="2" charset="2"/>
              <a:buChar char="§"/>
            </a:pPr>
            <a:r>
              <a:rPr lang="ar-EG" sz="2300" b="1" dirty="0" smtClean="0">
                <a:solidFill>
                  <a:srgbClr val="002060"/>
                </a:solidFill>
                <a:latin typeface="Simplified Arabic" pitchFamily="18" charset="-78"/>
                <a:cs typeface="Simplified Arabic" pitchFamily="18" charset="-78"/>
              </a:rPr>
              <a:t> </a:t>
            </a:r>
            <a:r>
              <a:rPr lang="ar-EG" sz="2400" b="1" dirty="0" smtClean="0">
                <a:solidFill>
                  <a:srgbClr val="002060"/>
                </a:solidFill>
                <a:latin typeface="Simplified Arabic" pitchFamily="18" charset="-78"/>
                <a:cs typeface="Simplified Arabic" pitchFamily="18" charset="-78"/>
              </a:rPr>
              <a:t>الصحراء الغربية تكاد تكون </a:t>
            </a:r>
            <a:r>
              <a:rPr lang="ar-EG" sz="2400" b="1" dirty="0" smtClean="0">
                <a:solidFill>
                  <a:srgbClr val="FF0000"/>
                </a:solidFill>
                <a:latin typeface="Simplified Arabic" pitchFamily="18" charset="-78"/>
                <a:cs typeface="Simplified Arabic" pitchFamily="18" charset="-78"/>
              </a:rPr>
              <a:t>خالية من الاودية </a:t>
            </a:r>
            <a:r>
              <a:rPr lang="ar-EG" sz="2400" b="1" dirty="0" smtClean="0">
                <a:solidFill>
                  <a:srgbClr val="002060"/>
                </a:solidFill>
                <a:latin typeface="Simplified Arabic" pitchFamily="18" charset="-78"/>
                <a:cs typeface="Simplified Arabic" pitchFamily="18" charset="-78"/>
              </a:rPr>
              <a:t>باستثناء الاودية القصيرة المنحدرة الى البحر المتوسط او بعض المسيلات المتجهه شرقا صوب النيل</a:t>
            </a:r>
          </a:p>
          <a:p>
            <a:pPr algn="r" rtl="1">
              <a:lnSpc>
                <a:spcPct val="150000"/>
              </a:lnSpc>
              <a:buFont typeface="Wingdings" pitchFamily="2" charset="2"/>
              <a:buChar char="§"/>
            </a:pPr>
            <a:r>
              <a:rPr lang="ar-EG" sz="2400" b="1" dirty="0" smtClean="0">
                <a:solidFill>
                  <a:srgbClr val="002060"/>
                </a:solidFill>
                <a:latin typeface="Simplified Arabic" pitchFamily="18" charset="-78"/>
                <a:cs typeface="Simplified Arabic" pitchFamily="18" charset="-78"/>
              </a:rPr>
              <a:t>نمط التصريف بها مركزى حيث تنحدر الاودية من الهضاب صوب المنخفضات ومن ثم نمط التصريف داخلى .</a:t>
            </a:r>
          </a:p>
          <a:p>
            <a:pPr algn="r" rtl="1"/>
            <a:r>
              <a:rPr lang="ar-EG" sz="2400" b="1" dirty="0" smtClean="0">
                <a:solidFill>
                  <a:srgbClr val="002060"/>
                </a:solidFill>
                <a:latin typeface="Simplified Arabic" pitchFamily="18" charset="-78"/>
                <a:cs typeface="Simplified Arabic" pitchFamily="18" charset="-78"/>
              </a:rPr>
              <a:t>ويسود هذا النوع في المناطق الحوضية ذات التصريف المائي الداخلي كما هو الحال في المنخفضات الصحراوية.</a:t>
            </a:r>
          </a:p>
          <a:p>
            <a:pPr>
              <a:buNone/>
            </a:pPr>
            <a:r>
              <a:rPr lang="ar-EG" sz="2800" dirty="0" smtClean="0"/>
              <a:t/>
            </a:r>
            <a:br>
              <a:rPr lang="ar-EG" sz="2800" dirty="0" smtClean="0"/>
            </a:br>
            <a:endParaRPr lang="ar-EG" sz="2800" b="1" dirty="0" smtClean="0">
              <a:solidFill>
                <a:srgbClr val="002060"/>
              </a:solidFill>
              <a:latin typeface="Simplified Arabic" pitchFamily="18" charset="-78"/>
              <a:cs typeface="Simplified Arabic" pitchFamily="18" charset="-78"/>
            </a:endParaRPr>
          </a:p>
        </p:txBody>
      </p:sp>
      <p:pic>
        <p:nvPicPr>
          <p:cNvPr id="19458" name="Picture 2"/>
          <p:cNvPicPr>
            <a:picLocks noChangeAspect="1" noChangeArrowheads="1"/>
          </p:cNvPicPr>
          <p:nvPr/>
        </p:nvPicPr>
        <p:blipFill>
          <a:blip r:embed="rId2" cstate="print"/>
          <a:srcRect/>
          <a:stretch>
            <a:fillRect/>
          </a:stretch>
        </p:blipFill>
        <p:spPr bwMode="auto">
          <a:xfrm>
            <a:off x="2743200" y="4114800"/>
            <a:ext cx="3867150" cy="2514600"/>
          </a:xfrm>
          <a:prstGeom prst="rect">
            <a:avLst/>
          </a:prstGeom>
          <a:noFill/>
          <a:ln w="44450">
            <a:solidFill>
              <a:schemeClr val="tx1"/>
            </a:solid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57200"/>
            <a:ext cx="8610600" cy="2816156"/>
          </a:xfrm>
          <a:prstGeom prst="rect">
            <a:avLst/>
          </a:prstGeom>
          <a:ln w="57150">
            <a:solidFill>
              <a:schemeClr val="tx1"/>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r" rtl="1">
              <a:lnSpc>
                <a:spcPct val="150000"/>
              </a:lnSpc>
              <a:buFont typeface="Wingdings" pitchFamily="2" charset="2"/>
              <a:buChar char="§"/>
            </a:pPr>
            <a:r>
              <a:rPr lang="ar-EG" sz="2400" b="1" dirty="0" smtClean="0">
                <a:solidFill>
                  <a:srgbClr val="002060"/>
                </a:solidFill>
                <a:latin typeface="Simplified Arabic" pitchFamily="18" charset="-78"/>
                <a:cs typeface="Simplified Arabic" pitchFamily="18" charset="-78"/>
              </a:rPr>
              <a:t>الصحراء الغربية </a:t>
            </a:r>
            <a:r>
              <a:rPr lang="ar-EG" sz="2400" b="1" dirty="0" smtClean="0">
                <a:solidFill>
                  <a:srgbClr val="FF0000"/>
                </a:solidFill>
                <a:latin typeface="Simplified Arabic" pitchFamily="18" charset="-78"/>
                <a:cs typeface="Simplified Arabic" pitchFamily="18" charset="-78"/>
              </a:rPr>
              <a:t>فقيرة جدا فى الموارد المائية </a:t>
            </a:r>
            <a:r>
              <a:rPr lang="ar-EG" sz="2400" b="1" dirty="0" smtClean="0">
                <a:solidFill>
                  <a:srgbClr val="002060"/>
                </a:solidFill>
                <a:latin typeface="Simplified Arabic" pitchFamily="18" charset="-78"/>
                <a:cs typeface="Simplified Arabic" pitchFamily="18" charset="-78"/>
              </a:rPr>
              <a:t>فيما عدا الجزء الساحلى فى اقصى الشمال حيث انه عرضه لسقوط الامطار فى الشتاء</a:t>
            </a:r>
          </a:p>
          <a:p>
            <a:pPr algn="r" rtl="1">
              <a:lnSpc>
                <a:spcPct val="150000"/>
              </a:lnSpc>
              <a:buFont typeface="Wingdings" pitchFamily="2" charset="2"/>
              <a:buChar char="§"/>
            </a:pPr>
            <a:r>
              <a:rPr lang="ar-EG" sz="2400" b="1" dirty="0" smtClean="0">
                <a:solidFill>
                  <a:srgbClr val="002060"/>
                </a:solidFill>
                <a:latin typeface="Simplified Arabic" pitchFamily="18" charset="-78"/>
                <a:cs typeface="Simplified Arabic" pitchFamily="18" charset="-78"/>
              </a:rPr>
              <a:t>تكاد </a:t>
            </a:r>
            <a:r>
              <a:rPr lang="ar-EG" sz="2400" b="1" dirty="0" smtClean="0">
                <a:solidFill>
                  <a:srgbClr val="FF0000"/>
                </a:solidFill>
                <a:latin typeface="Simplified Arabic" pitchFamily="18" charset="-78"/>
                <a:cs typeface="Simplified Arabic" pitchFamily="18" charset="-78"/>
              </a:rPr>
              <a:t>تخلو من المياه السطحية </a:t>
            </a:r>
            <a:r>
              <a:rPr lang="ar-EG" sz="2400" b="1" dirty="0" smtClean="0">
                <a:solidFill>
                  <a:srgbClr val="002060"/>
                </a:solidFill>
                <a:latin typeface="Simplified Arabic" pitchFamily="18" charset="-78"/>
                <a:cs typeface="Simplified Arabic" pitchFamily="18" charset="-78"/>
              </a:rPr>
              <a:t>حيث يعتمد سكان الواحات فى احتياجتهم من المياه غلى  </a:t>
            </a:r>
            <a:r>
              <a:rPr lang="ar-EG" sz="2400" b="1" dirty="0" smtClean="0">
                <a:solidFill>
                  <a:srgbClr val="FF0000"/>
                </a:solidFill>
                <a:latin typeface="Simplified Arabic" pitchFamily="18" charset="-78"/>
                <a:cs typeface="Simplified Arabic" pitchFamily="18" charset="-78"/>
              </a:rPr>
              <a:t>الخزانات الباطنية</a:t>
            </a:r>
            <a:r>
              <a:rPr lang="ar-EG" sz="2400" b="1" dirty="0" smtClean="0">
                <a:solidFill>
                  <a:srgbClr val="002060"/>
                </a:solidFill>
                <a:latin typeface="Simplified Arabic" pitchFamily="18" charset="-78"/>
                <a:cs typeface="Simplified Arabic" pitchFamily="18" charset="-78"/>
              </a:rPr>
              <a:t> وهى مياه جوفية بين طبقات  الحجر الرملى وتستخرج فى صورة ابار ارتوازية او ابار عادية </a:t>
            </a:r>
            <a:endParaRPr lang="ar-EG" sz="2400" b="1" dirty="0">
              <a:solidFill>
                <a:srgbClr val="002060"/>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86800" cy="3200400"/>
          </a:xfrm>
          <a:ln w="41275">
            <a:solidFill>
              <a:schemeClr val="tx1"/>
            </a:solidFill>
          </a:ln>
        </p:spPr>
        <p:style>
          <a:lnRef idx="1">
            <a:schemeClr val="accent5"/>
          </a:lnRef>
          <a:fillRef idx="2">
            <a:schemeClr val="accent5"/>
          </a:fillRef>
          <a:effectRef idx="1">
            <a:schemeClr val="accent5"/>
          </a:effectRef>
          <a:fontRef idx="minor">
            <a:schemeClr val="dk1"/>
          </a:fontRef>
        </p:style>
        <p:txBody>
          <a:bodyPr>
            <a:noAutofit/>
          </a:bodyPr>
          <a:lstStyle/>
          <a:p>
            <a:pPr algn="r" rtl="1">
              <a:lnSpc>
                <a:spcPct val="160000"/>
              </a:lnSpc>
              <a:buFont typeface="Wingdings" pitchFamily="2" charset="2"/>
              <a:buChar char="§"/>
            </a:pPr>
            <a:r>
              <a:rPr lang="ar-EG" sz="2600" b="1" dirty="0" smtClean="0">
                <a:solidFill>
                  <a:srgbClr val="002060"/>
                </a:solidFill>
                <a:latin typeface="Simplified Arabic" pitchFamily="18" charset="-78"/>
                <a:cs typeface="Simplified Arabic" pitchFamily="18" charset="-78"/>
              </a:rPr>
              <a:t>تنشر ظاهرة الكثبان الرملية وخاصة </a:t>
            </a:r>
            <a:r>
              <a:rPr lang="ar-EG" sz="2600" b="1" dirty="0" smtClean="0">
                <a:solidFill>
                  <a:srgbClr val="FF0000"/>
                </a:solidFill>
                <a:latin typeface="Simplified Arabic" pitchFamily="18" charset="-78"/>
                <a:cs typeface="Simplified Arabic" pitchFamily="18" charset="-78"/>
              </a:rPr>
              <a:t>الكثبان الطولية </a:t>
            </a:r>
            <a:r>
              <a:rPr lang="ar-EG" sz="2600" b="1" dirty="0" smtClean="0">
                <a:solidFill>
                  <a:srgbClr val="002060"/>
                </a:solidFill>
                <a:latin typeface="Simplified Arabic" pitchFamily="18" charset="-78"/>
                <a:cs typeface="Simplified Arabic" pitchFamily="18" charset="-78"/>
              </a:rPr>
              <a:t>وتوجد فى شكل سيوف او خطوط متوازية وتاخذ اتجاه شمال غرب – جنوب شرق اى انها تتمشى مع الرياح الشمالية الغربية ،والتى اسهمت فى تكوينها .</a:t>
            </a:r>
          </a:p>
          <a:p>
            <a:pPr algn="r" rtl="1">
              <a:lnSpc>
                <a:spcPct val="160000"/>
              </a:lnSpc>
              <a:buFont typeface="Wingdings" pitchFamily="2" charset="2"/>
              <a:buChar char="§"/>
            </a:pPr>
            <a:r>
              <a:rPr lang="ar-EG" sz="2600" b="1" dirty="0" smtClean="0">
                <a:solidFill>
                  <a:srgbClr val="002060"/>
                </a:solidFill>
                <a:latin typeface="Simplified Arabic" pitchFamily="18" charset="-78"/>
                <a:cs typeface="Simplified Arabic" pitchFamily="18" charset="-78"/>
              </a:rPr>
              <a:t>اشهر هذه الكثبان غرد ابو المحرك ( طوله450كم – عرضه16كم )</a:t>
            </a:r>
          </a:p>
          <a:p>
            <a:pPr algn="r" rtl="1">
              <a:lnSpc>
                <a:spcPct val="160000"/>
              </a:lnSpc>
              <a:buNone/>
            </a:pPr>
            <a:endParaRPr lang="ar-EG" sz="2600" b="1" dirty="0" smtClean="0">
              <a:solidFill>
                <a:srgbClr val="002060"/>
              </a:solidFill>
              <a:latin typeface="Simplified Arabic" pitchFamily="18" charset="-78"/>
              <a:cs typeface="Simplified Arabic" pitchFamily="18" charset="-78"/>
            </a:endParaRPr>
          </a:p>
          <a:p>
            <a:pPr algn="r" rtl="1">
              <a:lnSpc>
                <a:spcPct val="160000"/>
              </a:lnSpc>
              <a:buNone/>
            </a:pPr>
            <a:endParaRPr lang="ar-EG" sz="2600" b="1" dirty="0" smtClean="0">
              <a:solidFill>
                <a:srgbClr val="002060"/>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803</TotalTime>
  <Words>800</Words>
  <Application>Microsoft Office PowerPoint</Application>
  <PresentationFormat>On-screen Show (4:3)</PresentationFormat>
  <Paragraphs>72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الملامح العامة  للصحراء الغربية</vt:lpstr>
      <vt:lpstr>الصحراء الغربية</vt:lpstr>
      <vt:lpstr>الخصائص المورفولوجية الصحراء الغربية</vt:lpstr>
      <vt:lpstr>Slide 5</vt:lpstr>
      <vt:lpstr>Slide 6</vt:lpstr>
      <vt:lpstr>اهم ما يميز الصحراء الغربية</vt:lpstr>
      <vt:lpstr>Slide 8</vt:lpstr>
      <vt:lpstr>Slide 9</vt:lpstr>
      <vt:lpstr>Slide 10</vt:lpstr>
      <vt:lpstr> مراحل تكون الكثبان الرملية </vt:lpstr>
      <vt:lpstr>Slide 12</vt:lpstr>
      <vt:lpstr> هى تشكل خطرا كبيرا فى منطقة شمال افريقيا لانتشارها حول المدن والقرى وشبكات الطرق والمزارع ومصادر المياه والرى و المراعى. ورغم الجهود التى تبذل للحد من تحركها إلا أن الدراسات تشير إلى أن        التحرك العشوائى للكثبان آخذ فى الاستمرار.      تواجه معظم الدول العربية مشاكل حادة ناتجة عن زحف الكثبان الرملية التى تعتبر آخر مراحل التصحر ويهدد نقلها الأراضى الزراعية والمراعى الطبيعية والمنشآٌْْت الاقتصادية والاجتماعية فى الوطن       العربى.      وقد ساعدت عوامل المناخ القاسية بالإضافة إلى اعتداء الإنسان على الغطاء النباتي إما بالرعى      الجائر وإما بقطع الأشجار طلبا للوقود إلى تكوين مساحات واسعة من الأراضى الجرداء. وأمام زيادة ظاهرة التصحر حاول الإنسان بشتى الطرق منذ زمن بعيد مقاومة زحف الرمال إلاأن             إمكانياته كانت محدودة مما أدى به فى أغلب الأحيان إلى هجرة أراضيه مرغما وتركها للرمال. وتعتبر العوامل المناخية أهم العوامل البيئية التي تؤثر على النظام البيئي وتجعل منه نظام بيئي          حساس غير مستقر وأن معظم الكثبان الرملية تقع فى مناطق يسود فيها مناخ صحراوي يمتاز بطول مدة الجفاف وندرة الأمطار  أو انعدامها وارتفاع درجات الحرارة صيفا وشدة الرياح و استمراريتها على مدار     السنة. </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الصحراء الغربية</dc:title>
  <dc:creator/>
  <cp:lastModifiedBy>mosalama</cp:lastModifiedBy>
  <cp:revision>86</cp:revision>
  <dcterms:created xsi:type="dcterms:W3CDTF">2006-08-16T00:00:00Z</dcterms:created>
  <dcterms:modified xsi:type="dcterms:W3CDTF">2021-01-03T09:19:06Z</dcterms:modified>
</cp:coreProperties>
</file>