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73" r:id="rId5"/>
    <p:sldId id="274" r:id="rId6"/>
    <p:sldId id="275" r:id="rId7"/>
    <p:sldId id="257" r:id="rId8"/>
    <p:sldId id="276" r:id="rId9"/>
    <p:sldId id="263" r:id="rId10"/>
    <p:sldId id="258" r:id="rId11"/>
    <p:sldId id="279" r:id="rId12"/>
    <p:sldId id="259" r:id="rId13"/>
    <p:sldId id="280" r:id="rId14"/>
    <p:sldId id="260" r:id="rId15"/>
    <p:sldId id="261" r:id="rId16"/>
    <p:sldId id="281" r:id="rId17"/>
    <p:sldId id="262" r:id="rId18"/>
    <p:sldId id="265" r:id="rId19"/>
    <p:sldId id="282" r:id="rId20"/>
    <p:sldId id="267" r:id="rId21"/>
    <p:sldId id="283" r:id="rId22"/>
    <p:sldId id="268" r:id="rId23"/>
    <p:sldId id="284" r:id="rId24"/>
    <p:sldId id="269" r:id="rId25"/>
    <p:sldId id="28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DDE6"/>
    <a:srgbClr val="27EBAE"/>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varScale="1">
        <p:scale>
          <a:sx n="62" d="100"/>
          <a:sy n="62" d="100"/>
        </p:scale>
        <p:origin x="-153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mosalama\Desktop\2db8e288-82a2-47b6-a052-ef9452c59ff5.jpg"/>
          <p:cNvPicPr>
            <a:picLocks noChangeAspect="1" noChangeArrowheads="1"/>
          </p:cNvPicPr>
          <p:nvPr/>
        </p:nvPicPr>
        <p:blipFill>
          <a:blip r:embed="rId2" cstate="print"/>
          <a:srcRect/>
          <a:stretch>
            <a:fillRect/>
          </a:stretch>
        </p:blipFill>
        <p:spPr bwMode="auto">
          <a:xfrm>
            <a:off x="609600" y="304800"/>
            <a:ext cx="8229600" cy="6096000"/>
          </a:xfrm>
          <a:prstGeom prst="rect">
            <a:avLst/>
          </a:prstGeom>
          <a:noFill/>
          <a:ln w="25400">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6781800" y="381000"/>
            <a:ext cx="1817579" cy="1371600"/>
          </a:xfrm>
          <a:prstGeom prst="rect">
            <a:avLst/>
          </a:prstGeom>
          <a:noFill/>
        </p:spPr>
      </p:pic>
      <p:sp>
        <p:nvSpPr>
          <p:cNvPr id="6" name="Rectangle 5"/>
          <p:cNvSpPr/>
          <p:nvPr/>
        </p:nvSpPr>
        <p:spPr>
          <a:xfrm>
            <a:off x="4648200" y="3048000"/>
            <a:ext cx="4114800" cy="2667000"/>
          </a:xfrm>
          <a:prstGeom prst="rect">
            <a:avLst/>
          </a:prstGeom>
          <a:noFill/>
          <a:ln w="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smtClean="0">
                <a:solidFill>
                  <a:schemeClr val="bg1"/>
                </a:solidFill>
              </a:rPr>
              <a:t>د اسلام سلامه محمد</a:t>
            </a:r>
            <a:r>
              <a:rPr lang="en-US" sz="3200" b="1" dirty="0" smtClean="0">
                <a:solidFill>
                  <a:schemeClr val="bg1"/>
                </a:solidFill>
              </a:rPr>
              <a:t> </a:t>
            </a:r>
            <a:r>
              <a:rPr lang="ar-EG" sz="3200" b="1" dirty="0" smtClean="0">
                <a:solidFill>
                  <a:schemeClr val="bg1"/>
                </a:solidFill>
              </a:rPr>
              <a:t>اعداد /</a:t>
            </a:r>
          </a:p>
          <a:p>
            <a:pPr algn="ctr"/>
            <a:r>
              <a:rPr lang="ar-EG" sz="2000" b="1" dirty="0" smtClean="0">
                <a:solidFill>
                  <a:schemeClr val="bg1"/>
                </a:solidFill>
              </a:rPr>
              <a:t>كلية الاداب </a:t>
            </a:r>
            <a:endParaRPr lang="en-US" sz="2000" b="1" dirty="0" smtClean="0">
              <a:solidFill>
                <a:schemeClr val="bg1"/>
              </a:solidFill>
            </a:endParaRPr>
          </a:p>
          <a:p>
            <a:pPr algn="ctr"/>
            <a:r>
              <a:rPr lang="ar-EG" sz="2000" b="1" dirty="0" smtClean="0">
                <a:solidFill>
                  <a:schemeClr val="bg1"/>
                </a:solidFill>
              </a:rPr>
              <a:t>قسم الجغرافيا</a:t>
            </a:r>
          </a:p>
          <a:p>
            <a:pPr algn="ctr"/>
            <a:r>
              <a:rPr lang="ar-EG" sz="2000" b="1" dirty="0" smtClean="0">
                <a:solidFill>
                  <a:schemeClr val="bg1"/>
                </a:solidFill>
              </a:rPr>
              <a:t>الفرقة الرابعة</a:t>
            </a:r>
            <a:endParaRPr lang="en-US" sz="2000" b="1" dirty="0" smtClean="0">
              <a:solidFill>
                <a:schemeClr val="bg1"/>
              </a:solidFill>
            </a:endParaRPr>
          </a:p>
          <a:p>
            <a:pPr algn="ctr"/>
            <a:r>
              <a:rPr lang="ar-EG" sz="2800" b="1" dirty="0" smtClean="0">
                <a:solidFill>
                  <a:srgbClr val="FF0000"/>
                </a:solidFill>
              </a:rPr>
              <a:t>المحاضرة الاولى</a:t>
            </a:r>
            <a:endParaRPr lang="ar-EG" sz="2000" b="1" dirty="0" smtClean="0">
              <a:solidFill>
                <a:srgbClr val="FF0000"/>
              </a:solidFill>
            </a:endParaRPr>
          </a:p>
          <a:p>
            <a:pPr algn="ctr"/>
            <a:r>
              <a:rPr lang="ar-EG" sz="3200" b="1" dirty="0" smtClean="0">
                <a:solidFill>
                  <a:schemeClr val="bg1"/>
                </a:solidFill>
              </a:rPr>
              <a:t>مادة جغرافية مصر الطبيعية</a:t>
            </a:r>
            <a:endParaRPr lang="ar-EG" sz="3600" b="1" dirty="0">
              <a:solidFill>
                <a:schemeClr val="bg1"/>
              </a:solidFill>
            </a:endParaRPr>
          </a:p>
        </p:txBody>
      </p:sp>
      <p:sp>
        <p:nvSpPr>
          <p:cNvPr id="7" name="Rectangle 6"/>
          <p:cNvSpPr/>
          <p:nvPr/>
        </p:nvSpPr>
        <p:spPr>
          <a:xfrm>
            <a:off x="685800" y="3048000"/>
            <a:ext cx="3962400" cy="2667000"/>
          </a:xfrm>
          <a:prstGeom prst="rect">
            <a:avLst/>
          </a:prstGeom>
          <a:noFill/>
          <a:ln w="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smtClean="0">
                <a:solidFill>
                  <a:schemeClr val="tx1"/>
                </a:solidFill>
              </a:rPr>
              <a:t>المصدر  ا.د/ صابر امين دسوقى</a:t>
            </a:r>
          </a:p>
          <a:p>
            <a:pPr algn="ctr"/>
            <a:r>
              <a:rPr lang="ar-EG" sz="2800" b="1" dirty="0" smtClean="0">
                <a:solidFill>
                  <a:schemeClr val="tx1"/>
                </a:solidFill>
              </a:rPr>
              <a:t>كلية الاداب جامعة -بنها</a:t>
            </a:r>
            <a:endParaRPr lang="ar-EG"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style>
          <a:lnRef idx="1">
            <a:schemeClr val="accent2"/>
          </a:lnRef>
          <a:fillRef idx="2">
            <a:schemeClr val="accent2"/>
          </a:fillRef>
          <a:effectRef idx="1">
            <a:schemeClr val="accent2"/>
          </a:effectRef>
          <a:fontRef idx="minor">
            <a:schemeClr val="dk1"/>
          </a:fontRef>
        </p:style>
        <p:txBody>
          <a:bodyPr>
            <a:normAutofit/>
          </a:bodyPr>
          <a:lstStyle/>
          <a:p>
            <a:pPr algn="just" rtl="1">
              <a:lnSpc>
                <a:spcPct val="150000"/>
              </a:lnSpc>
              <a:buNone/>
            </a:pPr>
            <a:r>
              <a:rPr lang="ar-EG" sz="2400" b="1" dirty="0" smtClean="0">
                <a:latin typeface="Simplified Arabic" pitchFamily="18" charset="-78"/>
                <a:cs typeface="Simplified Arabic" pitchFamily="18" charset="-78"/>
              </a:rPr>
              <a:t>3 – يتركز سكان مصر فى الوادى والدلتا ، حيث تعتمد على الزراعه والرى اما فى الشمال فيخطى هذا الشريط الضيق من اليابس بقدر من الامطار تستخدمه القبائل  فى زراعة الشعير.</a:t>
            </a:r>
          </a:p>
          <a:p>
            <a:pPr algn="just" rtl="1">
              <a:lnSpc>
                <a:spcPct val="150000"/>
              </a:lnSpc>
              <a:buNone/>
            </a:pPr>
            <a:r>
              <a:rPr lang="ar-EG" sz="2400" b="1" dirty="0" smtClean="0">
                <a:latin typeface="Simplified Arabic" pitchFamily="18" charset="-78"/>
                <a:cs typeface="Simplified Arabic" pitchFamily="18" charset="-78"/>
              </a:rPr>
              <a:t>4 – كذلك تنتشر المنخفضات فى صحراء مصر الغربية، حيث توجد الواحات ويعتمد سكان هذه المناطق فى حاجتهم على المياه الباطنية </a:t>
            </a:r>
          </a:p>
          <a:p>
            <a:pPr algn="ctr" rtl="1">
              <a:buNone/>
            </a:pPr>
            <a:r>
              <a:rPr lang="ar-EG" sz="3600" b="1" dirty="0" smtClean="0">
                <a:solidFill>
                  <a:srgbClr val="FF0000"/>
                </a:solidFill>
              </a:rPr>
              <a:t>الملامح التضاريسية فى مصر</a:t>
            </a:r>
          </a:p>
          <a:p>
            <a:pPr algn="r" rtl="1">
              <a:buNone/>
            </a:pPr>
            <a:r>
              <a:rPr lang="ar-EG" sz="2800" b="1" dirty="0" smtClean="0">
                <a:solidFill>
                  <a:srgbClr val="002060"/>
                </a:solidFill>
              </a:rPr>
              <a:t>تنقسم مصر تضاريسيا الى اربعة اقسام :-</a:t>
            </a:r>
          </a:p>
          <a:p>
            <a:pPr marL="1798638" indent="-639763" algn="r" rtl="1">
              <a:buNone/>
            </a:pPr>
            <a:r>
              <a:rPr lang="ar-EG" sz="2800" b="1" dirty="0" smtClean="0"/>
              <a:t>1 – نهر النيل</a:t>
            </a:r>
          </a:p>
          <a:p>
            <a:pPr marL="1798638" indent="-639763" algn="r" rtl="1">
              <a:buNone/>
            </a:pPr>
            <a:r>
              <a:rPr lang="ar-EG" sz="2800" b="1" dirty="0" smtClean="0"/>
              <a:t>2- الصحراء الغربية</a:t>
            </a:r>
          </a:p>
          <a:p>
            <a:pPr marL="1798638" indent="-639763" algn="r" rtl="1">
              <a:buNone/>
            </a:pPr>
            <a:r>
              <a:rPr lang="ar-EG" sz="2800" b="1" dirty="0" smtClean="0"/>
              <a:t>3- الصحراء الشرقية </a:t>
            </a:r>
          </a:p>
          <a:p>
            <a:pPr marL="1798638" indent="-639763" algn="r" rtl="1">
              <a:buNone/>
            </a:pPr>
            <a:r>
              <a:rPr lang="ar-EG" sz="2800" b="1" dirty="0" smtClean="0"/>
              <a:t>4- شبه جزيرة سيناء</a:t>
            </a:r>
            <a:endParaRPr lang="ar-EG"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2362200" y="152400"/>
            <a:ext cx="6496050" cy="2914650"/>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a:stretch>
            <a:fillRect/>
          </a:stretch>
        </p:blipFill>
        <p:spPr bwMode="auto">
          <a:xfrm>
            <a:off x="1295400" y="2819400"/>
            <a:ext cx="7477125" cy="2078332"/>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685800" y="4800600"/>
            <a:ext cx="8229600" cy="167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a:ln w="41275">
            <a:solidFill>
              <a:schemeClr val="tx1"/>
            </a:solidFill>
          </a:ln>
        </p:spPr>
        <p:style>
          <a:lnRef idx="3">
            <a:schemeClr val="lt1"/>
          </a:lnRef>
          <a:fillRef idx="1">
            <a:schemeClr val="accent5"/>
          </a:fillRef>
          <a:effectRef idx="1">
            <a:schemeClr val="accent5"/>
          </a:effectRef>
          <a:fontRef idx="minor">
            <a:schemeClr val="lt1"/>
          </a:fontRef>
        </p:style>
        <p:txBody>
          <a:bodyPr>
            <a:normAutofit/>
          </a:bodyPr>
          <a:lstStyle/>
          <a:p>
            <a:r>
              <a:rPr lang="ar-EG" sz="4800" b="1" dirty="0" smtClean="0">
                <a:solidFill>
                  <a:srgbClr val="FF0000"/>
                </a:solidFill>
              </a:rPr>
              <a:t>1- نهر النيل</a:t>
            </a:r>
            <a:endParaRPr lang="ar-EG" sz="4800" b="1" dirty="0">
              <a:solidFill>
                <a:srgbClr val="FF0000"/>
              </a:solidFill>
            </a:endParaRPr>
          </a:p>
        </p:txBody>
      </p:sp>
      <p:sp>
        <p:nvSpPr>
          <p:cNvPr id="3" name="Content Placeholder 2"/>
          <p:cNvSpPr>
            <a:spLocks noGrp="1"/>
          </p:cNvSpPr>
          <p:nvPr>
            <p:ph idx="1"/>
          </p:nvPr>
        </p:nvSpPr>
        <p:spPr>
          <a:xfrm>
            <a:off x="304800" y="1371600"/>
            <a:ext cx="8610600" cy="5181600"/>
          </a:xfrm>
          <a:ln w="34925">
            <a:solidFill>
              <a:schemeClr val="tx1"/>
            </a:solidFill>
          </a:ln>
        </p:spPr>
        <p:style>
          <a:lnRef idx="1">
            <a:schemeClr val="accent5"/>
          </a:lnRef>
          <a:fillRef idx="2">
            <a:schemeClr val="accent5"/>
          </a:fillRef>
          <a:effectRef idx="1">
            <a:schemeClr val="accent5"/>
          </a:effectRef>
          <a:fontRef idx="minor">
            <a:schemeClr val="dk1"/>
          </a:fontRef>
        </p:style>
        <p:txBody>
          <a:bodyPr>
            <a:noAutofit/>
          </a:bodyPr>
          <a:lstStyle/>
          <a:p>
            <a:pPr marL="0" indent="0" algn="just" rtl="1">
              <a:buNone/>
            </a:pPr>
            <a:r>
              <a:rPr lang="ar-EG" sz="2800" b="1" dirty="0" smtClean="0">
                <a:solidFill>
                  <a:schemeClr val="tx1">
                    <a:lumMod val="75000"/>
                    <a:lumOff val="25000"/>
                  </a:schemeClr>
                </a:solidFill>
                <a:latin typeface="Simplified Arabic" pitchFamily="18" charset="-78"/>
                <a:cs typeface="Simplified Arabic" pitchFamily="18" charset="-78"/>
              </a:rPr>
              <a:t>  </a:t>
            </a:r>
            <a:r>
              <a:rPr lang="ar-EG" sz="2500" b="1" dirty="0" smtClean="0">
                <a:solidFill>
                  <a:schemeClr val="tx1">
                    <a:lumMod val="75000"/>
                    <a:lumOff val="25000"/>
                  </a:schemeClr>
                </a:solidFill>
                <a:latin typeface="Simplified Arabic" pitchFamily="18" charset="-78"/>
                <a:cs typeface="Simplified Arabic" pitchFamily="18" charset="-78"/>
              </a:rPr>
              <a:t>يدخل نهر النيل الاراضى المصرية قادما من الجنوب عند قربه ادندان على الحدود بين مصر والسودان ويستمر فى جريانه لمسافة تبلغ 1536 كم حتى البحر المتوسط </a:t>
            </a:r>
          </a:p>
          <a:p>
            <a:pPr algn="ctr" rtl="1">
              <a:buNone/>
            </a:pPr>
            <a:r>
              <a:rPr lang="ar-EG" b="1" u="sng" dirty="0" smtClean="0">
                <a:solidFill>
                  <a:srgbClr val="FF0000"/>
                </a:solidFill>
                <a:latin typeface="Simplified Arabic" pitchFamily="18" charset="-78"/>
                <a:cs typeface="Simplified Arabic" pitchFamily="18" charset="-78"/>
              </a:rPr>
              <a:t>ابعاد مجري نهر النيل</a:t>
            </a:r>
          </a:p>
          <a:p>
            <a:pPr algn="r" rtl="1">
              <a:buNone/>
            </a:pPr>
            <a:r>
              <a:rPr lang="ar-EG" sz="2800" b="1" dirty="0" smtClean="0">
                <a:solidFill>
                  <a:srgbClr val="FF0000"/>
                </a:solidFill>
                <a:latin typeface="Simplified Arabic" pitchFamily="18" charset="-78"/>
                <a:cs typeface="Simplified Arabic" pitchFamily="18" charset="-78"/>
              </a:rPr>
              <a:t>أ- عمق المجرى</a:t>
            </a:r>
          </a:p>
          <a:p>
            <a:pPr algn="r" rtl="1">
              <a:buNone/>
            </a:pPr>
            <a:r>
              <a:rPr lang="ar-EG" sz="2500" b="1" dirty="0" smtClean="0">
                <a:solidFill>
                  <a:schemeClr val="tx1">
                    <a:lumMod val="75000"/>
                    <a:lumOff val="25000"/>
                  </a:schemeClr>
                </a:solidFill>
                <a:latin typeface="Simplified Arabic" pitchFamily="18" charset="-78"/>
                <a:cs typeface="Simplified Arabic" pitchFamily="18" charset="-78"/>
              </a:rPr>
              <a:t>يبلغ متوسط عمق نهر النيل ما بين اسوان والقاهرة 7.49 م حيث يقل هذا العمق بالاتجاه من الجنوب الى الشمال :-</a:t>
            </a:r>
          </a:p>
          <a:p>
            <a:pPr algn="r" rtl="1">
              <a:buNone/>
            </a:pPr>
            <a:r>
              <a:rPr lang="ar-EG" sz="2800" b="1" dirty="0" smtClean="0">
                <a:solidFill>
                  <a:schemeClr val="tx1">
                    <a:lumMod val="75000"/>
                    <a:lumOff val="25000"/>
                  </a:schemeClr>
                </a:solidFill>
                <a:latin typeface="Simplified Arabic" pitchFamily="18" charset="-78"/>
                <a:cs typeface="Simplified Arabic" pitchFamily="18" charset="-78"/>
              </a:rPr>
              <a:t>متوسط عمق المجرى</a:t>
            </a:r>
          </a:p>
          <a:p>
            <a:pPr marL="990600" indent="168275" algn="r" rtl="1">
              <a:buFont typeface="Wingdings" pitchFamily="2" charset="2"/>
              <a:buChar char="§"/>
            </a:pPr>
            <a:r>
              <a:rPr lang="ar-EG" sz="2800" b="1" dirty="0" smtClean="0">
                <a:solidFill>
                  <a:schemeClr val="accent6">
                    <a:lumMod val="75000"/>
                  </a:schemeClr>
                </a:solidFill>
                <a:latin typeface="Simplified Arabic" pitchFamily="18" charset="-78"/>
                <a:cs typeface="Simplified Arabic" pitchFamily="18" charset="-78"/>
              </a:rPr>
              <a:t>  </a:t>
            </a:r>
            <a:r>
              <a:rPr lang="ar-EG" sz="2400" b="1" dirty="0" smtClean="0">
                <a:solidFill>
                  <a:schemeClr val="accent6">
                    <a:lumMod val="75000"/>
                  </a:schemeClr>
                </a:solidFill>
                <a:latin typeface="Simplified Arabic" pitchFamily="18" charset="-78"/>
                <a:cs typeface="Simplified Arabic" pitchFamily="18" charset="-78"/>
              </a:rPr>
              <a:t>عند اسوان 8.5 م</a:t>
            </a:r>
          </a:p>
          <a:p>
            <a:pPr marL="990600" indent="168275" algn="r" rtl="1">
              <a:buFont typeface="Wingdings" pitchFamily="2" charset="2"/>
              <a:buChar char="§"/>
            </a:pPr>
            <a:r>
              <a:rPr lang="ar-EG" sz="2400" b="1" dirty="0" smtClean="0">
                <a:solidFill>
                  <a:schemeClr val="accent6">
                    <a:lumMod val="75000"/>
                  </a:schemeClr>
                </a:solidFill>
                <a:latin typeface="Simplified Arabic" pitchFamily="18" charset="-78"/>
                <a:cs typeface="Simplified Arabic" pitchFamily="18" charset="-78"/>
              </a:rPr>
              <a:t> نجع حمادى 7.1م</a:t>
            </a:r>
          </a:p>
          <a:p>
            <a:pPr marL="990600" indent="168275" algn="r" rtl="1">
              <a:buFont typeface="Wingdings" pitchFamily="2" charset="2"/>
              <a:buChar char="§"/>
            </a:pPr>
            <a:r>
              <a:rPr lang="ar-EG" sz="2400" b="1" dirty="0" smtClean="0">
                <a:solidFill>
                  <a:schemeClr val="accent6">
                    <a:lumMod val="75000"/>
                  </a:schemeClr>
                </a:solidFill>
                <a:latin typeface="Simplified Arabic" pitchFamily="18" charset="-78"/>
                <a:cs typeface="Simplified Arabic" pitchFamily="18" charset="-78"/>
              </a:rPr>
              <a:t> القاهرة 6.7م</a:t>
            </a:r>
            <a:endParaRPr lang="ar-EG" sz="2400" b="1" dirty="0">
              <a:solidFill>
                <a:schemeClr val="accent6">
                  <a:lumMod val="75000"/>
                </a:schemeClr>
              </a:solidFill>
              <a:latin typeface="Simplified Arabic" pitchFamily="18" charset="-78"/>
              <a:cs typeface="Simplified Arabic" pitchFamily="18" charset="-78"/>
            </a:endParaRPr>
          </a:p>
        </p:txBody>
      </p:sp>
      <p:pic>
        <p:nvPicPr>
          <p:cNvPr id="7" name="Picture 3"/>
          <p:cNvPicPr>
            <a:picLocks noChangeAspect="1" noChangeArrowheads="1"/>
          </p:cNvPicPr>
          <p:nvPr/>
        </p:nvPicPr>
        <p:blipFill>
          <a:blip r:embed="rId3" cstate="print"/>
          <a:srcRect/>
          <a:stretch>
            <a:fillRect/>
          </a:stretch>
        </p:blipFill>
        <p:spPr bwMode="auto">
          <a:xfrm>
            <a:off x="838200" y="4114800"/>
            <a:ext cx="3733800" cy="2250782"/>
          </a:xfrm>
          <a:prstGeom prst="rect">
            <a:avLst/>
          </a:prstGeom>
          <a:noFill/>
          <a:ln w="9525">
            <a:noFill/>
            <a:miter lim="800000"/>
            <a:headEnd/>
            <a:tailEnd/>
          </a:ln>
        </p:spPr>
      </p:pic>
      <p:cxnSp>
        <p:nvCxnSpPr>
          <p:cNvPr id="9" name="Straight Arrow Connector 8"/>
          <p:cNvCxnSpPr/>
          <p:nvPr/>
        </p:nvCxnSpPr>
        <p:spPr>
          <a:xfrm>
            <a:off x="1905000" y="5334000"/>
            <a:ext cx="0" cy="76200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9125" y="1019175"/>
            <a:ext cx="7905750" cy="4819650"/>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ar-EG"/>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انحدار النيل</a:t>
            </a:r>
            <a:endParaRPr lang="ar-EG" dirty="0"/>
          </a:p>
        </p:txBody>
      </p:sp>
      <p:sp>
        <p:nvSpPr>
          <p:cNvPr id="3" name="Content Placeholder 2"/>
          <p:cNvSpPr>
            <a:spLocks noGrp="1"/>
          </p:cNvSpPr>
          <p:nvPr>
            <p:ph idx="1"/>
          </p:nvPr>
        </p:nvSpPr>
        <p:spPr>
          <a:xfrm>
            <a:off x="304800" y="457200"/>
            <a:ext cx="8610600" cy="5867400"/>
          </a:xfrm>
          <a:ln w="31750">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pPr algn="r" rtl="1">
              <a:buNone/>
            </a:pPr>
            <a:r>
              <a:rPr lang="ar-EG" dirty="0" smtClean="0">
                <a:solidFill>
                  <a:srgbClr val="FF0000"/>
                </a:solidFill>
              </a:rPr>
              <a:t>                            </a:t>
            </a:r>
            <a:r>
              <a:rPr lang="ar-EG" sz="4000" b="1" u="sng" dirty="0" smtClean="0">
                <a:solidFill>
                  <a:srgbClr val="FF0000"/>
                </a:solidFill>
              </a:rPr>
              <a:t>انحدار نهر النيل</a:t>
            </a:r>
            <a:endParaRPr lang="ar-EG" b="1" u="sng" dirty="0" smtClean="0">
              <a:solidFill>
                <a:srgbClr val="FF0000"/>
              </a:solidFill>
            </a:endParaRPr>
          </a:p>
          <a:p>
            <a:pPr algn="r" rtl="1">
              <a:buNone/>
            </a:pPr>
            <a:r>
              <a:rPr lang="ar-EG" sz="2800" b="1" dirty="0" smtClean="0">
                <a:solidFill>
                  <a:schemeClr val="tx2">
                    <a:lumMod val="50000"/>
                  </a:schemeClr>
                </a:solidFill>
                <a:latin typeface="Simplified Arabic" pitchFamily="18" charset="-78"/>
                <a:cs typeface="Simplified Arabic" pitchFamily="18" charset="-78"/>
              </a:rPr>
              <a:t>ينحدر مجرى النيل داخل الاراضي المصرية بمعدل 1م كل 13 كم </a:t>
            </a:r>
          </a:p>
          <a:p>
            <a:pPr algn="r" rtl="1">
              <a:buNone/>
            </a:pPr>
            <a:endParaRPr lang="ar-EG" sz="2800" b="1" dirty="0" smtClean="0">
              <a:solidFill>
                <a:schemeClr val="tx2">
                  <a:lumMod val="50000"/>
                </a:schemeClr>
              </a:solidFill>
              <a:latin typeface="Simplified Arabic" pitchFamily="18" charset="-78"/>
              <a:cs typeface="Simplified Arabic" pitchFamily="18" charset="-78"/>
            </a:endParaRPr>
          </a:p>
          <a:p>
            <a:pPr algn="ctr" rtl="1">
              <a:buNone/>
            </a:pPr>
            <a:r>
              <a:rPr lang="ar-EG" sz="4000" b="1" u="sng" dirty="0" smtClean="0">
                <a:solidFill>
                  <a:srgbClr val="FF0000"/>
                </a:solidFill>
              </a:rPr>
              <a:t>عرض القناة النهرية للمجرى </a:t>
            </a:r>
          </a:p>
          <a:p>
            <a:pPr algn="r" rtl="1">
              <a:buNone/>
            </a:pPr>
            <a:r>
              <a:rPr lang="ar-EG" sz="2800" b="1" dirty="0" smtClean="0">
                <a:solidFill>
                  <a:schemeClr val="tx2">
                    <a:lumMod val="50000"/>
                  </a:schemeClr>
                </a:solidFill>
                <a:latin typeface="Simplified Arabic" pitchFamily="18" charset="-78"/>
                <a:cs typeface="Simplified Arabic" pitchFamily="18" charset="-78"/>
              </a:rPr>
              <a:t>يترواح متوسط عرض القناة النهرية لنهر النيل بين :- </a:t>
            </a:r>
          </a:p>
          <a:p>
            <a:pPr algn="r" rtl="1">
              <a:buNone/>
            </a:pPr>
            <a:endParaRPr lang="ar-EG" sz="2800" b="1" dirty="0" smtClean="0">
              <a:solidFill>
                <a:schemeClr val="tx2">
                  <a:lumMod val="50000"/>
                </a:schemeClr>
              </a:solidFill>
              <a:latin typeface="Simplified Arabic" pitchFamily="18" charset="-78"/>
              <a:cs typeface="Simplified Arabic" pitchFamily="18" charset="-78"/>
            </a:endParaRPr>
          </a:p>
          <a:p>
            <a:pPr marL="365125" indent="-273050" algn="r" rtl="1">
              <a:buFont typeface="Wingdings" pitchFamily="2" charset="2"/>
              <a:buChar char="§"/>
              <a:tabLst>
                <a:tab pos="808038" algn="l"/>
              </a:tabLst>
            </a:pPr>
            <a:r>
              <a:rPr lang="ar-EG" sz="2800" b="1" dirty="0" smtClean="0">
                <a:solidFill>
                  <a:schemeClr val="tx2">
                    <a:lumMod val="50000"/>
                  </a:schemeClr>
                </a:solidFill>
                <a:latin typeface="Simplified Arabic" pitchFamily="18" charset="-78"/>
                <a:cs typeface="Simplified Arabic" pitchFamily="18" charset="-78"/>
              </a:rPr>
              <a:t>700م فى منطقة النوبة</a:t>
            </a:r>
          </a:p>
          <a:p>
            <a:pPr marL="365125" indent="-273050" algn="r" rtl="1">
              <a:buFont typeface="Wingdings" pitchFamily="2" charset="2"/>
              <a:buChar char="§"/>
              <a:tabLst>
                <a:tab pos="808038" algn="l"/>
              </a:tabLst>
            </a:pPr>
            <a:r>
              <a:rPr lang="ar-EG" sz="2800" b="1" dirty="0" smtClean="0">
                <a:solidFill>
                  <a:schemeClr val="tx2">
                    <a:lumMod val="50000"/>
                  </a:schemeClr>
                </a:solidFill>
                <a:latin typeface="Simplified Arabic" pitchFamily="18" charset="-78"/>
                <a:cs typeface="Simplified Arabic" pitchFamily="18" charset="-78"/>
              </a:rPr>
              <a:t>500 م فى مجرى فرع رشيد </a:t>
            </a:r>
          </a:p>
          <a:p>
            <a:pPr marL="365125" indent="-273050" algn="r" rtl="1">
              <a:buFont typeface="Wingdings" pitchFamily="2" charset="2"/>
              <a:buChar char="§"/>
              <a:tabLst>
                <a:tab pos="808038" algn="l"/>
              </a:tabLst>
            </a:pPr>
            <a:r>
              <a:rPr lang="ar-EG" sz="2800" b="1" dirty="0" smtClean="0">
                <a:solidFill>
                  <a:schemeClr val="tx2">
                    <a:lumMod val="50000"/>
                  </a:schemeClr>
                </a:solidFill>
                <a:latin typeface="Simplified Arabic" pitchFamily="18" charset="-78"/>
                <a:cs typeface="Simplified Arabic" pitchFamily="18" charset="-78"/>
              </a:rPr>
              <a:t>270 م فى مجرى فرع دمياط</a:t>
            </a:r>
            <a:endParaRPr lang="ar-EG" sz="2800" b="1" dirty="0">
              <a:solidFill>
                <a:schemeClr val="tx2">
                  <a:lumMod val="50000"/>
                </a:schemeClr>
              </a:solidFill>
              <a:latin typeface="Simplified Arabic" pitchFamily="18" charset="-78"/>
              <a:cs typeface="Simplified Arabic" pitchFamily="18" charset="-78"/>
            </a:endParaRPr>
          </a:p>
        </p:txBody>
      </p:sp>
      <p:pic>
        <p:nvPicPr>
          <p:cNvPr id="6" name="Picture 2"/>
          <p:cNvPicPr>
            <a:picLocks noChangeAspect="1" noChangeArrowheads="1"/>
          </p:cNvPicPr>
          <p:nvPr/>
        </p:nvPicPr>
        <p:blipFill>
          <a:blip r:embed="rId2" cstate="print"/>
          <a:srcRect/>
          <a:stretch>
            <a:fillRect/>
          </a:stretch>
        </p:blipFill>
        <p:spPr bwMode="auto">
          <a:xfrm>
            <a:off x="685800" y="3505200"/>
            <a:ext cx="3429000" cy="2405062"/>
          </a:xfrm>
          <a:prstGeom prst="rect">
            <a:avLst/>
          </a:prstGeom>
          <a:noFill/>
          <a:ln w="9525">
            <a:noFill/>
            <a:miter lim="800000"/>
            <a:headEnd/>
            <a:tailEnd/>
          </a:ln>
        </p:spPr>
      </p:pic>
      <p:cxnSp>
        <p:nvCxnSpPr>
          <p:cNvPr id="8" name="Straight Arrow Connector 7"/>
          <p:cNvCxnSpPr/>
          <p:nvPr/>
        </p:nvCxnSpPr>
        <p:spPr>
          <a:xfrm flipH="1">
            <a:off x="1905000" y="4724400"/>
            <a:ext cx="2057400" cy="0"/>
          </a:xfrm>
          <a:prstGeom prst="straightConnector1">
            <a:avLst/>
          </a:prstGeom>
          <a:ln w="539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lstStyle/>
          <a:p>
            <a:r>
              <a:rPr lang="ar-EG" b="1" dirty="0" smtClean="0">
                <a:solidFill>
                  <a:srgbClr val="FF0000"/>
                </a:solidFill>
              </a:rPr>
              <a:t>الاشكال المورفولوجية المحيط بالنهر</a:t>
            </a:r>
            <a:endParaRPr lang="ar-EG" b="1" dirty="0">
              <a:solidFill>
                <a:srgbClr val="FF0000"/>
              </a:solidFill>
            </a:endParaRPr>
          </a:p>
        </p:txBody>
      </p:sp>
      <p:sp>
        <p:nvSpPr>
          <p:cNvPr id="3" name="Content Placeholder 2"/>
          <p:cNvSpPr>
            <a:spLocks noGrp="1"/>
          </p:cNvSpPr>
          <p:nvPr>
            <p:ph idx="1"/>
          </p:nvPr>
        </p:nvSpPr>
        <p:spPr>
          <a:xfrm>
            <a:off x="457200" y="1219200"/>
            <a:ext cx="8229600" cy="5257800"/>
          </a:xfrm>
        </p:spPr>
        <p:style>
          <a:lnRef idx="0">
            <a:schemeClr val="accent5"/>
          </a:lnRef>
          <a:fillRef idx="3">
            <a:schemeClr val="accent5"/>
          </a:fillRef>
          <a:effectRef idx="3">
            <a:schemeClr val="accent5"/>
          </a:effectRef>
          <a:fontRef idx="minor">
            <a:schemeClr val="lt1"/>
          </a:fontRef>
        </p:style>
        <p:txBody>
          <a:bodyPr/>
          <a:lstStyle/>
          <a:p>
            <a:pPr algn="ctr" rtl="1">
              <a:buNone/>
            </a:pPr>
            <a:r>
              <a:rPr lang="ar-EG" sz="4000" dirty="0" smtClean="0">
                <a:solidFill>
                  <a:srgbClr val="FF0000"/>
                </a:solidFill>
              </a:rPr>
              <a:t>1- المنعطفات النهرية</a:t>
            </a:r>
          </a:p>
          <a:p>
            <a:pPr algn="r" rtl="1">
              <a:lnSpc>
                <a:spcPct val="150000"/>
              </a:lnSpc>
            </a:pPr>
            <a:r>
              <a:rPr lang="ar-EG" sz="2800" b="1" dirty="0" smtClean="0">
                <a:solidFill>
                  <a:schemeClr val="tx2"/>
                </a:solidFill>
              </a:rPr>
              <a:t>يتميز نهر النيل بين اسوان والقاهرة بوجود بعض المنعطفات النهرية وفى امثلة هذه المنعطفات ( ثنية قنا ) </a:t>
            </a:r>
          </a:p>
          <a:p>
            <a:pPr algn="r" rtl="1">
              <a:lnSpc>
                <a:spcPct val="150000"/>
              </a:lnSpc>
            </a:pPr>
            <a:r>
              <a:rPr lang="ar-EG" sz="2800" b="1" dirty="0" smtClean="0">
                <a:solidFill>
                  <a:schemeClr val="tx2"/>
                </a:solidFill>
              </a:rPr>
              <a:t>هذه الثنيات فى نهر النيل كان لها تاثير كبير على الملاحة النهرية وعلى عمليات النحت النهرى فى جوانبها،  ومن ثم يجب تقوية الضفاف المقعرة التى تصطدم بها التيارات المائية والارساب على الجوانب المحدبة </a:t>
            </a:r>
            <a:endParaRPr lang="ar-EG" sz="2800"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صور نهر النيل 2020 خلفيات جميلة لنهر النيل | يلا صور"/>
          <p:cNvPicPr>
            <a:picLocks noChangeAspect="1" noChangeArrowheads="1"/>
          </p:cNvPicPr>
          <p:nvPr/>
        </p:nvPicPr>
        <p:blipFill>
          <a:blip r:embed="rId2" cstate="print"/>
          <a:srcRect/>
          <a:stretch>
            <a:fillRect/>
          </a:stretch>
        </p:blipFill>
        <p:spPr bwMode="auto">
          <a:xfrm>
            <a:off x="1066800" y="838200"/>
            <a:ext cx="6699332" cy="5181600"/>
          </a:xfrm>
          <a:prstGeom prst="rect">
            <a:avLst/>
          </a:prstGeom>
          <a:noFill/>
        </p:spPr>
      </p:pic>
      <p:sp>
        <p:nvSpPr>
          <p:cNvPr id="10" name="Arc 9"/>
          <p:cNvSpPr/>
          <p:nvPr/>
        </p:nvSpPr>
        <p:spPr>
          <a:xfrm>
            <a:off x="1143000" y="1752600"/>
            <a:ext cx="5867400" cy="3962400"/>
          </a:xfrm>
          <a:prstGeom prst="arc">
            <a:avLst>
              <a:gd name="adj1" fmla="val 14911959"/>
              <a:gd name="adj2" fmla="val 1809352"/>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sz="3600" b="1" dirty="0">
              <a:solidFill>
                <a:srgbClr val="FF0000"/>
              </a:solidFill>
            </a:endParaRPr>
          </a:p>
        </p:txBody>
      </p:sp>
      <p:sp>
        <p:nvSpPr>
          <p:cNvPr id="11" name="Arc 10"/>
          <p:cNvSpPr/>
          <p:nvPr/>
        </p:nvSpPr>
        <p:spPr>
          <a:xfrm>
            <a:off x="-228600" y="2209800"/>
            <a:ext cx="2743200" cy="2590800"/>
          </a:xfrm>
          <a:prstGeom prst="arc">
            <a:avLst>
              <a:gd name="adj1" fmla="val 16200000"/>
              <a:gd name="adj2" fmla="val 2687027"/>
            </a:avLst>
          </a:prstGeom>
          <a:ln w="85725">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EG" b="1" dirty="0" smtClean="0"/>
              <a:t>2- الجزر النيلية</a:t>
            </a:r>
            <a:endParaRPr lang="ar-EG" b="1" dirty="0"/>
          </a:p>
        </p:txBody>
      </p:sp>
      <p:sp>
        <p:nvSpPr>
          <p:cNvPr id="3" name="Content Placeholder 2"/>
          <p:cNvSpPr>
            <a:spLocks noGrp="1"/>
          </p:cNvSpPr>
          <p:nvPr>
            <p:ph idx="1"/>
          </p:nvPr>
        </p:nvSpPr>
        <p:spPr>
          <a:xfrm>
            <a:off x="457200" y="1447800"/>
            <a:ext cx="8229600" cy="5181600"/>
          </a:xfrm>
        </p:spPr>
        <p:style>
          <a:lnRef idx="1">
            <a:schemeClr val="accent6"/>
          </a:lnRef>
          <a:fillRef idx="2">
            <a:schemeClr val="accent6"/>
          </a:fillRef>
          <a:effectRef idx="1">
            <a:schemeClr val="accent6"/>
          </a:effectRef>
          <a:fontRef idx="minor">
            <a:schemeClr val="dk1"/>
          </a:fontRef>
        </p:style>
        <p:txBody>
          <a:bodyPr>
            <a:normAutofit/>
          </a:bodyPr>
          <a:lstStyle/>
          <a:p>
            <a:pPr marL="0" indent="274638" algn="just" rtl="1">
              <a:buNone/>
            </a:pPr>
            <a:r>
              <a:rPr lang="ar-EG" sz="2800" b="1" dirty="0" smtClean="0">
                <a:latin typeface="Simplified Arabic" pitchFamily="18" charset="-78"/>
                <a:cs typeface="Simplified Arabic" pitchFamily="18" charset="-78"/>
              </a:rPr>
              <a:t>بلغ عدد الجزر النيلية من ادندان حتى المصب 300 جزيرة فى مساحة طولها 1536 كم، اى ان معدل تركز الجزر بلغ جزيرة واحدة كل 6 كيلو متر</a:t>
            </a:r>
          </a:p>
          <a:p>
            <a:pPr algn="ctr" rtl="1">
              <a:buNone/>
            </a:pPr>
            <a:r>
              <a:rPr lang="ar-EG" sz="3600" b="1" u="sng" dirty="0" smtClean="0">
                <a:solidFill>
                  <a:srgbClr val="FF0000"/>
                </a:solidFill>
              </a:rPr>
              <a:t>اهم ما يميز الجزر</a:t>
            </a:r>
          </a:p>
          <a:p>
            <a:pPr algn="r" rtl="1">
              <a:lnSpc>
                <a:spcPct val="150000"/>
              </a:lnSpc>
              <a:buNone/>
            </a:pPr>
            <a:r>
              <a:rPr lang="ar-EG" sz="2800" b="1" dirty="0" smtClean="0">
                <a:latin typeface="Simplified Arabic" pitchFamily="18" charset="-78"/>
                <a:cs typeface="Simplified Arabic" pitchFamily="18" charset="-78"/>
              </a:rPr>
              <a:t>- </a:t>
            </a:r>
            <a:r>
              <a:rPr lang="ar-EG" sz="2400" b="1" dirty="0" smtClean="0">
                <a:latin typeface="Simplified Arabic" pitchFamily="18" charset="-78"/>
                <a:cs typeface="Simplified Arabic" pitchFamily="18" charset="-78"/>
              </a:rPr>
              <a:t>الجزر تمثل جزء اساسيا من السهل الفيضى، تكون نتيجة للنحت فى الجانب الشرقى والارساب فى وسط المجرى.</a:t>
            </a:r>
          </a:p>
          <a:p>
            <a:pPr algn="r" rtl="1">
              <a:lnSpc>
                <a:spcPct val="150000"/>
              </a:lnSpc>
              <a:buNone/>
            </a:pPr>
            <a:r>
              <a:rPr lang="ar-EG" sz="2400" b="1" dirty="0" smtClean="0">
                <a:latin typeface="Simplified Arabic" pitchFamily="18" charset="-78"/>
                <a:cs typeface="Simplified Arabic" pitchFamily="18" charset="-78"/>
              </a:rPr>
              <a:t>- تتميز الجزر النهرية بعدم استقراها بسبب تعرضها المستمر لعمليات النحت والترسيب على جوانبها وهذا بدوره يؤدى الى اندماج بعض الجزر ببعضها او انقسامها الى عدة جزر، وقد تختفى بعض الجزر وتلتحم بالسهل الفيضى. </a:t>
            </a:r>
            <a:endParaRPr lang="ar-EG" sz="2400" b="1" dirty="0">
              <a:latin typeface="Simplified Arabic" pitchFamily="18" charset="-78"/>
              <a:cs typeface="Simplified Arabic" pitchFamily="18"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ar-EG" sz="4800" b="1" dirty="0" smtClean="0"/>
              <a:t>انواع الجزر</a:t>
            </a:r>
            <a:endParaRPr lang="ar-EG" sz="4800" b="1" dirty="0"/>
          </a:p>
        </p:txBody>
      </p:sp>
      <p:sp>
        <p:nvSpPr>
          <p:cNvPr id="3" name="Content Placeholder 2"/>
          <p:cNvSpPr>
            <a:spLocks noGrp="1"/>
          </p:cNvSpPr>
          <p:nvPr>
            <p:ph idx="1"/>
          </p:nvPr>
        </p:nvSpPr>
        <p:spPr>
          <a:xfrm>
            <a:off x="457200" y="1600200"/>
            <a:ext cx="8229600" cy="4724400"/>
          </a:xfrm>
        </p:spPr>
        <p:style>
          <a:lnRef idx="1">
            <a:schemeClr val="accent3"/>
          </a:lnRef>
          <a:fillRef idx="2">
            <a:schemeClr val="accent3"/>
          </a:fillRef>
          <a:effectRef idx="1">
            <a:schemeClr val="accent3"/>
          </a:effectRef>
          <a:fontRef idx="minor">
            <a:schemeClr val="dk1"/>
          </a:fontRef>
        </p:style>
        <p:txBody>
          <a:bodyPr/>
          <a:lstStyle/>
          <a:p>
            <a:pPr algn="ctr" rtl="1">
              <a:buNone/>
            </a:pPr>
            <a:r>
              <a:rPr lang="ar-EG" b="1" dirty="0" smtClean="0">
                <a:solidFill>
                  <a:srgbClr val="FF0000"/>
                </a:solidFill>
              </a:rPr>
              <a:t>تنقسم الجزر الى نوعين حسب تكوينها الجيولوجى</a:t>
            </a:r>
          </a:p>
          <a:p>
            <a:pPr algn="r" rtl="1"/>
            <a:r>
              <a:rPr lang="ar-EG" b="1" u="sng" dirty="0" smtClean="0">
                <a:solidFill>
                  <a:srgbClr val="FF0000"/>
                </a:solidFill>
              </a:rPr>
              <a:t>الجر الجرانيتية</a:t>
            </a:r>
          </a:p>
          <a:p>
            <a:pPr algn="r" rtl="1">
              <a:buNone/>
            </a:pPr>
            <a:r>
              <a:rPr lang="ar-EG" b="1" dirty="0" smtClean="0">
                <a:solidFill>
                  <a:schemeClr val="tx1"/>
                </a:solidFill>
              </a:rPr>
              <a:t>وتوجد بمنطقة الجندل الاول بالقرب من اسوان ، ويبلغ عددها 15 جزيرة</a:t>
            </a:r>
          </a:p>
          <a:p>
            <a:pPr algn="r" rtl="1"/>
            <a:r>
              <a:rPr lang="ar-EG" b="1" u="sng" dirty="0" smtClean="0">
                <a:solidFill>
                  <a:srgbClr val="FF0000"/>
                </a:solidFill>
              </a:rPr>
              <a:t>الجزر الرسوبية </a:t>
            </a:r>
          </a:p>
          <a:p>
            <a:pPr algn="r" rtl="1">
              <a:buNone/>
            </a:pPr>
            <a:r>
              <a:rPr lang="ar-EG" b="1" dirty="0" smtClean="0">
                <a:solidFill>
                  <a:schemeClr val="tx1"/>
                </a:solidFill>
              </a:rPr>
              <a:t> وتتنوع بين جزر( رملية – طينية – رملية طينية )، ويبلغ عددها نحو 285 جزيرة رسوبية </a:t>
            </a:r>
            <a:endParaRPr lang="ar-EG"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048000" y="304800"/>
            <a:ext cx="5581650" cy="2971800"/>
          </a:xfrm>
          <a:prstGeom prst="rect">
            <a:avLst/>
          </a:prstGeom>
          <a:noFill/>
          <a:ln w="53975">
            <a:solidFill>
              <a:schemeClr val="tx1"/>
            </a:solid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381000" y="3429000"/>
            <a:ext cx="5553075" cy="3143250"/>
          </a:xfrm>
          <a:prstGeom prst="rect">
            <a:avLst/>
          </a:prstGeom>
          <a:noFill/>
          <a:ln w="53975">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229600" cy="3886200"/>
          </a:xfrm>
          <a:ln w="38100">
            <a:solidFill>
              <a:schemeClr val="tx1"/>
            </a:solidFill>
          </a:ln>
        </p:spPr>
        <p:style>
          <a:lnRef idx="1">
            <a:schemeClr val="accent2"/>
          </a:lnRef>
          <a:fillRef idx="2">
            <a:schemeClr val="accent2"/>
          </a:fillRef>
          <a:effectRef idx="1">
            <a:schemeClr val="accent2"/>
          </a:effectRef>
          <a:fontRef idx="minor">
            <a:schemeClr val="dk1"/>
          </a:fontRef>
        </p:style>
        <p:txBody>
          <a:bodyPr>
            <a:noAutofit/>
          </a:bodyPr>
          <a:lstStyle/>
          <a:p>
            <a:r>
              <a:rPr lang="ar-EG" sz="9600" b="1" dirty="0" smtClean="0">
                <a:solidFill>
                  <a:schemeClr val="tx2"/>
                </a:solidFill>
              </a:rPr>
              <a:t>جغرافية </a:t>
            </a:r>
            <a:br>
              <a:rPr lang="ar-EG" sz="9600" b="1" dirty="0" smtClean="0">
                <a:solidFill>
                  <a:schemeClr val="tx2"/>
                </a:solidFill>
              </a:rPr>
            </a:br>
            <a:r>
              <a:rPr lang="ar-EG" sz="9600" b="1" dirty="0" smtClean="0">
                <a:solidFill>
                  <a:schemeClr val="tx2"/>
                </a:solidFill>
              </a:rPr>
              <a:t>مصر الطبيعية</a:t>
            </a:r>
            <a:endParaRPr lang="ar-EG" sz="9600" b="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458200" cy="4876800"/>
          </a:xfr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r" rtl="1">
              <a:lnSpc>
                <a:spcPct val="200000"/>
              </a:lnSpc>
              <a:buNone/>
            </a:pPr>
            <a:r>
              <a:rPr lang="ar-EG" sz="2800" b="1" dirty="0" smtClean="0">
                <a:latin typeface="Simplified Arabic" pitchFamily="18" charset="-78"/>
                <a:cs typeface="Simplified Arabic" pitchFamily="18" charset="-78"/>
              </a:rPr>
              <a:t>- </a:t>
            </a:r>
            <a:r>
              <a:rPr lang="ar-EG" sz="3100" b="1" dirty="0" smtClean="0">
                <a:latin typeface="Simplified Arabic" pitchFamily="18" charset="-78"/>
                <a:cs typeface="Simplified Arabic" pitchFamily="18" charset="-78"/>
              </a:rPr>
              <a:t>ينحصر وادى النيل داخل الاراضى المصرية فى 300 كيلو متر الاولى بين حافات الصخور الرملية النوبية باستثناء منطقتين </a:t>
            </a:r>
            <a:r>
              <a:rPr lang="ar-EG" sz="3100" b="1" dirty="0" smtClean="0">
                <a:solidFill>
                  <a:srgbClr val="FF0000"/>
                </a:solidFill>
                <a:latin typeface="Simplified Arabic" pitchFamily="18" charset="-78"/>
                <a:cs typeface="Simplified Arabic" pitchFamily="18" charset="-78"/>
              </a:rPr>
              <a:t>من الصخور النارية:-</a:t>
            </a:r>
            <a:endParaRPr lang="ar-EG" sz="2800" b="1" dirty="0" smtClean="0">
              <a:solidFill>
                <a:srgbClr val="FF0000"/>
              </a:solidFill>
              <a:latin typeface="Simplified Arabic" pitchFamily="18" charset="-78"/>
              <a:cs typeface="Simplified Arabic" pitchFamily="18" charset="-78"/>
            </a:endParaRPr>
          </a:p>
          <a:p>
            <a:pPr marL="2149475" indent="-260350" algn="r" rtl="1">
              <a:lnSpc>
                <a:spcPct val="200000"/>
              </a:lnSpc>
            </a:pPr>
            <a:r>
              <a:rPr lang="ar-EG" sz="3600" b="1" dirty="0" smtClean="0">
                <a:solidFill>
                  <a:srgbClr val="FF0000"/>
                </a:solidFill>
                <a:latin typeface="Simplified Arabic" pitchFamily="18" charset="-78"/>
                <a:cs typeface="Simplified Arabic" pitchFamily="18" charset="-78"/>
              </a:rPr>
              <a:t>خانق كلابشة </a:t>
            </a:r>
          </a:p>
          <a:p>
            <a:pPr marL="2149475" indent="-260350" algn="r" rtl="1">
              <a:lnSpc>
                <a:spcPct val="200000"/>
              </a:lnSpc>
            </a:pPr>
            <a:r>
              <a:rPr lang="ar-EG" sz="3600" b="1" dirty="0" smtClean="0">
                <a:solidFill>
                  <a:srgbClr val="FF0000"/>
                </a:solidFill>
                <a:latin typeface="Simplified Arabic" pitchFamily="18" charset="-78"/>
                <a:cs typeface="Simplified Arabic" pitchFamily="18" charset="-78"/>
              </a:rPr>
              <a:t>منطقة الجندل الاول الواقع الى جنوب من اسوان</a:t>
            </a:r>
          </a:p>
          <a:p>
            <a:pPr algn="r" rtl="1">
              <a:lnSpc>
                <a:spcPct val="200000"/>
              </a:lnSpc>
              <a:buNone/>
            </a:pPr>
            <a:r>
              <a:rPr lang="ar-EG" sz="2800" b="1" dirty="0" smtClean="0">
                <a:latin typeface="Simplified Arabic" pitchFamily="18" charset="-78"/>
                <a:cs typeface="Simplified Arabic" pitchFamily="18" charset="-78"/>
              </a:rPr>
              <a:t>- </a:t>
            </a:r>
            <a:r>
              <a:rPr lang="ar-EG" sz="3300" b="1" dirty="0" smtClean="0">
                <a:solidFill>
                  <a:schemeClr val="tx1"/>
                </a:solidFill>
                <a:latin typeface="Simplified Arabic" pitchFamily="18" charset="-78"/>
                <a:cs typeface="Simplified Arabic" pitchFamily="18" charset="-78"/>
              </a:rPr>
              <a:t>عند دائرة عرض اسنا يحل الحجر الجيرى محل الصخور الرملية ، ثم تستمر الامر حتى الموضع الذى يتفرع فيه النهر الى فرعى دمياط ورشيد</a:t>
            </a:r>
            <a:endParaRPr lang="ar-EG" sz="2800" b="1" dirty="0">
              <a:solidFill>
                <a:schemeClr val="tx1"/>
              </a:solidFill>
              <a:latin typeface="Simplified Arabic" pitchFamily="18" charset="-78"/>
              <a:cs typeface="Simplified Arabic" pitchFamily="18" charset="-78"/>
            </a:endParaRPr>
          </a:p>
        </p:txBody>
      </p:sp>
      <p:sp>
        <p:nvSpPr>
          <p:cNvPr id="5"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ar-EG" dirty="0" smtClean="0"/>
              <a:t>3- جوانب المجرى </a:t>
            </a:r>
            <a:endParaRPr lang="ar-E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295400" y="228600"/>
            <a:ext cx="6618009" cy="6324600"/>
          </a:xfrm>
          <a:prstGeom prst="rect">
            <a:avLst/>
          </a:prstGeom>
          <a:noFill/>
          <a:ln w="603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rtl="1"/>
            <a:r>
              <a:rPr lang="ar-EG" dirty="0" smtClean="0">
                <a:solidFill>
                  <a:schemeClr val="lt1"/>
                </a:solidFill>
                <a:latin typeface="+mn-lt"/>
                <a:ea typeface="+mn-ea"/>
                <a:cs typeface="+mn-cs"/>
              </a:rPr>
              <a:t>4- السهل الفيضي</a:t>
            </a:r>
            <a:endParaRPr lang="ar-EG" dirty="0">
              <a:solidFill>
                <a:schemeClr val="lt1"/>
              </a:solidFill>
              <a:latin typeface="+mn-lt"/>
              <a:ea typeface="+mn-ea"/>
              <a:cs typeface="+mn-cs"/>
            </a:endParaRPr>
          </a:p>
        </p:txBody>
      </p:sp>
      <p:sp>
        <p:nvSpPr>
          <p:cNvPr id="7" name="Content Placeholder 2"/>
          <p:cNvSpPr>
            <a:spLocks noGrp="1"/>
          </p:cNvSpPr>
          <p:nvPr>
            <p:ph idx="1"/>
          </p:nvPr>
        </p:nvSpPr>
        <p:spPr>
          <a:xfrm>
            <a:off x="533400" y="1600200"/>
            <a:ext cx="8229600" cy="2590800"/>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algn="r" rtl="1">
              <a:lnSpc>
                <a:spcPct val="150000"/>
              </a:lnSpc>
            </a:pPr>
            <a:r>
              <a:rPr lang="ar-EG" sz="2400" b="1" dirty="0" smtClean="0">
                <a:solidFill>
                  <a:schemeClr val="dk1"/>
                </a:solidFill>
                <a:latin typeface="Simplified Arabic" pitchFamily="18" charset="-78"/>
                <a:cs typeface="Simplified Arabic" pitchFamily="18" charset="-78"/>
              </a:rPr>
              <a:t>يتميز السهل الفيضى داخل الاراضى المصرية بانه يزداد اتساعا كلما اتجهنا شمالا ، يبلغ متوسط السهل الفيضى:- </a:t>
            </a:r>
          </a:p>
          <a:p>
            <a:pPr algn="ctr" rtl="1">
              <a:lnSpc>
                <a:spcPct val="150000"/>
              </a:lnSpc>
              <a:buFont typeface="Wingdings" pitchFamily="2" charset="2"/>
              <a:buChar char="Ø"/>
            </a:pPr>
            <a:r>
              <a:rPr lang="ar-EG" sz="2800" b="1" dirty="0" smtClean="0">
                <a:latin typeface="Simplified Arabic" pitchFamily="18" charset="-78"/>
                <a:cs typeface="Simplified Arabic" pitchFamily="18" charset="-78"/>
              </a:rPr>
              <a:t>2.5 كم عند اسوان</a:t>
            </a:r>
          </a:p>
          <a:p>
            <a:pPr algn="ctr" rtl="1">
              <a:lnSpc>
                <a:spcPct val="150000"/>
              </a:lnSpc>
              <a:buFont typeface="Wingdings" pitchFamily="2" charset="2"/>
              <a:buChar char="Ø"/>
            </a:pPr>
            <a:r>
              <a:rPr lang="ar-EG" sz="2800" b="1" dirty="0" smtClean="0">
                <a:solidFill>
                  <a:schemeClr val="dk1"/>
                </a:solidFill>
                <a:latin typeface="Simplified Arabic" pitchFamily="18" charset="-78"/>
                <a:cs typeface="Simplified Arabic" pitchFamily="18" charset="-78"/>
              </a:rPr>
              <a:t>25كم عند بنى سويف</a:t>
            </a:r>
          </a:p>
        </p:txBody>
      </p:sp>
      <p:sp>
        <p:nvSpPr>
          <p:cNvPr id="8" name="Rectangle 7"/>
          <p:cNvSpPr/>
          <p:nvPr/>
        </p:nvSpPr>
        <p:spPr>
          <a:xfrm>
            <a:off x="533400" y="5105400"/>
            <a:ext cx="8305800" cy="134806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r" rtl="1">
              <a:lnSpc>
                <a:spcPct val="180000"/>
              </a:lnSpc>
            </a:pPr>
            <a:r>
              <a:rPr lang="ar-EG" sz="2400" b="1" dirty="0" smtClean="0">
                <a:solidFill>
                  <a:schemeClr val="dk1"/>
                </a:solidFill>
                <a:latin typeface="Simplified Arabic" pitchFamily="18" charset="-78"/>
                <a:cs typeface="Simplified Arabic" pitchFamily="18" charset="-78"/>
              </a:rPr>
              <a:t>الى الشمال من مدينة القاهرة بحوالى 20 كم يتفرع النهر الى فرعين دمياط 239 كم ورشيد 245كم</a:t>
            </a:r>
            <a:r>
              <a:rPr lang="ar-EG" b="1" dirty="0" smtClean="0">
                <a:solidFill>
                  <a:schemeClr val="dk1"/>
                </a:solidFill>
                <a:latin typeface="Simplified Arabic" pitchFamily="18" charset="-78"/>
                <a:cs typeface="Simplified Arabic" pitchFamily="18" charset="-78"/>
              </a:rPr>
              <a:t> </a:t>
            </a:r>
            <a:endParaRPr lang="ar-EG" b="1" dirty="0">
              <a:solidFill>
                <a:schemeClr val="dk1"/>
              </a:solidFill>
              <a:latin typeface="Simplified Arabic" pitchFamily="18" charset="-78"/>
              <a:cs typeface="Simplified Arabic" pitchFamily="18" charset="-78"/>
            </a:endParaRPr>
          </a:p>
        </p:txBody>
      </p:sp>
      <p:sp>
        <p:nvSpPr>
          <p:cNvPr id="9" name="Title 1"/>
          <p:cNvSpPr txBox="1">
            <a:spLocks/>
          </p:cNvSpPr>
          <p:nvPr/>
        </p:nvSpPr>
        <p:spPr>
          <a:xfrm>
            <a:off x="533400" y="4191000"/>
            <a:ext cx="82296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400" b="0" i="0" u="none" strike="noStrike" kern="1200" cap="none" spc="0" normalizeH="0" baseline="0" noProof="0" dirty="0" smtClean="0">
                <a:ln>
                  <a:noFill/>
                </a:ln>
                <a:solidFill>
                  <a:schemeClr val="lt1"/>
                </a:solidFill>
                <a:effectLst/>
                <a:uLnTx/>
                <a:uFillTx/>
                <a:latin typeface="+mn-lt"/>
                <a:ea typeface="+mn-ea"/>
                <a:cs typeface="+mn-cs"/>
              </a:rPr>
              <a:t>5- دلتا النيل</a:t>
            </a:r>
            <a:endParaRPr kumimoji="0" lang="ar-EG"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t="18519" b="9259"/>
          <a:stretch>
            <a:fillRect/>
          </a:stretch>
        </p:blipFill>
        <p:spPr bwMode="auto">
          <a:xfrm>
            <a:off x="3733800" y="800924"/>
            <a:ext cx="5105400" cy="3324035"/>
          </a:xfrm>
          <a:prstGeom prst="rect">
            <a:avLst/>
          </a:prstGeom>
          <a:noFill/>
          <a:ln w="50800">
            <a:solidFill>
              <a:schemeClr val="tx1"/>
            </a:solidFill>
            <a:miter lim="800000"/>
            <a:headEnd/>
            <a:tailEnd/>
          </a:ln>
        </p:spPr>
      </p:pic>
      <p:sp>
        <p:nvSpPr>
          <p:cNvPr id="5" name="Title 4"/>
          <p:cNvSpPr>
            <a:spLocks noGrp="1"/>
          </p:cNvSpPr>
          <p:nvPr>
            <p:ph type="title"/>
          </p:nvPr>
        </p:nvSpPr>
        <p:spPr>
          <a:xfrm>
            <a:off x="4114800" y="4267200"/>
            <a:ext cx="4800600" cy="990600"/>
          </a:xfrm>
        </p:spPr>
        <p:txBody>
          <a:bodyPr>
            <a:normAutofit fontScale="90000"/>
          </a:bodyPr>
          <a:lstStyle/>
          <a:p>
            <a:r>
              <a:rPr lang="ar-EG" sz="6000" b="1" dirty="0" smtClean="0">
                <a:solidFill>
                  <a:srgbClr val="FF0000"/>
                </a:solidFill>
              </a:rPr>
              <a:t>السهل الفيضى</a:t>
            </a:r>
            <a:endParaRPr lang="ar-EG" sz="6000" b="1" dirty="0">
              <a:solidFill>
                <a:srgbClr val="FF0000"/>
              </a:solidFill>
            </a:endParaRPr>
          </a:p>
        </p:txBody>
      </p:sp>
      <p:pic>
        <p:nvPicPr>
          <p:cNvPr id="37891" name="Picture 3"/>
          <p:cNvPicPr>
            <a:picLocks noChangeAspect="1" noChangeArrowheads="1"/>
          </p:cNvPicPr>
          <p:nvPr/>
        </p:nvPicPr>
        <p:blipFill>
          <a:blip r:embed="rId3" cstate="print"/>
          <a:srcRect/>
          <a:stretch>
            <a:fillRect/>
          </a:stretch>
        </p:blipFill>
        <p:spPr bwMode="auto">
          <a:xfrm>
            <a:off x="228600" y="3886200"/>
            <a:ext cx="4087477" cy="2743200"/>
          </a:xfrm>
          <a:prstGeom prst="rect">
            <a:avLst/>
          </a:prstGeom>
          <a:noFill/>
          <a:ln w="508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rtl="1"/>
            <a:r>
              <a:rPr lang="ar-EG" dirty="0" smtClean="0">
                <a:solidFill>
                  <a:schemeClr val="lt1"/>
                </a:solidFill>
                <a:latin typeface="+mn-lt"/>
                <a:ea typeface="+mn-ea"/>
                <a:cs typeface="+mn-cs"/>
              </a:rPr>
              <a:t>6- منخفض الفيوم</a:t>
            </a:r>
          </a:p>
        </p:txBody>
      </p:sp>
      <p:sp>
        <p:nvSpPr>
          <p:cNvPr id="3" name="Content Placeholder 2"/>
          <p:cNvSpPr>
            <a:spLocks noGrp="1"/>
          </p:cNvSpPr>
          <p:nvPr>
            <p:ph idx="1"/>
          </p:nvPr>
        </p:nvSpPr>
        <p:spPr>
          <a:xfrm>
            <a:off x="457200" y="1828800"/>
            <a:ext cx="8229600" cy="3886200"/>
          </a:xfrm>
        </p:spPr>
        <p:style>
          <a:lnRef idx="1">
            <a:schemeClr val="accent5"/>
          </a:lnRef>
          <a:fillRef idx="2">
            <a:schemeClr val="accent5"/>
          </a:fillRef>
          <a:effectRef idx="1">
            <a:schemeClr val="accent5"/>
          </a:effectRef>
          <a:fontRef idx="minor">
            <a:schemeClr val="dk1"/>
          </a:fontRef>
        </p:style>
        <p:txBody>
          <a:bodyPr/>
          <a:lstStyle/>
          <a:p>
            <a:pPr algn="r" rtl="1">
              <a:lnSpc>
                <a:spcPct val="150000"/>
              </a:lnSpc>
              <a:buNone/>
            </a:pPr>
            <a:r>
              <a:rPr lang="ar-EG" dirty="0" smtClean="0"/>
              <a:t> </a:t>
            </a:r>
            <a:r>
              <a:rPr lang="ar-EG" sz="2800" b="1" dirty="0" smtClean="0">
                <a:latin typeface="Simplified Arabic" pitchFamily="18" charset="-78"/>
                <a:cs typeface="Simplified Arabic" pitchFamily="18" charset="-78"/>
              </a:rPr>
              <a:t>- يقع الى الجنوب الغربي من مدينة القاهرة</a:t>
            </a:r>
          </a:p>
          <a:p>
            <a:pPr algn="r" rtl="1">
              <a:lnSpc>
                <a:spcPct val="150000"/>
              </a:lnSpc>
              <a:buFontTx/>
              <a:buChar char="-"/>
            </a:pPr>
            <a:r>
              <a:rPr lang="ar-EG" sz="2800" b="1" dirty="0" smtClean="0">
                <a:latin typeface="Simplified Arabic" pitchFamily="18" charset="-78"/>
                <a:cs typeface="Simplified Arabic" pitchFamily="18" charset="-78"/>
              </a:rPr>
              <a:t>عبارة عن منخفض عميق يختلف عن سائر المنخفضات التى تشتهر بها </a:t>
            </a:r>
            <a:r>
              <a:rPr lang="ar-EG" sz="2400" b="1" dirty="0" smtClean="0">
                <a:solidFill>
                  <a:schemeClr val="dk1"/>
                </a:solidFill>
                <a:latin typeface="Simplified Arabic" pitchFamily="18" charset="-78"/>
                <a:cs typeface="Simplified Arabic" pitchFamily="18" charset="-78"/>
              </a:rPr>
              <a:t>الصحراء</a:t>
            </a:r>
            <a:r>
              <a:rPr lang="ar-EG" sz="2800" b="1" dirty="0" smtClean="0">
                <a:latin typeface="Simplified Arabic" pitchFamily="18" charset="-78"/>
                <a:cs typeface="Simplified Arabic" pitchFamily="18" charset="-78"/>
              </a:rPr>
              <a:t> الغربية </a:t>
            </a:r>
          </a:p>
          <a:p>
            <a:pPr algn="r" rtl="1">
              <a:lnSpc>
                <a:spcPct val="150000"/>
              </a:lnSpc>
              <a:buFontTx/>
              <a:buChar char="-"/>
            </a:pPr>
            <a:r>
              <a:rPr lang="ar-EG" sz="2800" b="1" dirty="0" smtClean="0">
                <a:latin typeface="Simplified Arabic" pitchFamily="18" charset="-78"/>
                <a:cs typeface="Simplified Arabic" pitchFamily="18" charset="-78"/>
              </a:rPr>
              <a:t>يتصل منخفض الفيوم بالنيل عن طريق بحر يوسف حيث تدخل مياه النيل اليه عن طريق فتحه تسمى بفتحة اللاهون</a:t>
            </a:r>
          </a:p>
          <a:p>
            <a:endParaRPr lang="ar-E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جغرافية وحدود مصر التاريخية منذ أقدم العصور وحتى الآن بحث كامل بالصور  والخرائط - سيفجردز"/>
          <p:cNvPicPr>
            <a:picLocks noChangeAspect="1" noChangeArrowheads="1"/>
          </p:cNvPicPr>
          <p:nvPr/>
        </p:nvPicPr>
        <p:blipFill>
          <a:blip r:embed="rId2" cstate="print"/>
          <a:srcRect/>
          <a:stretch>
            <a:fillRect/>
          </a:stretch>
        </p:blipFill>
        <p:spPr bwMode="auto">
          <a:xfrm>
            <a:off x="1295400" y="228600"/>
            <a:ext cx="6934200" cy="6191250"/>
          </a:xfrm>
          <a:prstGeom prst="rect">
            <a:avLst/>
          </a:prstGeom>
          <a:noFill/>
          <a:ln w="57150">
            <a:solidFill>
              <a:schemeClr val="tx1"/>
            </a:solidFill>
          </a:ln>
        </p:spPr>
      </p:pic>
      <p:sp>
        <p:nvSpPr>
          <p:cNvPr id="7" name="Freeform 6"/>
          <p:cNvSpPr/>
          <p:nvPr/>
        </p:nvSpPr>
        <p:spPr>
          <a:xfrm>
            <a:off x="1615440" y="1410867"/>
            <a:ext cx="3046135" cy="2856333"/>
          </a:xfrm>
          <a:custGeom>
            <a:avLst/>
            <a:gdLst>
              <a:gd name="connsiteX0" fmla="*/ 1386840 w 3046135"/>
              <a:gd name="connsiteY0" fmla="*/ 36933 h 2856333"/>
              <a:gd name="connsiteX1" fmla="*/ 396240 w 3046135"/>
              <a:gd name="connsiteY1" fmla="*/ 36933 h 2856333"/>
              <a:gd name="connsiteX2" fmla="*/ 365760 w 3046135"/>
              <a:gd name="connsiteY2" fmla="*/ 82653 h 2856333"/>
              <a:gd name="connsiteX3" fmla="*/ 320040 w 3046135"/>
              <a:gd name="connsiteY3" fmla="*/ 128373 h 2856333"/>
              <a:gd name="connsiteX4" fmla="*/ 289560 w 3046135"/>
              <a:gd name="connsiteY4" fmla="*/ 296013 h 2856333"/>
              <a:gd name="connsiteX5" fmla="*/ 274320 w 3046135"/>
              <a:gd name="connsiteY5" fmla="*/ 341733 h 2856333"/>
              <a:gd name="connsiteX6" fmla="*/ 228600 w 3046135"/>
              <a:gd name="connsiteY6" fmla="*/ 356973 h 2856333"/>
              <a:gd name="connsiteX7" fmla="*/ 167640 w 3046135"/>
              <a:gd name="connsiteY7" fmla="*/ 448413 h 2856333"/>
              <a:gd name="connsiteX8" fmla="*/ 137160 w 3046135"/>
              <a:gd name="connsiteY8" fmla="*/ 494133 h 2856333"/>
              <a:gd name="connsiteX9" fmla="*/ 30480 w 3046135"/>
              <a:gd name="connsiteY9" fmla="*/ 631293 h 2856333"/>
              <a:gd name="connsiteX10" fmla="*/ 0 w 3046135"/>
              <a:gd name="connsiteY10" fmla="*/ 722733 h 2856333"/>
              <a:gd name="connsiteX11" fmla="*/ 15240 w 3046135"/>
              <a:gd name="connsiteY11" fmla="*/ 1149453 h 2856333"/>
              <a:gd name="connsiteX12" fmla="*/ 30480 w 3046135"/>
              <a:gd name="connsiteY12" fmla="*/ 1195173 h 2856333"/>
              <a:gd name="connsiteX13" fmla="*/ 76200 w 3046135"/>
              <a:gd name="connsiteY13" fmla="*/ 1225653 h 2856333"/>
              <a:gd name="connsiteX14" fmla="*/ 121920 w 3046135"/>
              <a:gd name="connsiteY14" fmla="*/ 1317093 h 2856333"/>
              <a:gd name="connsiteX15" fmla="*/ 198120 w 3046135"/>
              <a:gd name="connsiteY15" fmla="*/ 1408533 h 2856333"/>
              <a:gd name="connsiteX16" fmla="*/ 243840 w 3046135"/>
              <a:gd name="connsiteY16" fmla="*/ 1499973 h 2856333"/>
              <a:gd name="connsiteX17" fmla="*/ 381000 w 3046135"/>
              <a:gd name="connsiteY17" fmla="*/ 1606653 h 2856333"/>
              <a:gd name="connsiteX18" fmla="*/ 441960 w 3046135"/>
              <a:gd name="connsiteY18" fmla="*/ 1743813 h 2856333"/>
              <a:gd name="connsiteX19" fmla="*/ 457200 w 3046135"/>
              <a:gd name="connsiteY19" fmla="*/ 1789533 h 2856333"/>
              <a:gd name="connsiteX20" fmla="*/ 487680 w 3046135"/>
              <a:gd name="connsiteY20" fmla="*/ 1957173 h 2856333"/>
              <a:gd name="connsiteX21" fmla="*/ 518160 w 3046135"/>
              <a:gd name="connsiteY21" fmla="*/ 2094333 h 2856333"/>
              <a:gd name="connsiteX22" fmla="*/ 533400 w 3046135"/>
              <a:gd name="connsiteY22" fmla="*/ 2140053 h 2856333"/>
              <a:gd name="connsiteX23" fmla="*/ 609600 w 3046135"/>
              <a:gd name="connsiteY23" fmla="*/ 2246733 h 2856333"/>
              <a:gd name="connsiteX24" fmla="*/ 670560 w 3046135"/>
              <a:gd name="connsiteY24" fmla="*/ 2338173 h 2856333"/>
              <a:gd name="connsiteX25" fmla="*/ 701040 w 3046135"/>
              <a:gd name="connsiteY25" fmla="*/ 2383893 h 2856333"/>
              <a:gd name="connsiteX26" fmla="*/ 792480 w 3046135"/>
              <a:gd name="connsiteY26" fmla="*/ 2460093 h 2856333"/>
              <a:gd name="connsiteX27" fmla="*/ 807720 w 3046135"/>
              <a:gd name="connsiteY27" fmla="*/ 2505813 h 2856333"/>
              <a:gd name="connsiteX28" fmla="*/ 929640 w 3046135"/>
              <a:gd name="connsiteY28" fmla="*/ 2612493 h 2856333"/>
              <a:gd name="connsiteX29" fmla="*/ 1021080 w 3046135"/>
              <a:gd name="connsiteY29" fmla="*/ 2627733 h 2856333"/>
              <a:gd name="connsiteX30" fmla="*/ 1264920 w 3046135"/>
              <a:gd name="connsiteY30" fmla="*/ 2719173 h 2856333"/>
              <a:gd name="connsiteX31" fmla="*/ 1600200 w 3046135"/>
              <a:gd name="connsiteY31" fmla="*/ 2810613 h 2856333"/>
              <a:gd name="connsiteX32" fmla="*/ 1706880 w 3046135"/>
              <a:gd name="connsiteY32" fmla="*/ 2825853 h 2856333"/>
              <a:gd name="connsiteX33" fmla="*/ 1844040 w 3046135"/>
              <a:gd name="connsiteY33" fmla="*/ 2856333 h 2856333"/>
              <a:gd name="connsiteX34" fmla="*/ 2011680 w 3046135"/>
              <a:gd name="connsiteY34" fmla="*/ 2841093 h 2856333"/>
              <a:gd name="connsiteX35" fmla="*/ 2087880 w 3046135"/>
              <a:gd name="connsiteY35" fmla="*/ 2795373 h 2856333"/>
              <a:gd name="connsiteX36" fmla="*/ 2194560 w 3046135"/>
              <a:gd name="connsiteY36" fmla="*/ 2673453 h 2856333"/>
              <a:gd name="connsiteX37" fmla="*/ 2240280 w 3046135"/>
              <a:gd name="connsiteY37" fmla="*/ 2627733 h 2856333"/>
              <a:gd name="connsiteX38" fmla="*/ 2270760 w 3046135"/>
              <a:gd name="connsiteY38" fmla="*/ 2582013 h 2856333"/>
              <a:gd name="connsiteX39" fmla="*/ 2392680 w 3046135"/>
              <a:gd name="connsiteY39" fmla="*/ 2475333 h 2856333"/>
              <a:gd name="connsiteX40" fmla="*/ 2453640 w 3046135"/>
              <a:gd name="connsiteY40" fmla="*/ 2383893 h 2856333"/>
              <a:gd name="connsiteX41" fmla="*/ 2484120 w 3046135"/>
              <a:gd name="connsiteY41" fmla="*/ 2338173 h 2856333"/>
              <a:gd name="connsiteX42" fmla="*/ 2514600 w 3046135"/>
              <a:gd name="connsiteY42" fmla="*/ 2292453 h 2856333"/>
              <a:gd name="connsiteX43" fmla="*/ 2621280 w 3046135"/>
              <a:gd name="connsiteY43" fmla="*/ 2155293 h 2856333"/>
              <a:gd name="connsiteX44" fmla="*/ 2667000 w 3046135"/>
              <a:gd name="connsiteY44" fmla="*/ 2094333 h 2856333"/>
              <a:gd name="connsiteX45" fmla="*/ 2712720 w 3046135"/>
              <a:gd name="connsiteY45" fmla="*/ 2048613 h 2856333"/>
              <a:gd name="connsiteX46" fmla="*/ 2849880 w 3046135"/>
              <a:gd name="connsiteY46" fmla="*/ 1926693 h 2856333"/>
              <a:gd name="connsiteX47" fmla="*/ 2926080 w 3046135"/>
              <a:gd name="connsiteY47" fmla="*/ 1820013 h 2856333"/>
              <a:gd name="connsiteX48" fmla="*/ 3002280 w 3046135"/>
              <a:gd name="connsiteY48" fmla="*/ 1606653 h 2856333"/>
              <a:gd name="connsiteX49" fmla="*/ 3032760 w 3046135"/>
              <a:gd name="connsiteY49" fmla="*/ 1515213 h 2856333"/>
              <a:gd name="connsiteX50" fmla="*/ 3002280 w 3046135"/>
              <a:gd name="connsiteY50" fmla="*/ 875133 h 2856333"/>
              <a:gd name="connsiteX51" fmla="*/ 2971800 w 3046135"/>
              <a:gd name="connsiteY51" fmla="*/ 768453 h 2856333"/>
              <a:gd name="connsiteX52" fmla="*/ 2926080 w 3046135"/>
              <a:gd name="connsiteY52" fmla="*/ 707493 h 2856333"/>
              <a:gd name="connsiteX53" fmla="*/ 2834640 w 3046135"/>
              <a:gd name="connsiteY53" fmla="*/ 616053 h 2856333"/>
              <a:gd name="connsiteX54" fmla="*/ 2819400 w 3046135"/>
              <a:gd name="connsiteY54" fmla="*/ 570333 h 2856333"/>
              <a:gd name="connsiteX55" fmla="*/ 2682240 w 3046135"/>
              <a:gd name="connsiteY55" fmla="*/ 463653 h 2856333"/>
              <a:gd name="connsiteX56" fmla="*/ 2651760 w 3046135"/>
              <a:gd name="connsiteY56" fmla="*/ 417933 h 2856333"/>
              <a:gd name="connsiteX57" fmla="*/ 2590800 w 3046135"/>
              <a:gd name="connsiteY57" fmla="*/ 387453 h 2856333"/>
              <a:gd name="connsiteX58" fmla="*/ 2545080 w 3046135"/>
              <a:gd name="connsiteY58" fmla="*/ 356973 h 2856333"/>
              <a:gd name="connsiteX59" fmla="*/ 2499360 w 3046135"/>
              <a:gd name="connsiteY59" fmla="*/ 341733 h 2856333"/>
              <a:gd name="connsiteX60" fmla="*/ 2453640 w 3046135"/>
              <a:gd name="connsiteY60" fmla="*/ 311253 h 2856333"/>
              <a:gd name="connsiteX61" fmla="*/ 2362200 w 3046135"/>
              <a:gd name="connsiteY61" fmla="*/ 280773 h 2856333"/>
              <a:gd name="connsiteX62" fmla="*/ 2316480 w 3046135"/>
              <a:gd name="connsiteY62" fmla="*/ 265533 h 2856333"/>
              <a:gd name="connsiteX63" fmla="*/ 2270760 w 3046135"/>
              <a:gd name="connsiteY63" fmla="*/ 250293 h 2856333"/>
              <a:gd name="connsiteX64" fmla="*/ 2209800 w 3046135"/>
              <a:gd name="connsiteY64" fmla="*/ 235053 h 2856333"/>
              <a:gd name="connsiteX65" fmla="*/ 2164080 w 3046135"/>
              <a:gd name="connsiteY65" fmla="*/ 219813 h 2856333"/>
              <a:gd name="connsiteX66" fmla="*/ 2103120 w 3046135"/>
              <a:gd name="connsiteY66" fmla="*/ 189333 h 2856333"/>
              <a:gd name="connsiteX67" fmla="*/ 1950720 w 3046135"/>
              <a:gd name="connsiteY67" fmla="*/ 158853 h 2856333"/>
              <a:gd name="connsiteX68" fmla="*/ 1889760 w 3046135"/>
              <a:gd name="connsiteY68" fmla="*/ 128373 h 2856333"/>
              <a:gd name="connsiteX69" fmla="*/ 1844040 w 3046135"/>
              <a:gd name="connsiteY69" fmla="*/ 113133 h 2856333"/>
              <a:gd name="connsiteX70" fmla="*/ 1798320 w 3046135"/>
              <a:gd name="connsiteY70" fmla="*/ 82653 h 2856333"/>
              <a:gd name="connsiteX71" fmla="*/ 1630680 w 3046135"/>
              <a:gd name="connsiteY71" fmla="*/ 52173 h 2856333"/>
              <a:gd name="connsiteX72" fmla="*/ 1554480 w 3046135"/>
              <a:gd name="connsiteY72" fmla="*/ 36933 h 2856333"/>
              <a:gd name="connsiteX73" fmla="*/ 1508760 w 3046135"/>
              <a:gd name="connsiteY73" fmla="*/ 21693 h 2856333"/>
              <a:gd name="connsiteX74" fmla="*/ 1203960 w 3046135"/>
              <a:gd name="connsiteY74" fmla="*/ 21693 h 285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046135" h="2856333">
                <a:moveTo>
                  <a:pt x="1386840" y="36933"/>
                </a:moveTo>
                <a:cubicBezTo>
                  <a:pt x="1010367" y="16018"/>
                  <a:pt x="848670" y="0"/>
                  <a:pt x="396240" y="36933"/>
                </a:cubicBezTo>
                <a:cubicBezTo>
                  <a:pt x="377985" y="38423"/>
                  <a:pt x="377486" y="68582"/>
                  <a:pt x="365760" y="82653"/>
                </a:cubicBezTo>
                <a:cubicBezTo>
                  <a:pt x="351962" y="99210"/>
                  <a:pt x="335280" y="113133"/>
                  <a:pt x="320040" y="128373"/>
                </a:cubicBezTo>
                <a:cubicBezTo>
                  <a:pt x="307706" y="214710"/>
                  <a:pt x="310090" y="224157"/>
                  <a:pt x="289560" y="296013"/>
                </a:cubicBezTo>
                <a:cubicBezTo>
                  <a:pt x="285147" y="311459"/>
                  <a:pt x="285679" y="330374"/>
                  <a:pt x="274320" y="341733"/>
                </a:cubicBezTo>
                <a:cubicBezTo>
                  <a:pt x="262961" y="353092"/>
                  <a:pt x="243840" y="351893"/>
                  <a:pt x="228600" y="356973"/>
                </a:cubicBezTo>
                <a:lnTo>
                  <a:pt x="167640" y="448413"/>
                </a:lnTo>
                <a:cubicBezTo>
                  <a:pt x="157480" y="463653"/>
                  <a:pt x="150112" y="481181"/>
                  <a:pt x="137160" y="494133"/>
                </a:cubicBezTo>
                <a:cubicBezTo>
                  <a:pt x="97712" y="533581"/>
                  <a:pt x="48709" y="576607"/>
                  <a:pt x="30480" y="631293"/>
                </a:cubicBezTo>
                <a:lnTo>
                  <a:pt x="0" y="722733"/>
                </a:lnTo>
                <a:cubicBezTo>
                  <a:pt x="5080" y="864973"/>
                  <a:pt x="6076" y="1007418"/>
                  <a:pt x="15240" y="1149453"/>
                </a:cubicBezTo>
                <a:cubicBezTo>
                  <a:pt x="16274" y="1165484"/>
                  <a:pt x="20445" y="1182629"/>
                  <a:pt x="30480" y="1195173"/>
                </a:cubicBezTo>
                <a:cubicBezTo>
                  <a:pt x="41922" y="1209476"/>
                  <a:pt x="60960" y="1215493"/>
                  <a:pt x="76200" y="1225653"/>
                </a:cubicBezTo>
                <a:cubicBezTo>
                  <a:pt x="163551" y="1356680"/>
                  <a:pt x="58824" y="1190900"/>
                  <a:pt x="121920" y="1317093"/>
                </a:cubicBezTo>
                <a:cubicBezTo>
                  <a:pt x="143138" y="1359528"/>
                  <a:pt x="164415" y="1374828"/>
                  <a:pt x="198120" y="1408533"/>
                </a:cubicBezTo>
                <a:cubicBezTo>
                  <a:pt x="208991" y="1441146"/>
                  <a:pt x="216035" y="1475643"/>
                  <a:pt x="243840" y="1499973"/>
                </a:cubicBezTo>
                <a:cubicBezTo>
                  <a:pt x="348409" y="1591471"/>
                  <a:pt x="312203" y="1524097"/>
                  <a:pt x="381000" y="1606653"/>
                </a:cubicBezTo>
                <a:cubicBezTo>
                  <a:pt x="421252" y="1654955"/>
                  <a:pt x="419809" y="1677360"/>
                  <a:pt x="441960" y="1743813"/>
                </a:cubicBezTo>
                <a:lnTo>
                  <a:pt x="457200" y="1789533"/>
                </a:lnTo>
                <a:cubicBezTo>
                  <a:pt x="492401" y="2071142"/>
                  <a:pt x="452441" y="1816215"/>
                  <a:pt x="487680" y="1957173"/>
                </a:cubicBezTo>
                <a:cubicBezTo>
                  <a:pt x="519107" y="2082879"/>
                  <a:pt x="486871" y="1984820"/>
                  <a:pt x="518160" y="2094333"/>
                </a:cubicBezTo>
                <a:cubicBezTo>
                  <a:pt x="522573" y="2109779"/>
                  <a:pt x="526216" y="2125685"/>
                  <a:pt x="533400" y="2140053"/>
                </a:cubicBezTo>
                <a:cubicBezTo>
                  <a:pt x="544542" y="2162338"/>
                  <a:pt x="599245" y="2232927"/>
                  <a:pt x="609600" y="2246733"/>
                </a:cubicBezTo>
                <a:cubicBezTo>
                  <a:pt x="636383" y="2327081"/>
                  <a:pt x="607139" y="2262067"/>
                  <a:pt x="670560" y="2338173"/>
                </a:cubicBezTo>
                <a:cubicBezTo>
                  <a:pt x="682286" y="2352244"/>
                  <a:pt x="689314" y="2369822"/>
                  <a:pt x="701040" y="2383893"/>
                </a:cubicBezTo>
                <a:cubicBezTo>
                  <a:pt x="737710" y="2427897"/>
                  <a:pt x="747525" y="2430123"/>
                  <a:pt x="792480" y="2460093"/>
                </a:cubicBezTo>
                <a:cubicBezTo>
                  <a:pt x="797560" y="2475333"/>
                  <a:pt x="800536" y="2491445"/>
                  <a:pt x="807720" y="2505813"/>
                </a:cubicBezTo>
                <a:cubicBezTo>
                  <a:pt x="830118" y="2550609"/>
                  <a:pt x="879764" y="2604180"/>
                  <a:pt x="929640" y="2612493"/>
                </a:cubicBezTo>
                <a:lnTo>
                  <a:pt x="1021080" y="2627733"/>
                </a:lnTo>
                <a:cubicBezTo>
                  <a:pt x="1198473" y="2716430"/>
                  <a:pt x="1082320" y="2669373"/>
                  <a:pt x="1264920" y="2719173"/>
                </a:cubicBezTo>
                <a:cubicBezTo>
                  <a:pt x="1328745" y="2736580"/>
                  <a:pt x="1514024" y="2793378"/>
                  <a:pt x="1600200" y="2810613"/>
                </a:cubicBezTo>
                <a:cubicBezTo>
                  <a:pt x="1635423" y="2817658"/>
                  <a:pt x="1671448" y="2819948"/>
                  <a:pt x="1706880" y="2825853"/>
                </a:cubicBezTo>
                <a:cubicBezTo>
                  <a:pt x="1764923" y="2835527"/>
                  <a:pt x="1789240" y="2842633"/>
                  <a:pt x="1844040" y="2856333"/>
                </a:cubicBezTo>
                <a:cubicBezTo>
                  <a:pt x="1899920" y="2851253"/>
                  <a:pt x="1957245" y="2854702"/>
                  <a:pt x="2011680" y="2841093"/>
                </a:cubicBezTo>
                <a:cubicBezTo>
                  <a:pt x="2040417" y="2833909"/>
                  <a:pt x="2064498" y="2813559"/>
                  <a:pt x="2087880" y="2795373"/>
                </a:cubicBezTo>
                <a:cubicBezTo>
                  <a:pt x="2152232" y="2745322"/>
                  <a:pt x="2144475" y="2731885"/>
                  <a:pt x="2194560" y="2673453"/>
                </a:cubicBezTo>
                <a:cubicBezTo>
                  <a:pt x="2208586" y="2657089"/>
                  <a:pt x="2226482" y="2644290"/>
                  <a:pt x="2240280" y="2627733"/>
                </a:cubicBezTo>
                <a:cubicBezTo>
                  <a:pt x="2252006" y="2613662"/>
                  <a:pt x="2257808" y="2594965"/>
                  <a:pt x="2270760" y="2582013"/>
                </a:cubicBezTo>
                <a:cubicBezTo>
                  <a:pt x="2325195" y="2527578"/>
                  <a:pt x="2349532" y="2530809"/>
                  <a:pt x="2392680" y="2475333"/>
                </a:cubicBezTo>
                <a:cubicBezTo>
                  <a:pt x="2415170" y="2446417"/>
                  <a:pt x="2433320" y="2414373"/>
                  <a:pt x="2453640" y="2383893"/>
                </a:cubicBezTo>
                <a:lnTo>
                  <a:pt x="2484120" y="2338173"/>
                </a:lnTo>
                <a:cubicBezTo>
                  <a:pt x="2494280" y="2322933"/>
                  <a:pt x="2503355" y="2306911"/>
                  <a:pt x="2514600" y="2292453"/>
                </a:cubicBezTo>
                <a:lnTo>
                  <a:pt x="2621280" y="2155293"/>
                </a:lnTo>
                <a:cubicBezTo>
                  <a:pt x="2636767" y="2135160"/>
                  <a:pt x="2649039" y="2112294"/>
                  <a:pt x="2667000" y="2094333"/>
                </a:cubicBezTo>
                <a:cubicBezTo>
                  <a:pt x="2682240" y="2079093"/>
                  <a:pt x="2696500" y="2062805"/>
                  <a:pt x="2712720" y="2048613"/>
                </a:cubicBezTo>
                <a:cubicBezTo>
                  <a:pt x="2788292" y="1982487"/>
                  <a:pt x="2786298" y="1999358"/>
                  <a:pt x="2849880" y="1926693"/>
                </a:cubicBezTo>
                <a:cubicBezTo>
                  <a:pt x="2876345" y="1896448"/>
                  <a:pt x="2903321" y="1854152"/>
                  <a:pt x="2926080" y="1820013"/>
                </a:cubicBezTo>
                <a:cubicBezTo>
                  <a:pt x="2965742" y="1582044"/>
                  <a:pt x="2902575" y="1905769"/>
                  <a:pt x="3002280" y="1606653"/>
                </a:cubicBezTo>
                <a:lnTo>
                  <a:pt x="3032760" y="1515213"/>
                </a:lnTo>
                <a:cubicBezTo>
                  <a:pt x="3025317" y="1247265"/>
                  <a:pt x="3046135" y="1094408"/>
                  <a:pt x="3002280" y="875133"/>
                </a:cubicBezTo>
                <a:cubicBezTo>
                  <a:pt x="2999996" y="863713"/>
                  <a:pt x="2980739" y="784095"/>
                  <a:pt x="2971800" y="768453"/>
                </a:cubicBezTo>
                <a:cubicBezTo>
                  <a:pt x="2959198" y="746400"/>
                  <a:pt x="2943072" y="726373"/>
                  <a:pt x="2926080" y="707493"/>
                </a:cubicBezTo>
                <a:cubicBezTo>
                  <a:pt x="2897244" y="675453"/>
                  <a:pt x="2834640" y="616053"/>
                  <a:pt x="2834640" y="616053"/>
                </a:cubicBezTo>
                <a:cubicBezTo>
                  <a:pt x="2829560" y="600813"/>
                  <a:pt x="2829263" y="583013"/>
                  <a:pt x="2819400" y="570333"/>
                </a:cubicBezTo>
                <a:cubicBezTo>
                  <a:pt x="2747441" y="477814"/>
                  <a:pt x="2757360" y="488693"/>
                  <a:pt x="2682240" y="463653"/>
                </a:cubicBezTo>
                <a:cubicBezTo>
                  <a:pt x="2672080" y="448413"/>
                  <a:pt x="2665831" y="429659"/>
                  <a:pt x="2651760" y="417933"/>
                </a:cubicBezTo>
                <a:cubicBezTo>
                  <a:pt x="2634307" y="403389"/>
                  <a:pt x="2610525" y="398725"/>
                  <a:pt x="2590800" y="387453"/>
                </a:cubicBezTo>
                <a:cubicBezTo>
                  <a:pt x="2574897" y="378366"/>
                  <a:pt x="2561463" y="365164"/>
                  <a:pt x="2545080" y="356973"/>
                </a:cubicBezTo>
                <a:cubicBezTo>
                  <a:pt x="2530712" y="349789"/>
                  <a:pt x="2513728" y="348917"/>
                  <a:pt x="2499360" y="341733"/>
                </a:cubicBezTo>
                <a:cubicBezTo>
                  <a:pt x="2482977" y="333542"/>
                  <a:pt x="2470378" y="318692"/>
                  <a:pt x="2453640" y="311253"/>
                </a:cubicBezTo>
                <a:cubicBezTo>
                  <a:pt x="2424280" y="298204"/>
                  <a:pt x="2392680" y="290933"/>
                  <a:pt x="2362200" y="280773"/>
                </a:cubicBezTo>
                <a:lnTo>
                  <a:pt x="2316480" y="265533"/>
                </a:lnTo>
                <a:cubicBezTo>
                  <a:pt x="2301240" y="260453"/>
                  <a:pt x="2286345" y="254189"/>
                  <a:pt x="2270760" y="250293"/>
                </a:cubicBezTo>
                <a:cubicBezTo>
                  <a:pt x="2250440" y="245213"/>
                  <a:pt x="2229939" y="240807"/>
                  <a:pt x="2209800" y="235053"/>
                </a:cubicBezTo>
                <a:cubicBezTo>
                  <a:pt x="2194354" y="230640"/>
                  <a:pt x="2178845" y="226141"/>
                  <a:pt x="2164080" y="219813"/>
                </a:cubicBezTo>
                <a:cubicBezTo>
                  <a:pt x="2143198" y="210864"/>
                  <a:pt x="2124880" y="195861"/>
                  <a:pt x="2103120" y="189333"/>
                </a:cubicBezTo>
                <a:cubicBezTo>
                  <a:pt x="2015329" y="162996"/>
                  <a:pt x="2025180" y="186776"/>
                  <a:pt x="1950720" y="158853"/>
                </a:cubicBezTo>
                <a:cubicBezTo>
                  <a:pt x="1929448" y="150876"/>
                  <a:pt x="1910642" y="137322"/>
                  <a:pt x="1889760" y="128373"/>
                </a:cubicBezTo>
                <a:cubicBezTo>
                  <a:pt x="1874995" y="122045"/>
                  <a:pt x="1858408" y="120317"/>
                  <a:pt x="1844040" y="113133"/>
                </a:cubicBezTo>
                <a:cubicBezTo>
                  <a:pt x="1827657" y="104942"/>
                  <a:pt x="1815155" y="89868"/>
                  <a:pt x="1798320" y="82653"/>
                </a:cubicBezTo>
                <a:cubicBezTo>
                  <a:pt x="1761081" y="66694"/>
                  <a:pt x="1657648" y="56668"/>
                  <a:pt x="1630680" y="52173"/>
                </a:cubicBezTo>
                <a:cubicBezTo>
                  <a:pt x="1605129" y="47915"/>
                  <a:pt x="1579610" y="43215"/>
                  <a:pt x="1554480" y="36933"/>
                </a:cubicBezTo>
                <a:cubicBezTo>
                  <a:pt x="1538895" y="33037"/>
                  <a:pt x="1524809" y="22391"/>
                  <a:pt x="1508760" y="21693"/>
                </a:cubicBezTo>
                <a:cubicBezTo>
                  <a:pt x="1407256" y="17280"/>
                  <a:pt x="1305560" y="21693"/>
                  <a:pt x="1203960" y="21693"/>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429000" y="228600"/>
            <a:ext cx="5181600" cy="7048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86000" y="685800"/>
            <a:ext cx="6429375" cy="4953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1000" y="1143000"/>
            <a:ext cx="8439150" cy="7620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57200" y="1866900"/>
            <a:ext cx="8477250" cy="495300"/>
          </a:xfrm>
          <a:prstGeom prst="rect">
            <a:avLst/>
          </a:prstGeom>
          <a:noFill/>
          <a:ln w="9525">
            <a:noFill/>
            <a:miter lim="800000"/>
            <a:headEnd/>
            <a:tailEnd/>
          </a:ln>
        </p:spPr>
      </p:pic>
      <p:sp>
        <p:nvSpPr>
          <p:cNvPr id="1030" name="Rectangle 6"/>
          <p:cNvSpPr>
            <a:spLocks noChangeArrowheads="1"/>
          </p:cNvSpPr>
          <p:nvPr/>
        </p:nvSpPr>
        <p:spPr bwMode="auto">
          <a:xfrm>
            <a:off x="0" y="0"/>
            <a:ext cx="2576513" cy="0"/>
          </a:xfrm>
          <a:prstGeom prst="rect">
            <a:avLst/>
          </a:prstGeom>
          <a:solidFill>
            <a:srgbClr val="CACAC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ctr"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math"/>
                <a:cs typeface="Arial" pitchFamily="34" charset="0"/>
              </a:rPr>
              <a:t>يقع جبل ............... فى الركن الجنوبى الشرقى لمصر.</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r>
            <a:br>
              <a:rPr kumimoji="0" lang="ar-SA" sz="1800" b="0" i="0" u="none" strike="noStrike" cap="none" normalizeH="0" baseline="0" smtClean="0">
                <a:ln>
                  <a:noFill/>
                </a:ln>
                <a:solidFill>
                  <a:schemeClr val="tx1"/>
                </a:solidFill>
                <a:effectLst/>
                <a:latin typeface="Arial" pitchFamily="34" charset="0"/>
                <a:cs typeface="Arial" pitchFamily="34" charset="0"/>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2576513" cy="0"/>
          </a:xfrm>
          <a:prstGeom prst="rect">
            <a:avLst/>
          </a:prstGeom>
          <a:solidFill>
            <a:srgbClr val="CACAC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ctr"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math"/>
                <a:cs typeface="Arial" pitchFamily="34" charset="0"/>
              </a:rPr>
              <a:t>يقع جبل ............... فى الركن الجنوبى الشرقى لمصر.</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r>
            <a:br>
              <a:rPr kumimoji="0" lang="ar-SA" sz="1800" b="0" i="0" u="none" strike="noStrike" cap="none" normalizeH="0" baseline="0" smtClean="0">
                <a:ln>
                  <a:noFill/>
                </a:ln>
                <a:solidFill>
                  <a:schemeClr val="tx1"/>
                </a:solidFill>
                <a:effectLst/>
                <a:latin typeface="Arial" pitchFamily="34" charset="0"/>
                <a:cs typeface="Arial" pitchFamily="34" charset="0"/>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2576513" cy="0"/>
          </a:xfrm>
          <a:prstGeom prst="rect">
            <a:avLst/>
          </a:prstGeom>
          <a:solidFill>
            <a:srgbClr val="CACACA"/>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ctr"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math"/>
                <a:cs typeface="Arial" pitchFamily="34" charset="0"/>
              </a:rPr>
              <a:t>يقع جبل ............... فى الركن الجنوبى الشرقى لمصر.</a:t>
            </a:r>
            <a:endParaRPr kumimoji="0" lang="ar-SA"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r>
            <a:br>
              <a:rPr kumimoji="0" lang="ar-SA" sz="1800" b="0" i="0" u="none" strike="noStrike" cap="none" normalizeH="0" baseline="0" smtClean="0">
                <a:ln>
                  <a:noFill/>
                </a:ln>
                <a:solidFill>
                  <a:schemeClr val="tx1"/>
                </a:solidFill>
                <a:effectLst/>
                <a:latin typeface="Arial" pitchFamily="34" charset="0"/>
                <a:cs typeface="Arial" pitchFamily="34" charset="0"/>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3" name="Picture 9"/>
          <p:cNvPicPr>
            <a:picLocks noChangeAspect="1" noChangeArrowheads="1"/>
          </p:cNvPicPr>
          <p:nvPr/>
        </p:nvPicPr>
        <p:blipFill>
          <a:blip r:embed="rId6" cstate="print"/>
          <a:srcRect/>
          <a:stretch>
            <a:fillRect/>
          </a:stretch>
        </p:blipFill>
        <p:spPr bwMode="auto">
          <a:xfrm>
            <a:off x="2362200" y="2286000"/>
            <a:ext cx="6353175" cy="643359"/>
          </a:xfrm>
          <a:prstGeom prst="rect">
            <a:avLst/>
          </a:prstGeom>
          <a:noFill/>
          <a:ln w="9525">
            <a:noFill/>
            <a:miter lim="800000"/>
            <a:headEnd/>
            <a:tailEnd/>
          </a:ln>
        </p:spPr>
      </p:pic>
      <p:pic>
        <p:nvPicPr>
          <p:cNvPr id="1034" name="Picture 10"/>
          <p:cNvPicPr>
            <a:picLocks noChangeAspect="1" noChangeArrowheads="1"/>
          </p:cNvPicPr>
          <p:nvPr/>
        </p:nvPicPr>
        <p:blipFill>
          <a:blip r:embed="rId7" cstate="print">
            <a:lum contrast="-20000"/>
          </a:blip>
          <a:srcRect/>
          <a:stretch>
            <a:fillRect/>
          </a:stretch>
        </p:blipFill>
        <p:spPr bwMode="auto">
          <a:xfrm>
            <a:off x="1219200" y="3048000"/>
            <a:ext cx="7348538" cy="3236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EG" b="1" dirty="0" smtClean="0">
                <a:solidFill>
                  <a:srgbClr val="FF0000"/>
                </a:solidFill>
              </a:rPr>
              <a:t>جغرافية مصر الطبيعية</a:t>
            </a:r>
            <a:endParaRPr lang="ar-EG" b="1" dirty="0">
              <a:solidFill>
                <a:srgbClr val="FF0000"/>
              </a:solidFill>
            </a:endParaRPr>
          </a:p>
        </p:txBody>
      </p:sp>
      <p:sp>
        <p:nvSpPr>
          <p:cNvPr id="3" name="Content Placeholder 2"/>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514350" indent="-73025" algn="r" rtl="1">
              <a:buNone/>
            </a:pPr>
            <a:r>
              <a:rPr lang="ar-EG" sz="3600" u="sng" dirty="0" smtClean="0">
                <a:solidFill>
                  <a:srgbClr val="FF0000"/>
                </a:solidFill>
              </a:rPr>
              <a:t>الموقع</a:t>
            </a:r>
          </a:p>
          <a:p>
            <a:pPr marL="514350" indent="-73025" algn="r" rtl="1">
              <a:buNone/>
            </a:pPr>
            <a:r>
              <a:rPr lang="ar-EG" u="sng" dirty="0" smtClean="0"/>
              <a:t>تنفرد مصر بين اقطار العالم بموقع متميز</a:t>
            </a:r>
          </a:p>
          <a:p>
            <a:pPr marL="514350" indent="-514350" algn="just" rtl="1">
              <a:buNone/>
            </a:pPr>
            <a:r>
              <a:rPr lang="ar-EG" sz="2600" dirty="0" smtClean="0"/>
              <a:t>1- تقع مصر فى الركن الشمالى الشرقي من قارة افريقيا وتضم شبه جزيرة سيناء من قارة اسيا </a:t>
            </a:r>
          </a:p>
          <a:p>
            <a:pPr marL="514350" indent="-514350" algn="just" rtl="1">
              <a:buNone/>
            </a:pPr>
            <a:r>
              <a:rPr lang="ar-EG" sz="2600" dirty="0" smtClean="0"/>
              <a:t>2- تقع عند ملتقي ثلاث قارات اسيا – افريقيا – اوربا </a:t>
            </a:r>
          </a:p>
          <a:p>
            <a:pPr marL="514350" indent="-73025" algn="r" rtl="1">
              <a:buNone/>
            </a:pPr>
            <a:r>
              <a:rPr lang="ar-EG" sz="3600" u="sng" dirty="0" smtClean="0">
                <a:solidFill>
                  <a:srgbClr val="FF0000"/>
                </a:solidFill>
              </a:rPr>
              <a:t>حدود مصر </a:t>
            </a:r>
          </a:p>
          <a:p>
            <a:pPr marL="514350" indent="-73025" algn="r" rtl="1">
              <a:buNone/>
            </a:pPr>
            <a:r>
              <a:rPr lang="ar-EG" sz="3000" dirty="0" smtClean="0"/>
              <a:t>يحد مصر من:- </a:t>
            </a:r>
          </a:p>
          <a:p>
            <a:pPr marL="2057400" indent="-441325" algn="r" rtl="1">
              <a:buFont typeface="Wingdings" pitchFamily="2" charset="2"/>
              <a:buChar char="Ø"/>
            </a:pPr>
            <a:r>
              <a:rPr lang="ar-EG" sz="2400" b="1" dirty="0" smtClean="0">
                <a:solidFill>
                  <a:schemeClr val="tx2"/>
                </a:solidFill>
              </a:rPr>
              <a:t> الشمال البحر المتوسط</a:t>
            </a:r>
          </a:p>
          <a:p>
            <a:pPr marL="2057400" indent="-441325" algn="r" rtl="1">
              <a:buFont typeface="Wingdings" pitchFamily="2" charset="2"/>
              <a:buChar char="Ø"/>
            </a:pPr>
            <a:r>
              <a:rPr lang="ar-EG" sz="2400" b="1" dirty="0" smtClean="0">
                <a:solidFill>
                  <a:schemeClr val="tx2"/>
                </a:solidFill>
              </a:rPr>
              <a:t>الجنوب السودان</a:t>
            </a:r>
          </a:p>
          <a:p>
            <a:pPr marL="2057400" indent="-441325" algn="r" rtl="1">
              <a:buFont typeface="Wingdings" pitchFamily="2" charset="2"/>
              <a:buChar char="Ø"/>
            </a:pPr>
            <a:r>
              <a:rPr lang="ar-EG" sz="2400" b="1" dirty="0" smtClean="0">
                <a:solidFill>
                  <a:schemeClr val="tx2"/>
                </a:solidFill>
              </a:rPr>
              <a:t>الشرق البحر الاحمر </a:t>
            </a:r>
          </a:p>
          <a:p>
            <a:pPr marL="2057400" indent="-441325" algn="r" rtl="1">
              <a:buFont typeface="Wingdings" pitchFamily="2" charset="2"/>
              <a:buChar char="Ø"/>
            </a:pPr>
            <a:r>
              <a:rPr lang="ar-EG" sz="2400" b="1" dirty="0" smtClean="0">
                <a:solidFill>
                  <a:schemeClr val="tx2"/>
                </a:solidFill>
              </a:rPr>
              <a:t>الغرب الجمهورية الليبية</a:t>
            </a:r>
            <a:endParaRPr lang="ar-EG" sz="1800" b="1" dirty="0" smtClean="0">
              <a:solidFill>
                <a:schemeClr val="tx2"/>
              </a:solidFill>
            </a:endParaRPr>
          </a:p>
        </p:txBody>
      </p:sp>
      <p:pic>
        <p:nvPicPr>
          <p:cNvPr id="6" name="Picture 3"/>
          <p:cNvPicPr>
            <a:picLocks noChangeAspect="1" noChangeArrowheads="1"/>
          </p:cNvPicPr>
          <p:nvPr/>
        </p:nvPicPr>
        <p:blipFill>
          <a:blip r:embed="rId2" cstate="print"/>
          <a:srcRect/>
          <a:stretch>
            <a:fillRect/>
          </a:stretch>
        </p:blipFill>
        <p:spPr bwMode="auto">
          <a:xfrm>
            <a:off x="609600" y="4191000"/>
            <a:ext cx="3505200" cy="2061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457200"/>
            <a:ext cx="8267700" cy="2166708"/>
          </a:xfrm>
          <a:prstGeom prst="rect">
            <a:avLst/>
          </a:prstGeom>
          <a:noFill/>
          <a:ln w="41275">
            <a:solidFill>
              <a:schemeClr val="tx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52800" y="2667000"/>
            <a:ext cx="5486400" cy="3392905"/>
          </a:xfrm>
          <a:prstGeom prst="rect">
            <a:avLst/>
          </a:prstGeom>
          <a:noFill/>
          <a:ln w="41275">
            <a:solidFill>
              <a:schemeClr val="tx1"/>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52400" y="2971800"/>
            <a:ext cx="3097001" cy="262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257800" y="228600"/>
            <a:ext cx="3581400" cy="3419475"/>
          </a:xfrm>
          <a:prstGeom prst="rect">
            <a:avLst/>
          </a:prstGeom>
          <a:noFill/>
          <a:ln w="50800">
            <a:solidFill>
              <a:schemeClr val="tx1"/>
            </a:solid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33400" y="228600"/>
            <a:ext cx="4343400" cy="3371850"/>
          </a:xfrm>
          <a:prstGeom prst="rect">
            <a:avLst/>
          </a:prstGeom>
          <a:noFill/>
          <a:ln w="50800">
            <a:solidFill>
              <a:schemeClr val="tx1"/>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2971800" y="3810000"/>
            <a:ext cx="3097001" cy="262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a:solidFill>
            <a:srgbClr val="2CDDE6"/>
          </a:solidFill>
          <a:ln w="41275">
            <a:solidFill>
              <a:schemeClr val="tx1"/>
            </a:solidFill>
          </a:ln>
        </p:spPr>
        <p:style>
          <a:lnRef idx="1">
            <a:schemeClr val="accent5"/>
          </a:lnRef>
          <a:fillRef idx="2">
            <a:schemeClr val="accent5"/>
          </a:fillRef>
          <a:effectRef idx="1">
            <a:schemeClr val="accent5"/>
          </a:effectRef>
          <a:fontRef idx="minor">
            <a:schemeClr val="dk1"/>
          </a:fontRef>
        </p:style>
        <p:txBody>
          <a:bodyPr>
            <a:noAutofit/>
          </a:bodyPr>
          <a:lstStyle/>
          <a:p>
            <a:pPr algn="ctr" rtl="1">
              <a:buNone/>
            </a:pPr>
            <a:r>
              <a:rPr lang="ar-EG" sz="4000" b="1" u="sng" dirty="0" smtClean="0">
                <a:solidFill>
                  <a:schemeClr val="tx1"/>
                </a:solidFill>
                <a:latin typeface="Simplified Arabic" pitchFamily="18" charset="-78"/>
                <a:cs typeface="Simplified Arabic" pitchFamily="18" charset="-78"/>
              </a:rPr>
              <a:t>أهمية هذا الموقع</a:t>
            </a:r>
          </a:p>
          <a:p>
            <a:pPr algn="r" rtl="1">
              <a:lnSpc>
                <a:spcPct val="170000"/>
              </a:lnSpc>
              <a:buFont typeface="Wingdings" pitchFamily="2" charset="2"/>
              <a:buChar char="§"/>
            </a:pPr>
            <a:r>
              <a:rPr lang="ar-EG" sz="2000" b="1" dirty="0" smtClean="0">
                <a:solidFill>
                  <a:srgbClr val="FF0000"/>
                </a:solidFill>
                <a:latin typeface="Simplified Arabic" pitchFamily="18" charset="-78"/>
                <a:cs typeface="Simplified Arabic" pitchFamily="18" charset="-78"/>
              </a:rPr>
              <a:t>تطل على  بحرين مهمين هما البحر المتوسط فى الشمال والبحر الأحمر وخليجيه (العقبة والسويس) فى الشرق مما جعلها معبرًا للطرق التجارية منذ القدم.</a:t>
            </a:r>
          </a:p>
          <a:p>
            <a:pPr algn="r" rtl="1">
              <a:lnSpc>
                <a:spcPct val="170000"/>
              </a:lnSpc>
              <a:buFont typeface="Wingdings" pitchFamily="2" charset="2"/>
              <a:buChar char="§"/>
            </a:pPr>
            <a:r>
              <a:rPr lang="ar-EG" sz="1800" b="1" dirty="0" smtClean="0">
                <a:latin typeface="Simplified Arabic" pitchFamily="18" charset="-78"/>
                <a:cs typeface="Simplified Arabic" pitchFamily="18" charset="-78"/>
              </a:rPr>
              <a:t>كان لوقوع مصر فى الشمال من حوض النيل الأثر الأكبر فى اكتشاف منابع النيل، وانتقال المؤثرات الحضارية من دول حوض البحر المتوسط، وشبه الجزيرة العربية إلى وسط إفريقيا .</a:t>
            </a:r>
          </a:p>
          <a:p>
            <a:pPr algn="r" rtl="1">
              <a:lnSpc>
                <a:spcPct val="170000"/>
              </a:lnSpc>
              <a:buFont typeface="Wingdings" pitchFamily="2" charset="2"/>
              <a:buChar char="§"/>
            </a:pPr>
            <a:r>
              <a:rPr lang="ar-EG" sz="2000" b="1" dirty="0" smtClean="0">
                <a:solidFill>
                  <a:srgbClr val="FF0000"/>
                </a:solidFill>
                <a:latin typeface="Simplified Arabic" pitchFamily="18" charset="-78"/>
                <a:cs typeface="Simplified Arabic" pitchFamily="18" charset="-78"/>
              </a:rPr>
              <a:t>تعد شبه جزيرة سيناء بوابة مصر الشرقية، حيث استقبلت الهجرات السكانية من شبه الجزيرة العربية، وبلاد الشام والرافدين منذ القدم، كما انطلقت منها المؤثرات الحضارية والدينية إلى بقية دول القارة الإفريقية، </a:t>
            </a:r>
          </a:p>
          <a:p>
            <a:pPr algn="r" rtl="1">
              <a:lnSpc>
                <a:spcPct val="170000"/>
              </a:lnSpc>
              <a:buFont typeface="Wingdings" pitchFamily="2" charset="2"/>
              <a:buChar char="§"/>
            </a:pPr>
            <a:r>
              <a:rPr lang="ar-EG" sz="2000" b="1" dirty="0" smtClean="0">
                <a:latin typeface="Simplified Arabic" pitchFamily="18" charset="-78"/>
                <a:cs typeface="Simplified Arabic" pitchFamily="18" charset="-78"/>
              </a:rPr>
              <a:t> حلقة الوصل الرابطة بين مختلف قارات العالم، كما كان له أثر فى زيادة الأهمية التجارية لمصر حيث جعلها معبرًا لطرق القوافل التجارية من البحر الأحمر باتجاه النيل، ومنه لشمال أفريقيا.</a:t>
            </a:r>
          </a:p>
          <a:p>
            <a:pPr algn="r" rtl="1">
              <a:lnSpc>
                <a:spcPct val="170000"/>
              </a:lnSpc>
              <a:buFont typeface="Wingdings" pitchFamily="2" charset="2"/>
              <a:buChar char="§"/>
            </a:pPr>
            <a:r>
              <a:rPr lang="ar-EG" sz="2000" b="1" dirty="0" smtClean="0">
                <a:solidFill>
                  <a:srgbClr val="993366"/>
                </a:solidFill>
                <a:latin typeface="Simplified Arabic" pitchFamily="18" charset="-78"/>
                <a:cs typeface="Simplified Arabic" pitchFamily="18" charset="-78"/>
              </a:rPr>
              <a:t> </a:t>
            </a:r>
            <a:r>
              <a:rPr lang="ar-EG" sz="2000" b="1" dirty="0" smtClean="0">
                <a:solidFill>
                  <a:srgbClr val="FF0000"/>
                </a:solidFill>
                <a:latin typeface="Simplified Arabic" pitchFamily="18" charset="-78"/>
                <a:cs typeface="Simplified Arabic" pitchFamily="18" charset="-78"/>
              </a:rPr>
              <a:t>ازدادت أهمية موقع مصر بشكل كبير بعد شق قناة السويس وافتتاحها للملاحة عام ١٨٦٩م لتصل بين البحرين المتوسط والأحمر</a:t>
            </a:r>
            <a:endParaRPr lang="ar-EG" sz="2000" b="1" dirty="0">
              <a:solidFill>
                <a:srgbClr val="FF0000"/>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04800"/>
            <a:ext cx="8001000" cy="6096000"/>
          </a:xfrm>
          <a:prstGeom prst="roundRect">
            <a:avLst/>
          </a:prstGeom>
          <a:ln w="41275">
            <a:solidFill>
              <a:schemeClr val="tx1"/>
            </a:solidFill>
          </a:ln>
        </p:spPr>
        <p:style>
          <a:lnRef idx="1">
            <a:schemeClr val="accent5"/>
          </a:lnRef>
          <a:fillRef idx="3">
            <a:schemeClr val="accent5"/>
          </a:fillRef>
          <a:effectRef idx="2">
            <a:schemeClr val="accent5"/>
          </a:effectRef>
          <a:fontRef idx="minor">
            <a:schemeClr val="lt1"/>
          </a:fontRef>
        </p:style>
        <p:txBody>
          <a:bodyPr rtlCol="1" anchor="ctr"/>
          <a:lstStyle/>
          <a:p>
            <a:pPr marL="514350" indent="-73025" algn="ctr" rtl="1">
              <a:buNone/>
            </a:pPr>
            <a:r>
              <a:rPr lang="ar-EG" sz="4800" b="1" dirty="0" smtClean="0">
                <a:solidFill>
                  <a:srgbClr val="FF0000"/>
                </a:solidFill>
              </a:rPr>
              <a:t>الشكل العام للاراضى المصرية</a:t>
            </a:r>
          </a:p>
          <a:p>
            <a:pPr algn="r" rtl="1">
              <a:buNone/>
            </a:pPr>
            <a:r>
              <a:rPr lang="ar-EG" sz="3200" b="1" dirty="0" smtClean="0">
                <a:solidFill>
                  <a:schemeClr val="tx1"/>
                </a:solidFill>
              </a:rPr>
              <a:t>تاخذ الاراضى المصرية شكل المستطيل حيث يبلغ طوله من الشرق الى الغرب 1260 كم  وطوله من الشمال الى الجنوب 1173</a:t>
            </a:r>
          </a:p>
          <a:p>
            <a:pPr marL="514350" indent="-73025" algn="r" rtl="1">
              <a:buNone/>
            </a:pPr>
            <a:r>
              <a:rPr lang="ar-EG" sz="4800" b="1" dirty="0" smtClean="0">
                <a:solidFill>
                  <a:srgbClr val="FF0000"/>
                </a:solidFill>
              </a:rPr>
              <a:t>مساحة مصر</a:t>
            </a:r>
          </a:p>
          <a:p>
            <a:pPr algn="r" rtl="1">
              <a:buNone/>
            </a:pPr>
            <a:r>
              <a:rPr lang="ar-EG" sz="3200" b="1" dirty="0" smtClean="0">
                <a:solidFill>
                  <a:schemeClr val="tx1"/>
                </a:solidFill>
              </a:rPr>
              <a:t>تبلغ مساحة مصر جمهورية مصرالعربية مليون كيلو متر مربع(1.190.600)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838200" y="228600"/>
            <a:ext cx="7181364" cy="6093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295400"/>
            <a:ext cx="8610600" cy="5105400"/>
          </a:xfrm>
          <a:ln w="41275">
            <a:solidFill>
              <a:schemeClr val="tx1"/>
            </a:solidFill>
          </a:ln>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lgn="r">
              <a:lnSpc>
                <a:spcPct val="150000"/>
              </a:lnSpc>
              <a:buNone/>
            </a:pPr>
            <a:r>
              <a:rPr lang="ar-EG" b="1" dirty="0" smtClean="0">
                <a:latin typeface="Simplified Arabic" pitchFamily="18" charset="-78"/>
                <a:cs typeface="Simplified Arabic" pitchFamily="18" charset="-78"/>
              </a:rPr>
              <a:t>- تمتد مصر عبر عشرة درجات عرضية اذ تنحصر بين دائرتى عرض      31  36 و 22 شمال خط الاستواء </a:t>
            </a:r>
          </a:p>
          <a:p>
            <a:pPr marL="0" indent="0" algn="r">
              <a:lnSpc>
                <a:spcPct val="150000"/>
              </a:lnSpc>
              <a:buNone/>
            </a:pPr>
            <a:r>
              <a:rPr lang="ar-EG" b="1" dirty="0" smtClean="0">
                <a:latin typeface="Simplified Arabic" pitchFamily="18" charset="-78"/>
                <a:cs typeface="Simplified Arabic" pitchFamily="18" charset="-78"/>
              </a:rPr>
              <a:t>- وبين خطى طول 25 و 37 شرق خط جرينتش</a:t>
            </a:r>
          </a:p>
          <a:p>
            <a:pPr algn="r">
              <a:lnSpc>
                <a:spcPct val="150000"/>
              </a:lnSpc>
              <a:buNone/>
            </a:pPr>
            <a:r>
              <a:rPr lang="ar-EG" sz="3600" b="1" u="sng" dirty="0" smtClean="0">
                <a:solidFill>
                  <a:srgbClr val="FF0000"/>
                </a:solidFill>
              </a:rPr>
              <a:t>وهذا الموقع جعل مصر تتميزبالاتى </a:t>
            </a:r>
          </a:p>
          <a:p>
            <a:pPr algn="r">
              <a:lnSpc>
                <a:spcPct val="150000"/>
              </a:lnSpc>
              <a:buNone/>
            </a:pPr>
            <a:r>
              <a:rPr lang="ar-EG" b="1" dirty="0" smtClean="0">
                <a:latin typeface="Simplified Arabic" pitchFamily="18" charset="-78"/>
                <a:cs typeface="Simplified Arabic" pitchFamily="18" charset="-78"/>
              </a:rPr>
              <a:t>1 – ربع اجمالى المساحة يقع الى الجنوب من مدار السرطان</a:t>
            </a:r>
          </a:p>
          <a:p>
            <a:pPr algn="r">
              <a:lnSpc>
                <a:spcPct val="150000"/>
              </a:lnSpc>
              <a:buNone/>
            </a:pPr>
            <a:r>
              <a:rPr lang="ar-EG" b="1" dirty="0" smtClean="0">
                <a:latin typeface="Simplified Arabic" pitchFamily="18" charset="-78"/>
                <a:cs typeface="Simplified Arabic" pitchFamily="18" charset="-78"/>
              </a:rPr>
              <a:t>2 – اغلب الاراضى المصرية تقع ضمن النطاق الاقليم الصحراوى المدارى الجاف، باستثناء الشريط الساحلى الضيق الممتد فى اقصى الشمال حيث يقع على هامش الاقليم المعتدل الدافى</a:t>
            </a:r>
          </a:p>
        </p:txBody>
      </p:sp>
      <p:sp>
        <p:nvSpPr>
          <p:cNvPr id="5" name="Title 1"/>
          <p:cNvSpPr>
            <a:spLocks noGrp="1"/>
          </p:cNvSpPr>
          <p:nvPr>
            <p:ph type="title"/>
          </p:nvPr>
        </p:nvSpPr>
        <p:spPr>
          <a:xfrm>
            <a:off x="533400" y="152400"/>
            <a:ext cx="8229600" cy="1143000"/>
          </a:xfrm>
        </p:spPr>
        <p:style>
          <a:lnRef idx="1">
            <a:schemeClr val="accent5"/>
          </a:lnRef>
          <a:fillRef idx="2">
            <a:schemeClr val="accent5"/>
          </a:fillRef>
          <a:effectRef idx="1">
            <a:schemeClr val="accent5"/>
          </a:effectRef>
          <a:fontRef idx="minor">
            <a:schemeClr val="dk1"/>
          </a:fontRef>
        </p:style>
        <p:txBody>
          <a:bodyPr/>
          <a:lstStyle/>
          <a:p>
            <a:r>
              <a:rPr lang="ar-EG" b="1" dirty="0" smtClean="0">
                <a:solidFill>
                  <a:srgbClr val="0070C0"/>
                </a:solidFill>
              </a:rPr>
              <a:t>الموقع الفلكى لمصر</a:t>
            </a:r>
            <a:endParaRPr lang="ar-EG"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413</TotalTime>
  <Words>868</Words>
  <Application>Microsoft Office PowerPoint</Application>
  <PresentationFormat>On-screen Show (4:3)</PresentationFormat>
  <Paragraphs>100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جغرافية  مصر الطبيعية</vt:lpstr>
      <vt:lpstr>جغرافية مصر الطبيعية</vt:lpstr>
      <vt:lpstr>Slide 4</vt:lpstr>
      <vt:lpstr>Slide 5</vt:lpstr>
      <vt:lpstr>Slide 6</vt:lpstr>
      <vt:lpstr>Slide 7</vt:lpstr>
      <vt:lpstr>Slide 8</vt:lpstr>
      <vt:lpstr>الموقع الفلكى لمصر</vt:lpstr>
      <vt:lpstr>Slide 10</vt:lpstr>
      <vt:lpstr>Slide 11</vt:lpstr>
      <vt:lpstr>1- نهر النيل</vt:lpstr>
      <vt:lpstr>Slide 13</vt:lpstr>
      <vt:lpstr>انحدار النيل</vt:lpstr>
      <vt:lpstr>الاشكال المورفولوجية المحيط بالنهر</vt:lpstr>
      <vt:lpstr>Slide 16</vt:lpstr>
      <vt:lpstr>2- الجزر النيلية</vt:lpstr>
      <vt:lpstr>انواع الجزر</vt:lpstr>
      <vt:lpstr>Slide 19</vt:lpstr>
      <vt:lpstr>3- جوانب المجرى </vt:lpstr>
      <vt:lpstr>Slide 21</vt:lpstr>
      <vt:lpstr>4- السهل الفيضي</vt:lpstr>
      <vt:lpstr>السهل الفيضى</vt:lpstr>
      <vt:lpstr>6- منخفض الفيوم</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الموقع</dc:title>
  <dc:creator/>
  <cp:lastModifiedBy>mosalama</cp:lastModifiedBy>
  <cp:revision>46</cp:revision>
  <dcterms:created xsi:type="dcterms:W3CDTF">2006-08-16T00:00:00Z</dcterms:created>
  <dcterms:modified xsi:type="dcterms:W3CDTF">2020-10-21T14:20:06Z</dcterms:modified>
</cp:coreProperties>
</file>