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67" r:id="rId6"/>
    <p:sldId id="268" r:id="rId7"/>
    <p:sldId id="269" r:id="rId8"/>
    <p:sldId id="259" r:id="rId9"/>
    <p:sldId id="265" r:id="rId10"/>
    <p:sldId id="266" r:id="rId11"/>
    <p:sldId id="270" r:id="rId12"/>
    <p:sldId id="272"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5007"/>
    <a:srgbClr val="B9CDE5"/>
    <a:srgbClr val="913533"/>
    <a:srgbClr val="B3DCE7"/>
    <a:srgbClr val="5AB2CA"/>
    <a:srgbClr val="333300"/>
    <a:srgbClr val="33889F"/>
    <a:srgbClr val="D9F8A6"/>
    <a:srgbClr val="B1EDDA"/>
    <a:srgbClr val="F9D1B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228600" y="304800"/>
            <a:ext cx="8686800" cy="6096000"/>
          </a:xfrm>
          <a:prstGeom prst="rect">
            <a:avLst/>
          </a:prstGeom>
          <a:noFill/>
          <a:ln w="25400">
            <a:solidFill>
              <a:schemeClr val="tx1"/>
            </a:solidFill>
          </a:ln>
        </p:spPr>
      </p:pic>
      <p:pic>
        <p:nvPicPr>
          <p:cNvPr id="5" name="Picture 2"/>
          <p:cNvPicPr>
            <a:picLocks noChangeAspect="1" noChangeArrowheads="1"/>
          </p:cNvPicPr>
          <p:nvPr/>
        </p:nvPicPr>
        <p:blipFill>
          <a:blip r:embed="rId3" cstate="print"/>
          <a:srcRect/>
          <a:stretch>
            <a:fillRect/>
          </a:stretch>
        </p:blipFill>
        <p:spPr bwMode="auto">
          <a:xfrm>
            <a:off x="6477000" y="609600"/>
            <a:ext cx="1781175" cy="1066800"/>
          </a:xfrm>
          <a:prstGeom prst="rect">
            <a:avLst/>
          </a:prstGeom>
          <a:noFill/>
          <a:ln w="9525">
            <a:noFill/>
            <a:miter lim="800000"/>
            <a:headEnd/>
            <a:tailEnd/>
          </a:ln>
        </p:spPr>
      </p:pic>
      <p:sp>
        <p:nvSpPr>
          <p:cNvPr id="6" name="Rectangle 5"/>
          <p:cNvSpPr/>
          <p:nvPr/>
        </p:nvSpPr>
        <p:spPr>
          <a:xfrm>
            <a:off x="48006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bg1"/>
                </a:solidFill>
              </a:rPr>
              <a:t>د اسلام سلامه محمد</a:t>
            </a:r>
            <a:r>
              <a:rPr lang="en-US" sz="2800" b="1" dirty="0" smtClean="0">
                <a:solidFill>
                  <a:schemeClr val="bg1"/>
                </a:solidFill>
              </a:rPr>
              <a:t> </a:t>
            </a:r>
            <a:r>
              <a:rPr lang="ar-EG" sz="2800" b="1" dirty="0" smtClean="0">
                <a:solidFill>
                  <a:schemeClr val="bg1"/>
                </a:solidFill>
              </a:rPr>
              <a:t>اعداد /</a:t>
            </a:r>
          </a:p>
          <a:p>
            <a:pPr algn="ctr"/>
            <a:r>
              <a:rPr lang="ar-EG" sz="2000" b="1" dirty="0" smtClean="0">
                <a:solidFill>
                  <a:schemeClr val="bg1"/>
                </a:solidFill>
              </a:rPr>
              <a:t>كلية التربية </a:t>
            </a:r>
            <a:endParaRPr lang="en-US" sz="2000" b="1" dirty="0" smtClean="0">
              <a:solidFill>
                <a:schemeClr val="bg1"/>
              </a:solidFill>
            </a:endParaRPr>
          </a:p>
          <a:p>
            <a:pPr algn="ctr"/>
            <a:r>
              <a:rPr lang="ar-EG" sz="2000" b="1" dirty="0" smtClean="0">
                <a:solidFill>
                  <a:schemeClr val="bg1"/>
                </a:solidFill>
              </a:rPr>
              <a:t>شعبة دراسات اجتماعية</a:t>
            </a:r>
          </a:p>
          <a:p>
            <a:pPr algn="ctr"/>
            <a:r>
              <a:rPr lang="ar-EG" sz="2000" b="1" dirty="0" smtClean="0">
                <a:solidFill>
                  <a:schemeClr val="bg1"/>
                </a:solidFill>
              </a:rPr>
              <a:t>الفرقة الرابعة</a:t>
            </a:r>
            <a:endParaRPr lang="en-US" sz="2000" b="1" dirty="0" smtClean="0">
              <a:solidFill>
                <a:schemeClr val="bg1"/>
              </a:solidFill>
            </a:endParaRPr>
          </a:p>
          <a:p>
            <a:pPr algn="ctr"/>
            <a:r>
              <a:rPr lang="ar-EG" sz="2800" b="1" dirty="0" smtClean="0">
                <a:solidFill>
                  <a:srgbClr val="FF0000"/>
                </a:solidFill>
              </a:rPr>
              <a:t>المحاضرة </a:t>
            </a:r>
            <a:r>
              <a:rPr lang="ar-EG" sz="2800" b="1" dirty="0" smtClean="0">
                <a:solidFill>
                  <a:srgbClr val="FF0000"/>
                </a:solidFill>
              </a:rPr>
              <a:t>السابعة</a:t>
            </a:r>
            <a:endParaRPr lang="ar-EG" sz="2000" b="1" dirty="0" smtClean="0">
              <a:solidFill>
                <a:srgbClr val="FF0000"/>
              </a:solidFill>
            </a:endParaRPr>
          </a:p>
          <a:p>
            <a:pPr algn="ctr"/>
            <a:r>
              <a:rPr lang="ar-EG" sz="2000" b="1" dirty="0" smtClean="0">
                <a:solidFill>
                  <a:schemeClr val="bg1"/>
                </a:solidFill>
              </a:rPr>
              <a:t>مادة جغرافية مصر</a:t>
            </a:r>
            <a:endParaRPr lang="ar-EG" sz="2000" b="1" dirty="0">
              <a:solidFill>
                <a:schemeClr val="bg1"/>
              </a:solidFill>
            </a:endParaRPr>
          </a:p>
        </p:txBody>
      </p:sp>
      <p:sp>
        <p:nvSpPr>
          <p:cNvPr id="7" name="Rectangle 6"/>
          <p:cNvSpPr/>
          <p:nvPr/>
        </p:nvSpPr>
        <p:spPr>
          <a:xfrm>
            <a:off x="381000" y="3048000"/>
            <a:ext cx="40386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 جغرافية مصر </a:t>
            </a:r>
          </a:p>
          <a:p>
            <a:pPr algn="ctr"/>
            <a:r>
              <a:rPr lang="ar-EG" sz="2800" b="1" dirty="0" smtClean="0">
                <a:solidFill>
                  <a:schemeClr val="tx1"/>
                </a:solidFill>
              </a:rPr>
              <a:t>ا.د/ صابر امين دسوقى</a:t>
            </a:r>
          </a:p>
          <a:p>
            <a:pPr algn="ctr"/>
            <a:r>
              <a:rPr lang="ar-EG" sz="2800" b="1" dirty="0" smtClean="0">
                <a:solidFill>
                  <a:schemeClr val="tx1"/>
                </a:solidFill>
              </a:rPr>
              <a:t>كلية الاداب جامعة -بنها</a:t>
            </a:r>
            <a:endParaRPr lang="ar-EG" sz="2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477000"/>
          </a:xfrm>
          <a:solidFill>
            <a:srgbClr val="B9CDE5"/>
          </a:solidFill>
          <a:ln w="34925">
            <a:solidFill>
              <a:schemeClr val="tx1"/>
            </a:solidFill>
          </a:ln>
        </p:spPr>
        <p:txBody>
          <a:bodyPr anchor="t">
            <a:noAutofit/>
          </a:bodyPr>
          <a:lstStyle/>
          <a:p>
            <a:pPr marL="92075" indent="-92075" algn="r" rtl="1">
              <a:lnSpc>
                <a:spcPct val="150000"/>
              </a:lnSpc>
            </a:pPr>
            <a:r>
              <a:rPr lang="ar-EG" sz="2400" b="1" u="sng" dirty="0" smtClean="0">
                <a:solidFill>
                  <a:srgbClr val="FF0000"/>
                </a:solidFill>
                <a:latin typeface="Simplified Arabic" pitchFamily="18" charset="-78"/>
                <a:ea typeface="+mn-ea"/>
                <a:cs typeface="Simplified Arabic" pitchFamily="18" charset="-78"/>
              </a:rPr>
              <a:t>الفريق </a:t>
            </a:r>
            <a:r>
              <a:rPr lang="ar-EG" sz="2400" b="1" u="sng" dirty="0" smtClean="0">
                <a:solidFill>
                  <a:srgbClr val="FF0000"/>
                </a:solidFill>
                <a:latin typeface="Simplified Arabic" pitchFamily="18" charset="-78"/>
                <a:ea typeface="+mn-ea"/>
                <a:cs typeface="Simplified Arabic" pitchFamily="18" charset="-78"/>
              </a:rPr>
              <a:t>الثاني</a:t>
            </a:r>
            <a:r>
              <a:rPr lang="ar-EG" sz="2800" u="sng" dirty="0" smtClean="0"/>
              <a:t> </a:t>
            </a:r>
            <a:r>
              <a:rPr lang="ar-EG" sz="2400" b="1" u="sng" dirty="0" smtClean="0">
                <a:solidFill>
                  <a:srgbClr val="FF0000"/>
                </a:solidFill>
                <a:latin typeface="Simplified Arabic" pitchFamily="18" charset="-78"/>
                <a:ea typeface="+mn-ea"/>
                <a:cs typeface="Simplified Arabic" pitchFamily="18" charset="-78"/>
              </a:rPr>
              <a:t>دور التعرية الريايحية في نشأة المنخفضات المصرية </a:t>
            </a:r>
            <a:r>
              <a:rPr lang="ar-EG" sz="2400" dirty="0" smtClean="0"/>
              <a:t/>
            </a:r>
            <a:br>
              <a:rPr lang="ar-EG" sz="2400" dirty="0" smtClean="0"/>
            </a:br>
            <a:r>
              <a:rPr lang="ar-EG" sz="2400" dirty="0" smtClean="0"/>
              <a:t> </a:t>
            </a:r>
            <a:r>
              <a:rPr lang="ar-EG" sz="2000" dirty="0" smtClean="0"/>
              <a:t>- </a:t>
            </a:r>
            <a:r>
              <a:rPr lang="ar-EG" sz="2000" b="1" dirty="0" smtClean="0"/>
              <a:t>يتزعم هذا الفريق  </a:t>
            </a:r>
            <a:r>
              <a:rPr lang="ar-EG" sz="2000" b="1" dirty="0" smtClean="0"/>
              <a:t>بول </a:t>
            </a:r>
            <a:r>
              <a:rPr lang="ar-EG" sz="2000" b="1" dirty="0" smtClean="0"/>
              <a:t>، وبيدنيل </a:t>
            </a:r>
            <a:r>
              <a:rPr lang="ar-EG" sz="2000" b="1" dirty="0" smtClean="0"/>
              <a:t>على دور التعرية الريايحية في نشأة المنخفضات المصرية</a:t>
            </a:r>
            <a:r>
              <a:rPr lang="ar-EG" sz="2000" dirty="0" smtClean="0"/>
              <a:t>. </a:t>
            </a:r>
            <a:r>
              <a:rPr lang="ar-EG" sz="2400" dirty="0" smtClean="0"/>
              <a:t/>
            </a:r>
            <a:br>
              <a:rPr lang="ar-EG" sz="2400" dirty="0" smtClean="0"/>
            </a:br>
            <a:r>
              <a:rPr lang="ar-EG" sz="2800" b="1" u="sng" dirty="0" smtClean="0">
                <a:solidFill>
                  <a:srgbClr val="FF0000"/>
                </a:solidFill>
              </a:rPr>
              <a:t> - جون بل</a:t>
            </a:r>
            <a:r>
              <a:rPr lang="ar-EG" sz="2400" dirty="0" smtClean="0"/>
              <a:t/>
            </a:r>
            <a:br>
              <a:rPr lang="ar-EG" sz="2400" dirty="0" smtClean="0"/>
            </a:br>
            <a:r>
              <a:rPr lang="ar-EG" sz="1900" dirty="0" smtClean="0">
                <a:latin typeface="Simplified Arabic" pitchFamily="18" charset="-78"/>
                <a:cs typeface="Simplified Arabic" pitchFamily="18" charset="-78"/>
              </a:rPr>
              <a:t> - </a:t>
            </a:r>
            <a:r>
              <a:rPr lang="ar-EG" sz="1800" b="1" dirty="0" smtClean="0">
                <a:latin typeface="Simplified Arabic" pitchFamily="18" charset="-78"/>
                <a:cs typeface="Simplified Arabic" pitchFamily="18" charset="-78"/>
              </a:rPr>
              <a:t>ويرى </a:t>
            </a:r>
            <a:r>
              <a:rPr lang="en-US" sz="1800" b="1" dirty="0" smtClean="0">
                <a:latin typeface="Simplified Arabic" pitchFamily="18" charset="-78"/>
                <a:cs typeface="Simplified Arabic" pitchFamily="18" charset="-78"/>
              </a:rPr>
              <a:t>(Ball, 1933)</a:t>
            </a:r>
            <a:r>
              <a:rPr lang="ar-EG" sz="1800" b="1" dirty="0" smtClean="0">
                <a:latin typeface="Simplified Arabic" pitchFamily="18" charset="-78"/>
                <a:cs typeface="Simplified Arabic" pitchFamily="18" charset="-78"/>
              </a:rPr>
              <a:t> </a:t>
            </a:r>
            <a:r>
              <a:rPr lang="ar-EG" sz="1800" b="1" dirty="0" smtClean="0">
                <a:solidFill>
                  <a:srgbClr val="FF0000"/>
                </a:solidFill>
                <a:latin typeface="Simplified Arabic" pitchFamily="18" charset="-78"/>
                <a:cs typeface="Simplified Arabic" pitchFamily="18" charset="-78"/>
              </a:rPr>
              <a:t>أن الرياح مسئولة عن تراجع حافات المنخفضات المصرية التي تتميز بأنها تتألف من طبقات صخرية صلبة مرتكزة على طبقات هشة </a:t>
            </a:r>
            <a:r>
              <a:rPr lang="ar-EG" sz="1800" b="1" dirty="0" smtClean="0">
                <a:latin typeface="Simplified Arabic" pitchFamily="18" charset="-78"/>
                <a:cs typeface="Simplified Arabic" pitchFamily="18" charset="-78"/>
              </a:rPr>
              <a:t>حيث أن الرياح تستطيع أن تنحت التكوينات الهشة نحتا سفليا فتنهار التكوينات الصلبة التي تعلوها وبالتالي تتراجع الحافات وتتسع المنخفضات، الأمر يترتب عليه إزالة الحواجز الصخرية التي تفصل بين المنخفضات وتسوية سطح الصحراء وتحويله في نهاية دوره التعرية إلى سطح تحاتي.</a:t>
            </a:r>
            <a:br>
              <a:rPr lang="ar-EG" sz="1800" b="1" dirty="0" smtClean="0">
                <a:latin typeface="Simplified Arabic" pitchFamily="18" charset="-78"/>
                <a:cs typeface="Simplified Arabic" pitchFamily="18" charset="-78"/>
              </a:rPr>
            </a:br>
            <a:r>
              <a:rPr lang="en-US" sz="1800" b="1" dirty="0" smtClean="0">
                <a:latin typeface="Simplified Arabic" pitchFamily="18" charset="-78"/>
                <a:cs typeface="Simplified Arabic" pitchFamily="18" charset="-78"/>
              </a:rPr>
              <a:t/>
            </a:r>
            <a:br>
              <a:rPr lang="en-US" sz="1800" b="1" dirty="0" smtClean="0">
                <a:latin typeface="Simplified Arabic" pitchFamily="18" charset="-78"/>
                <a:cs typeface="Simplified Arabic" pitchFamily="18" charset="-78"/>
              </a:rPr>
            </a:br>
            <a:r>
              <a:rPr lang="ar-EG" sz="1800" b="1" dirty="0" smtClean="0">
                <a:latin typeface="Simplified Arabic" pitchFamily="18" charset="-78"/>
                <a:cs typeface="Simplified Arabic" pitchFamily="18" charset="-78"/>
              </a:rPr>
              <a:t>- ورغم كثرة المؤيدين لنشأة المنخفضات بفعل التعرية الرياحية، إلا أن هناك </a:t>
            </a:r>
            <a:r>
              <a:rPr lang="ar-EG" sz="1800" b="1" dirty="0" smtClean="0">
                <a:solidFill>
                  <a:srgbClr val="FF0000"/>
                </a:solidFill>
                <a:latin typeface="Simplified Arabic" pitchFamily="18" charset="-78"/>
                <a:cs typeface="Simplified Arabic" pitchFamily="18" charset="-78"/>
              </a:rPr>
              <a:t>سؤال يطرح نفسه وهو كيف يمكن للرياح أن تمارس عملها في الغطاء الصخري الكلسي الصلب </a:t>
            </a:r>
            <a:r>
              <a:rPr lang="ar-EG" sz="1800" b="1" dirty="0" smtClean="0">
                <a:latin typeface="Simplified Arabic" pitchFamily="18" charset="-78"/>
                <a:cs typeface="Simplified Arabic" pitchFamily="18" charset="-78"/>
              </a:rPr>
              <a:t>الذي يتوج سطح الصحراء الغربية؟ وهنا لابد أن تكون هناك عوامل أخرى ساعدت على إزالة هذا الغطاء الصلب ثم تبدأ الرياح في ممارسة عملها. وفيما يتعلق بهذه النقطة نجد أن </a:t>
            </a:r>
            <a:r>
              <a:rPr lang="ar-EG" sz="1800" b="1" u="sng" dirty="0" smtClean="0">
                <a:latin typeface="Simplified Arabic" pitchFamily="18" charset="-78"/>
                <a:cs typeface="Simplified Arabic" pitchFamily="18" charset="-78"/>
              </a:rPr>
              <a:t>هوبس </a:t>
            </a:r>
            <a:r>
              <a:rPr lang="en-US" sz="1800" b="1" u="sng" dirty="0" smtClean="0">
                <a:latin typeface="Simplified Arabic" pitchFamily="18" charset="-78"/>
                <a:cs typeface="Simplified Arabic" pitchFamily="18" charset="-78"/>
              </a:rPr>
              <a:t>(Hobbs. 1917)</a:t>
            </a:r>
            <a:r>
              <a:rPr lang="ar-EG" sz="1800" b="1" dirty="0" smtClean="0">
                <a:latin typeface="Simplified Arabic" pitchFamily="18" charset="-78"/>
                <a:cs typeface="Simplified Arabic" pitchFamily="18" charset="-78"/>
              </a:rPr>
              <a:t> اعتقد في وجود فوالق محلية في مواضع المنخفضات ثم استغلت الرياح هذه الفوالق لكي تمارس عملها وبالإضافة إلى ذلك فإن معظم الباحثين ركزوا على دور المياه في إزالة الغطاء الصخري الصلب مستفيدة في ذلك من مناطق الضعف المرتبطة بالفواصل والشقوق</a:t>
            </a:r>
            <a:r>
              <a:rPr lang="ar-EG" sz="1800" b="1" dirty="0" smtClean="0"/>
              <a:t>.</a:t>
            </a:r>
            <a:endParaRPr lang="ar-EG" sz="1800" b="1" dirty="0" smtClean="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981200"/>
            <a:ext cx="7543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b="1" dirty="0" smtClean="0">
                <a:solidFill>
                  <a:schemeClr val="tx1"/>
                </a:solidFill>
              </a:rPr>
              <a:t>تابع بقية الموضوع  – المحاضره الخامسة</a:t>
            </a:r>
            <a:endParaRPr lang="ar-EG" sz="3600" b="1" dirty="0">
              <a:solidFill>
                <a:schemeClr val="tx1"/>
              </a:solidFill>
            </a:endParaRPr>
          </a:p>
        </p:txBody>
      </p:sp>
      <p:sp>
        <p:nvSpPr>
          <p:cNvPr id="4" name="Title 1"/>
          <p:cNvSpPr>
            <a:spLocks noGrp="1"/>
          </p:cNvSpPr>
          <p:nvPr>
            <p:ph type="title"/>
          </p:nvPr>
        </p:nvSpPr>
        <p:spPr>
          <a:xfrm>
            <a:off x="228600" y="381000"/>
            <a:ext cx="8686800" cy="6248400"/>
          </a:xfrm>
          <a:solidFill>
            <a:srgbClr val="B1EDDA"/>
          </a:solidFill>
          <a:ln w="34925">
            <a:solidFill>
              <a:schemeClr val="tx1"/>
            </a:solidFill>
          </a:ln>
        </p:spPr>
        <p:txBody>
          <a:bodyPr anchor="t">
            <a:noAutofit/>
          </a:bodyPr>
          <a:lstStyle/>
          <a:p>
            <a:pPr algn="r" rtl="1">
              <a:lnSpc>
                <a:spcPct val="200000"/>
              </a:lnSpc>
            </a:pPr>
            <a:r>
              <a:rPr lang="ar-EG" sz="2800" b="1" u="sng" dirty="0" smtClean="0">
                <a:solidFill>
                  <a:srgbClr val="FF0000"/>
                </a:solidFill>
                <a:latin typeface="Simplified Arabic" pitchFamily="18" charset="-78"/>
                <a:ea typeface="+mn-ea"/>
                <a:cs typeface="Simplified Arabic" pitchFamily="18" charset="-78"/>
              </a:rPr>
              <a:t>الفريق الثالث يؤيد دور المياه الجارية في حفر المنخفضات </a:t>
            </a:r>
            <a:r>
              <a:rPr lang="ar-EG" sz="2800" dirty="0" smtClean="0"/>
              <a:t/>
            </a:r>
            <a:br>
              <a:rPr lang="ar-EG" sz="2800" dirty="0" smtClean="0"/>
            </a:br>
            <a:r>
              <a:rPr lang="ar-EG" sz="1800" b="1" dirty="0" smtClean="0">
                <a:latin typeface="Simplified Arabic" pitchFamily="18" charset="-78"/>
                <a:cs typeface="Simplified Arabic" pitchFamily="18" charset="-78"/>
              </a:rPr>
              <a:t>- </a:t>
            </a:r>
            <a:r>
              <a:rPr lang="ar-EG" sz="2000" b="1" dirty="0" smtClean="0">
                <a:latin typeface="Simplified Arabic" pitchFamily="18" charset="-78"/>
                <a:cs typeface="Simplified Arabic" pitchFamily="18" charset="-78"/>
              </a:rPr>
              <a:t>يتزعم هذا الفريق بلانكنهورن </a:t>
            </a:r>
            <a:r>
              <a:rPr lang="en-US" sz="2000" b="1" dirty="0" err="1" smtClean="0">
                <a:latin typeface="Simplified Arabic" pitchFamily="18" charset="-78"/>
                <a:cs typeface="Simplified Arabic" pitchFamily="18" charset="-78"/>
              </a:rPr>
              <a:t>Blankenhorn</a:t>
            </a:r>
            <a:r>
              <a:rPr lang="ar-EG" sz="2000" b="1" dirty="0" smtClean="0">
                <a:latin typeface="Simplified Arabic" pitchFamily="18" charset="-78"/>
                <a:cs typeface="Simplified Arabic" pitchFamily="18" charset="-78"/>
              </a:rPr>
              <a:t> وكوليه </a:t>
            </a:r>
            <a:r>
              <a:rPr lang="en-US" sz="2000" b="1" dirty="0" err="1" smtClean="0">
                <a:latin typeface="Simplified Arabic" pitchFamily="18" charset="-78"/>
                <a:cs typeface="Simplified Arabic" pitchFamily="18" charset="-78"/>
              </a:rPr>
              <a:t>Callet</a:t>
            </a:r>
            <a:r>
              <a:rPr lang="ar-EG" sz="2000" b="1" dirty="0" smtClean="0">
                <a:latin typeface="Simplified Arabic" pitchFamily="18" charset="-78"/>
                <a:cs typeface="Simplified Arabic" pitchFamily="18" charset="-78"/>
              </a:rPr>
              <a:t>، وسعيد </a:t>
            </a:r>
            <a:r>
              <a:rPr lang="en-US" sz="2000" b="1" dirty="0" smtClean="0">
                <a:latin typeface="Simplified Arabic" pitchFamily="18" charset="-78"/>
                <a:cs typeface="Simplified Arabic" pitchFamily="18" charset="-78"/>
              </a:rPr>
              <a:t>Said</a:t>
            </a:r>
            <a:r>
              <a:rPr lang="ar-EG" sz="2000" b="1" dirty="0" smtClean="0">
                <a:latin typeface="Simplified Arabic" pitchFamily="18" charset="-78"/>
                <a:cs typeface="Simplified Arabic" pitchFamily="18" charset="-78"/>
              </a:rPr>
              <a:t> وغيرهم </a:t>
            </a:r>
            <a:r>
              <a:rPr lang="ar-EG" sz="2000" b="1" dirty="0" smtClean="0">
                <a:solidFill>
                  <a:schemeClr val="accent6">
                    <a:lumMod val="50000"/>
                  </a:schemeClr>
                </a:solidFill>
                <a:latin typeface="Simplified Arabic" pitchFamily="18" charset="-78"/>
                <a:cs typeface="Simplified Arabic" pitchFamily="18" charset="-78"/>
              </a:rPr>
              <a:t>دور المياه الجارية في حفر المنخفضات على ما عداها من عوامل الحفر الأخرى. </a:t>
            </a:r>
            <a:r>
              <a:rPr lang="ar-EG" sz="1800" b="1" dirty="0" smtClean="0">
                <a:latin typeface="Simplified Arabic" pitchFamily="18" charset="-78"/>
                <a:cs typeface="Simplified Arabic" pitchFamily="18" charset="-78"/>
              </a:rPr>
              <a:t/>
            </a:r>
            <a:br>
              <a:rPr lang="ar-EG" sz="1800" b="1" dirty="0" smtClean="0">
                <a:latin typeface="Simplified Arabic" pitchFamily="18" charset="-78"/>
                <a:cs typeface="Simplified Arabic" pitchFamily="18" charset="-78"/>
              </a:rPr>
            </a:br>
            <a:r>
              <a:rPr lang="ar-EG" sz="1800" b="1" dirty="0" smtClean="0">
                <a:latin typeface="Simplified Arabic" pitchFamily="18" charset="-78"/>
                <a:cs typeface="Simplified Arabic" pitchFamily="18" charset="-78"/>
              </a:rPr>
              <a:t> </a:t>
            </a:r>
            <a:r>
              <a:rPr lang="ar-EG" sz="2000" b="1" u="sng" dirty="0" smtClean="0">
                <a:solidFill>
                  <a:srgbClr val="FF0000"/>
                </a:solidFill>
                <a:latin typeface="Simplified Arabic" pitchFamily="18" charset="-78"/>
                <a:cs typeface="Simplified Arabic" pitchFamily="18" charset="-78"/>
              </a:rPr>
              <a:t>ماكس بلانكنهورن </a:t>
            </a:r>
            <a:r>
              <a:rPr lang="ar-EG" sz="1800" b="1" dirty="0" smtClean="0">
                <a:latin typeface="Simplified Arabic" pitchFamily="18" charset="-78"/>
                <a:cs typeface="Simplified Arabic" pitchFamily="18" charset="-78"/>
              </a:rPr>
              <a:t/>
            </a:r>
            <a:br>
              <a:rPr lang="ar-EG" sz="1800" b="1" dirty="0" smtClean="0">
                <a:latin typeface="Simplified Arabic" pitchFamily="18" charset="-78"/>
                <a:cs typeface="Simplified Arabic" pitchFamily="18" charset="-78"/>
              </a:rPr>
            </a:br>
            <a:r>
              <a:rPr lang="ar-EG" sz="1800" b="1" dirty="0" smtClean="0">
                <a:latin typeface="Simplified Arabic" pitchFamily="18" charset="-78"/>
                <a:cs typeface="Simplified Arabic" pitchFamily="18" charset="-78"/>
              </a:rPr>
              <a:t>- ربط نشأة </a:t>
            </a:r>
            <a:r>
              <a:rPr lang="ar-EG" sz="1800" b="1" dirty="0" smtClean="0">
                <a:latin typeface="Simplified Arabic" pitchFamily="18" charset="-78"/>
                <a:cs typeface="Simplified Arabic" pitchFamily="18" charset="-78"/>
              </a:rPr>
              <a:t>المنخفضات المصرية الكبرى بالنهر الليبي، وكذلك كوليه الذي يعتقد بأن غرد أبو محرك يمتد على طول مجرى نهر قديم هو النهر الليبي، ومن الصعب قبول هذين الرأيين </a:t>
            </a:r>
            <a:r>
              <a:rPr lang="ar-EG" sz="2000" b="1" u="sng" dirty="0" smtClean="0">
                <a:solidFill>
                  <a:srgbClr val="FF0000"/>
                </a:solidFill>
                <a:latin typeface="Simplified Arabic" pitchFamily="18" charset="-78"/>
                <a:cs typeface="Simplified Arabic" pitchFamily="18" charset="-78"/>
              </a:rPr>
              <a:t>لعدة أسباب نذكر منها ما يلي:</a:t>
            </a:r>
            <a:r>
              <a:rPr lang="en-US" sz="1800" b="1" dirty="0" smtClean="0">
                <a:latin typeface="Simplified Arabic" pitchFamily="18" charset="-78"/>
                <a:cs typeface="Simplified Arabic" pitchFamily="18" charset="-78"/>
              </a:rPr>
              <a:t/>
            </a:r>
            <a:br>
              <a:rPr lang="en-US" sz="1800" b="1" dirty="0" smtClean="0">
                <a:latin typeface="Simplified Arabic" pitchFamily="18" charset="-78"/>
                <a:cs typeface="Simplified Arabic" pitchFamily="18" charset="-78"/>
              </a:rPr>
            </a:br>
            <a:r>
              <a:rPr lang="ar-EG" sz="1800" b="1" dirty="0" smtClean="0">
                <a:latin typeface="Simplified Arabic" pitchFamily="18" charset="-78"/>
                <a:cs typeface="Simplified Arabic" pitchFamily="18" charset="-78"/>
              </a:rPr>
              <a:t>         - </a:t>
            </a:r>
            <a:r>
              <a:rPr lang="ar-EG" sz="1800" b="1" dirty="0" smtClean="0">
                <a:solidFill>
                  <a:srgbClr val="FF0000"/>
                </a:solidFill>
                <a:latin typeface="Simplified Arabic" pitchFamily="18" charset="-78"/>
                <a:cs typeface="Simplified Arabic" pitchFamily="18" charset="-78"/>
              </a:rPr>
              <a:t>الشكل </a:t>
            </a:r>
            <a:r>
              <a:rPr lang="ar-EG" sz="1800" b="1" dirty="0" smtClean="0">
                <a:solidFill>
                  <a:srgbClr val="FF0000"/>
                </a:solidFill>
                <a:latin typeface="Simplified Arabic" pitchFamily="18" charset="-78"/>
                <a:cs typeface="Simplified Arabic" pitchFamily="18" charset="-78"/>
              </a:rPr>
              <a:t>المغلق وشبه المغلق للمنخفضات.</a:t>
            </a:r>
            <a:r>
              <a:rPr lang="en-US" sz="1800" b="1" dirty="0" smtClean="0">
                <a:solidFill>
                  <a:srgbClr val="FF0000"/>
                </a:solidFill>
                <a:latin typeface="Simplified Arabic" pitchFamily="18" charset="-78"/>
                <a:cs typeface="Simplified Arabic" pitchFamily="18" charset="-78"/>
              </a:rPr>
              <a:t/>
            </a:r>
            <a:br>
              <a:rPr lang="en-US" sz="1800" b="1" dirty="0" smtClean="0">
                <a:solidFill>
                  <a:srgbClr val="FF0000"/>
                </a:solidFill>
                <a:latin typeface="Simplified Arabic" pitchFamily="18" charset="-78"/>
                <a:cs typeface="Simplified Arabic" pitchFamily="18" charset="-78"/>
              </a:rPr>
            </a:br>
            <a:r>
              <a:rPr lang="ar-EG" sz="1800" b="1" dirty="0" smtClean="0">
                <a:solidFill>
                  <a:srgbClr val="FF0000"/>
                </a:solidFill>
                <a:latin typeface="Simplified Arabic" pitchFamily="18" charset="-78"/>
                <a:cs typeface="Simplified Arabic" pitchFamily="18" charset="-78"/>
              </a:rPr>
              <a:t>        - قلة </a:t>
            </a:r>
            <a:r>
              <a:rPr lang="ar-EG" sz="1800" b="1" dirty="0" smtClean="0">
                <a:solidFill>
                  <a:srgbClr val="FF0000"/>
                </a:solidFill>
                <a:latin typeface="Simplified Arabic" pitchFamily="18" charset="-78"/>
                <a:cs typeface="Simplified Arabic" pitchFamily="18" charset="-78"/>
              </a:rPr>
              <a:t>انحدار سطح الصحراء الغربية والذي لا يسمح باستمرار جريان نهري.</a:t>
            </a:r>
            <a:r>
              <a:rPr lang="en-US" sz="1800" b="1" dirty="0" smtClean="0">
                <a:solidFill>
                  <a:srgbClr val="FF0000"/>
                </a:solidFill>
                <a:latin typeface="Simplified Arabic" pitchFamily="18" charset="-78"/>
                <a:cs typeface="Simplified Arabic" pitchFamily="18" charset="-78"/>
              </a:rPr>
              <a:t/>
            </a:r>
            <a:br>
              <a:rPr lang="en-US" sz="1800" b="1" dirty="0" smtClean="0">
                <a:solidFill>
                  <a:srgbClr val="FF0000"/>
                </a:solidFill>
                <a:latin typeface="Simplified Arabic" pitchFamily="18" charset="-78"/>
                <a:cs typeface="Simplified Arabic" pitchFamily="18" charset="-78"/>
              </a:rPr>
            </a:br>
            <a:r>
              <a:rPr lang="ar-EG" sz="1800" b="1" dirty="0" smtClean="0">
                <a:solidFill>
                  <a:srgbClr val="FF0000"/>
                </a:solidFill>
                <a:latin typeface="Simplified Arabic" pitchFamily="18" charset="-78"/>
                <a:cs typeface="Simplified Arabic" pitchFamily="18" charset="-78"/>
              </a:rPr>
              <a:t>        - </a:t>
            </a:r>
            <a:r>
              <a:rPr lang="ar-EG" sz="1800" b="1" dirty="0" smtClean="0">
                <a:solidFill>
                  <a:srgbClr val="FF0000"/>
                </a:solidFill>
                <a:latin typeface="Simplified Arabic" pitchFamily="18" charset="-78"/>
                <a:cs typeface="Simplified Arabic" pitchFamily="18" charset="-78"/>
              </a:rPr>
              <a:t>الإتساع الكبير للمنخفضات مثل منخفض الخارجة والداخلة والذي يزيد على اتساع وادي النيل نفسه</a:t>
            </a:r>
            <a:r>
              <a:rPr lang="ar-EG" sz="1800" b="1" dirty="0" smtClean="0">
                <a:solidFill>
                  <a:srgbClr val="FF0000"/>
                </a:solidFill>
                <a:latin typeface="Simplified Arabic" pitchFamily="18" charset="-78"/>
                <a:cs typeface="Simplified Arabic" pitchFamily="18" charset="-78"/>
              </a:rPr>
              <a:t>.</a:t>
            </a:r>
            <a:br>
              <a:rPr lang="ar-EG" sz="1800" b="1" dirty="0" smtClean="0">
                <a:solidFill>
                  <a:srgbClr val="FF0000"/>
                </a:solidFill>
                <a:latin typeface="Simplified Arabic" pitchFamily="18" charset="-78"/>
                <a:cs typeface="Simplified Arabic" pitchFamily="18" charset="-78"/>
              </a:rPr>
            </a:br>
            <a:r>
              <a:rPr lang="ar-EG" sz="1800" b="1" dirty="0" smtClean="0">
                <a:solidFill>
                  <a:srgbClr val="FF0000"/>
                </a:solidFill>
                <a:latin typeface="Simplified Arabic" pitchFamily="18" charset="-78"/>
                <a:cs typeface="Simplified Arabic" pitchFamily="18" charset="-78"/>
              </a:rPr>
              <a:t>      -  </a:t>
            </a:r>
            <a:r>
              <a:rPr lang="ar-EG" sz="1800" b="1" dirty="0" smtClean="0">
                <a:solidFill>
                  <a:srgbClr val="FF0000"/>
                </a:solidFill>
                <a:latin typeface="Simplified Arabic" pitchFamily="18" charset="-78"/>
                <a:cs typeface="Simplified Arabic" pitchFamily="18" charset="-78"/>
              </a:rPr>
              <a:t>لم يعثر على بقايا المجرى المزعوم غرب الموهوب والفرافرة</a:t>
            </a:r>
            <a:r>
              <a:rPr lang="ar-EG" sz="2800" dirty="0" smtClean="0">
                <a:solidFill>
                  <a:srgbClr val="FF0000"/>
                </a:solidFill>
              </a:rPr>
              <a:t>.</a:t>
            </a:r>
            <a:r>
              <a:rPr lang="en-US" sz="2800" dirty="0" smtClean="0"/>
              <a:t/>
            </a:r>
            <a:br>
              <a:rPr lang="en-US" sz="2800" dirty="0" smtClean="0"/>
            </a:br>
            <a:r>
              <a:rPr lang="ar-EG" sz="2800" b="1" u="sng" dirty="0" smtClean="0">
                <a:solidFill>
                  <a:srgbClr val="FF0000"/>
                </a:solidFill>
              </a:rPr>
              <a:t/>
            </a:r>
            <a:br>
              <a:rPr lang="ar-EG" sz="2800" b="1" u="sng" dirty="0" smtClean="0">
                <a:solidFill>
                  <a:srgbClr val="FF0000"/>
                </a:solidFill>
              </a:rPr>
            </a:br>
            <a:r>
              <a:rPr lang="ar-EG" sz="2800" b="1" u="sng" dirty="0" smtClean="0">
                <a:solidFill>
                  <a:srgbClr val="FF0000"/>
                </a:solidFill>
              </a:rPr>
              <a:t/>
            </a:r>
            <a:br>
              <a:rPr lang="ar-EG" sz="2800" b="1" u="sng" dirty="0" smtClean="0">
                <a:solidFill>
                  <a:srgbClr val="FF0000"/>
                </a:solidFill>
              </a:rPr>
            </a:br>
            <a:endParaRPr lang="ar-EG" sz="2200" b="1" dirty="0" smtClean="0">
              <a:solidFill>
                <a:schemeClr val="tx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28600" y="228600"/>
            <a:ext cx="8763000" cy="6400800"/>
          </a:xfrm>
          <a:solidFill>
            <a:srgbClr val="76C0D4"/>
          </a:solidFill>
          <a:ln w="34925">
            <a:solidFill>
              <a:schemeClr val="tx1"/>
            </a:solidFill>
          </a:ln>
        </p:spPr>
        <p:txBody>
          <a:bodyPr anchor="t">
            <a:noAutofit/>
          </a:bodyPr>
          <a:lstStyle/>
          <a:p>
            <a:pPr algn="r" rtl="1">
              <a:lnSpc>
                <a:spcPct val="200000"/>
              </a:lnSpc>
            </a:pPr>
            <a:r>
              <a:rPr lang="ar-EG" sz="2400" dirty="0" smtClean="0">
                <a:solidFill>
                  <a:srgbClr val="FF0000"/>
                </a:solidFill>
              </a:rPr>
              <a:t>رشدى </a:t>
            </a:r>
            <a:r>
              <a:rPr lang="ar-EG" sz="2400" dirty="0" smtClean="0">
                <a:solidFill>
                  <a:srgbClr val="FF0000"/>
                </a:solidFill>
              </a:rPr>
              <a:t>سعيد </a:t>
            </a:r>
            <a:r>
              <a:rPr lang="en-US" sz="2400" dirty="0" smtClean="0">
                <a:solidFill>
                  <a:srgbClr val="FF0000"/>
                </a:solidFill>
              </a:rPr>
              <a:t>(Said, 1960)</a:t>
            </a:r>
            <a:r>
              <a:rPr lang="ar-EG" sz="2000" dirty="0" smtClean="0"/>
              <a:t> </a:t>
            </a:r>
            <a:r>
              <a:rPr lang="ar-EG" sz="2000" dirty="0" smtClean="0"/>
              <a:t/>
            </a:r>
            <a:br>
              <a:rPr lang="ar-EG" sz="2000" dirty="0" smtClean="0"/>
            </a:br>
            <a:r>
              <a:rPr lang="ar-EG" sz="2000" b="1" dirty="0" smtClean="0"/>
              <a:t>- يرى أن </a:t>
            </a:r>
            <a:r>
              <a:rPr lang="ar-EG" sz="2000" b="1" dirty="0" smtClean="0"/>
              <a:t>إذابة الصخور بفعل المياه ضرورة لإذابة الغطاء الصخري </a:t>
            </a:r>
            <a:r>
              <a:rPr lang="ar-EG" sz="2000" b="1" dirty="0" smtClean="0"/>
              <a:t>الكلسي</a:t>
            </a:r>
            <a:r>
              <a:rPr lang="ar-EG" sz="2000" b="1" dirty="0" smtClean="0"/>
              <a:t>، حيث وجد على سطح الهضبة الميوسينية شمال منخفض القطارة مباشرة مئات من المنخفضات الدقيقة. ولاشك أن امتلاء هذه </a:t>
            </a:r>
            <a:r>
              <a:rPr lang="ar-EG" sz="2000" b="1" dirty="0" smtClean="0"/>
              <a:t>المنخفضات </a:t>
            </a:r>
            <a:r>
              <a:rPr lang="ar-EG" sz="2000" b="1" dirty="0" smtClean="0"/>
              <a:t>الدقيقة بالمياه في ظل ظروف رطبة مضت يمكن أن </a:t>
            </a:r>
            <a:r>
              <a:rPr lang="ar-EG" sz="2000" b="1" dirty="0" smtClean="0"/>
              <a:t>تؤدي </a:t>
            </a:r>
            <a:r>
              <a:rPr lang="ar-EG" sz="2000" b="1" dirty="0" smtClean="0"/>
              <a:t>إلى </a:t>
            </a:r>
            <a:r>
              <a:rPr lang="ar-EG" sz="2000" b="1" dirty="0" smtClean="0">
                <a:solidFill>
                  <a:srgbClr val="FF0000"/>
                </a:solidFill>
              </a:rPr>
              <a:t>إذابة وتأكل صخورها</a:t>
            </a:r>
            <a:r>
              <a:rPr lang="ar-EG" sz="2000" b="1" dirty="0" smtClean="0"/>
              <a:t>،---- </a:t>
            </a:r>
            <a:r>
              <a:rPr lang="ar-EG" sz="2000" b="1" dirty="0" smtClean="0">
                <a:solidFill>
                  <a:srgbClr val="FF0000"/>
                </a:solidFill>
              </a:rPr>
              <a:t>وبالتالي تزداد </a:t>
            </a:r>
            <a:r>
              <a:rPr lang="ar-EG" sz="2000" b="1" dirty="0" smtClean="0"/>
              <a:t>المنخفضات عمقا واتساعا</a:t>
            </a:r>
            <a:r>
              <a:rPr lang="ar-EG" sz="2000" b="1" dirty="0" smtClean="0"/>
              <a:t>.----- </a:t>
            </a:r>
            <a:r>
              <a:rPr lang="ar-EG" sz="2000" b="1" dirty="0" smtClean="0">
                <a:solidFill>
                  <a:srgbClr val="FF0000"/>
                </a:solidFill>
              </a:rPr>
              <a:t>ثم تتصل </a:t>
            </a:r>
            <a:r>
              <a:rPr lang="ar-EG" sz="2000" b="1" dirty="0" smtClean="0"/>
              <a:t>هذه المنخفضات الدقيقة ببعضها مكونة منخفضا أكثر حجما إلى </a:t>
            </a:r>
            <a:r>
              <a:rPr lang="ar-EG" sz="2000" b="1" dirty="0" smtClean="0"/>
              <a:t>------أن </a:t>
            </a:r>
            <a:r>
              <a:rPr lang="ar-EG" sz="2000" b="1" dirty="0" smtClean="0"/>
              <a:t>تزول وتتلاشى طبقة الغطاء الصخري من الحجر الجيري</a:t>
            </a:r>
            <a:r>
              <a:rPr lang="ar-EG" sz="2000" b="1" dirty="0" smtClean="0"/>
              <a:t>،------ </a:t>
            </a:r>
            <a:r>
              <a:rPr lang="ar-EG" sz="2000" b="1" dirty="0" smtClean="0">
                <a:solidFill>
                  <a:srgbClr val="FF0000"/>
                </a:solidFill>
              </a:rPr>
              <a:t>عندئذ تمارس </a:t>
            </a:r>
            <a:r>
              <a:rPr lang="ar-EG" sz="2000" b="1" dirty="0" smtClean="0"/>
              <a:t>الرياح عملها في إزالة التكوينات الهشة الموجودة أسفل الغطاء الصخري الكلي الصلد</a:t>
            </a:r>
            <a:r>
              <a:rPr lang="ar-EG" sz="2000" b="1" dirty="0" smtClean="0"/>
              <a:t>،----- </a:t>
            </a:r>
            <a:r>
              <a:rPr lang="ar-EG" sz="2000" b="1" dirty="0" smtClean="0">
                <a:solidFill>
                  <a:srgbClr val="FF0000"/>
                </a:solidFill>
              </a:rPr>
              <a:t>وبهذا تعد المنخفضات الدقيقة المرحلة الجنينية في تكوين المنخفضات الأكبر.</a:t>
            </a:r>
            <a:r>
              <a:rPr lang="en-US" sz="2000" dirty="0" smtClean="0"/>
              <a:t/>
            </a:r>
            <a:br>
              <a:rPr lang="en-US" sz="2000" dirty="0" smtClean="0"/>
            </a:br>
            <a:r>
              <a:rPr lang="ar-EG" sz="2000" b="1" dirty="0" smtClean="0">
                <a:solidFill>
                  <a:schemeClr val="tx2">
                    <a:lumMod val="75000"/>
                  </a:schemeClr>
                </a:solidFill>
              </a:rPr>
              <a:t/>
            </a:r>
            <a:br>
              <a:rPr lang="ar-EG" sz="2000" b="1" dirty="0" smtClean="0">
                <a:solidFill>
                  <a:schemeClr val="tx2">
                    <a:lumMod val="75000"/>
                  </a:schemeClr>
                </a:solidFill>
              </a:rPr>
            </a:br>
            <a:r>
              <a:rPr lang="en-US" sz="2400" dirty="0" smtClean="0"/>
              <a:t/>
            </a:r>
            <a:br>
              <a:rPr lang="en-US" sz="2400" dirty="0" smtClean="0"/>
            </a:br>
            <a:endParaRPr lang="ar-EG" sz="2200" b="1" dirty="0" smtClean="0">
              <a:solidFill>
                <a:schemeClr val="tx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28600" y="228600"/>
            <a:ext cx="8686800" cy="6248400"/>
          </a:xfrm>
          <a:solidFill>
            <a:srgbClr val="D9F8A6"/>
          </a:solidFill>
          <a:ln w="34925">
            <a:solidFill>
              <a:schemeClr val="tx1"/>
            </a:solidFill>
          </a:ln>
        </p:spPr>
        <p:txBody>
          <a:bodyPr anchor="t">
            <a:noAutofit/>
          </a:bodyPr>
          <a:lstStyle/>
          <a:p>
            <a:pPr algn="r" rtl="1">
              <a:lnSpc>
                <a:spcPct val="150000"/>
              </a:lnSpc>
            </a:pPr>
            <a:r>
              <a:rPr lang="ar-EG" sz="2000" dirty="0" smtClean="0"/>
              <a:t> </a:t>
            </a:r>
            <a:r>
              <a:rPr lang="ar-EG" sz="2800" b="1" dirty="0" smtClean="0">
                <a:solidFill>
                  <a:srgbClr val="FF0000"/>
                </a:solidFill>
                <a:latin typeface="Simplified Arabic" pitchFamily="18" charset="-78"/>
                <a:cs typeface="Simplified Arabic" pitchFamily="18" charset="-78"/>
              </a:rPr>
              <a:t>رشدى سعيد وتكوين المنخفضات الكبرى فى الصحراء الغربية</a:t>
            </a:r>
            <a:r>
              <a:rPr lang="ar-EG" sz="2800" b="1" u="sng" dirty="0" smtClean="0">
                <a:solidFill>
                  <a:srgbClr val="A95007"/>
                </a:solidFill>
                <a:latin typeface="Simplified Arabic" pitchFamily="18" charset="-78"/>
                <a:cs typeface="Simplified Arabic" pitchFamily="18" charset="-78"/>
              </a:rPr>
              <a:t>(هام جدا)</a:t>
            </a:r>
            <a:r>
              <a:rPr lang="ar-EG" sz="2000" dirty="0" smtClean="0"/>
              <a:t/>
            </a:r>
            <a:br>
              <a:rPr lang="ar-EG" sz="2000" dirty="0" smtClean="0"/>
            </a:br>
            <a:r>
              <a:rPr lang="ar-EG" sz="2200" b="1" dirty="0" smtClean="0">
                <a:solidFill>
                  <a:schemeClr val="tx2"/>
                </a:solidFill>
                <a:latin typeface="Simplified Arabic" pitchFamily="18" charset="-78"/>
                <a:cs typeface="Simplified Arabic" pitchFamily="18" charset="-78"/>
              </a:rPr>
              <a:t>- طريقة </a:t>
            </a:r>
            <a:r>
              <a:rPr lang="ar-EG" sz="2200" b="1" dirty="0" smtClean="0">
                <a:solidFill>
                  <a:schemeClr val="tx2"/>
                </a:solidFill>
                <a:latin typeface="Simplified Arabic" pitchFamily="18" charset="-78"/>
                <a:cs typeface="Simplified Arabic" pitchFamily="18" charset="-78"/>
              </a:rPr>
              <a:t>تكوين المنخفضات المصرية الكبرى ليست بسيطة وإنما هي معقدة، ولا ترتبط بعامل واحد فقط وإنما بمجموعة من العوامل المشتركة مع بعضها. </a:t>
            </a:r>
            <a:r>
              <a:rPr lang="ar-EG" sz="2200" b="1" dirty="0" smtClean="0">
                <a:solidFill>
                  <a:schemeClr val="tx2"/>
                </a:solidFill>
                <a:latin typeface="Simplified Arabic" pitchFamily="18" charset="-78"/>
                <a:cs typeface="Simplified Arabic" pitchFamily="18" charset="-78"/>
              </a:rPr>
              <a:t>فالمنخفضات هي المحصلة النهائية للعوامل التالية:</a:t>
            </a:r>
            <a:r>
              <a:rPr lang="en-US" sz="2000" b="1" dirty="0" smtClean="0">
                <a:latin typeface="Simplified Arabic" pitchFamily="18" charset="-78"/>
                <a:cs typeface="Simplified Arabic" pitchFamily="18" charset="-78"/>
              </a:rPr>
              <a:t/>
            </a:r>
            <a:br>
              <a:rPr lang="en-US" sz="2000" b="1" dirty="0" smtClean="0">
                <a:latin typeface="Simplified Arabic" pitchFamily="18" charset="-78"/>
                <a:cs typeface="Simplified Arabic" pitchFamily="18" charset="-78"/>
              </a:rPr>
            </a:br>
            <a:r>
              <a:rPr lang="ar-EG" sz="2000" b="1" dirty="0" smtClean="0">
                <a:latin typeface="Simplified Arabic" pitchFamily="18" charset="-78"/>
                <a:cs typeface="Simplified Arabic" pitchFamily="18" charset="-78"/>
              </a:rPr>
              <a:t>1- </a:t>
            </a:r>
            <a:r>
              <a:rPr lang="ar-EG" sz="2000" b="1" dirty="0" smtClean="0">
                <a:solidFill>
                  <a:srgbClr val="FF0000"/>
                </a:solidFill>
                <a:latin typeface="Simplified Arabic" pitchFamily="18" charset="-78"/>
                <a:cs typeface="Simplified Arabic" pitchFamily="18" charset="-78"/>
              </a:rPr>
              <a:t>العوامل </a:t>
            </a:r>
            <a:r>
              <a:rPr lang="ar-EG" sz="2000" b="1" dirty="0" smtClean="0">
                <a:solidFill>
                  <a:srgbClr val="FF0000"/>
                </a:solidFill>
                <a:latin typeface="Simplified Arabic" pitchFamily="18" charset="-78"/>
                <a:cs typeface="Simplified Arabic" pitchFamily="18" charset="-78"/>
              </a:rPr>
              <a:t>الجيولوجية </a:t>
            </a:r>
            <a:r>
              <a:rPr lang="ar-EG" sz="2000" b="1" dirty="0" smtClean="0">
                <a:latin typeface="Simplified Arabic" pitchFamily="18" charset="-78"/>
                <a:cs typeface="Simplified Arabic" pitchFamily="18" charset="-78"/>
              </a:rPr>
              <a:t>المتمثلة في الإلتواءات المحدبة والمقعرة. </a:t>
            </a:r>
            <a:r>
              <a:rPr lang="ar-EG" sz="2000" b="1" dirty="0" smtClean="0">
                <a:latin typeface="Simplified Arabic" pitchFamily="18" charset="-78"/>
                <a:cs typeface="Simplified Arabic" pitchFamily="18" charset="-78"/>
              </a:rPr>
              <a:t>والفوالق الرئيسية والمحلية، والفواصل والشقوق. وتتابع الطبقات الصخرية المتباينة الصلابة، وميل الطبقات، وحدود التكوينات الجيولوجية وغيرها من عوامل الضعف الجيولوجي.</a:t>
            </a:r>
            <a:r>
              <a:rPr lang="en-US" sz="2000" b="1" dirty="0" smtClean="0">
                <a:latin typeface="Simplified Arabic" pitchFamily="18" charset="-78"/>
                <a:cs typeface="Simplified Arabic" pitchFamily="18" charset="-78"/>
              </a:rPr>
              <a:t/>
            </a:r>
            <a:br>
              <a:rPr lang="en-US" sz="2000" b="1" dirty="0" smtClean="0">
                <a:latin typeface="Simplified Arabic" pitchFamily="18" charset="-78"/>
                <a:cs typeface="Simplified Arabic" pitchFamily="18" charset="-78"/>
              </a:rPr>
            </a:br>
            <a:r>
              <a:rPr lang="ar-EG" sz="2000" b="1" dirty="0" smtClean="0">
                <a:latin typeface="Simplified Arabic" pitchFamily="18" charset="-78"/>
                <a:cs typeface="Simplified Arabic" pitchFamily="18" charset="-78"/>
              </a:rPr>
              <a:t>2- </a:t>
            </a:r>
            <a:r>
              <a:rPr lang="ar-EG" sz="2000" b="1" dirty="0" smtClean="0">
                <a:solidFill>
                  <a:srgbClr val="FF0000"/>
                </a:solidFill>
                <a:latin typeface="Simplified Arabic" pitchFamily="18" charset="-78"/>
                <a:cs typeface="Simplified Arabic" pitchFamily="18" charset="-78"/>
              </a:rPr>
              <a:t>المياه </a:t>
            </a:r>
            <a:r>
              <a:rPr lang="ar-EG" sz="2000" b="1" dirty="0" smtClean="0">
                <a:solidFill>
                  <a:srgbClr val="FF0000"/>
                </a:solidFill>
                <a:latin typeface="Simplified Arabic" pitchFamily="18" charset="-78"/>
                <a:cs typeface="Simplified Arabic" pitchFamily="18" charset="-78"/>
              </a:rPr>
              <a:t>سواء كانت مياه سطحية مثل الأمطار والمياه الجارية أو مياه جوفية </a:t>
            </a:r>
            <a:r>
              <a:rPr lang="ar-EG" sz="2000" b="1" dirty="0" smtClean="0">
                <a:latin typeface="Simplified Arabic" pitchFamily="18" charset="-78"/>
                <a:cs typeface="Simplified Arabic" pitchFamily="18" charset="-78"/>
              </a:rPr>
              <a:t>وارتباط منسوبها بمستوى سطح البحر، ونشاط عملية الإذابة سواء بفعل المياه السطحية أو ارتفاع وانخفاض مستوى الماء الجوفي نتيجة للتذبذب في مستوى سطح البحر.</a:t>
            </a:r>
            <a:r>
              <a:rPr lang="en-US" sz="2000" b="1" dirty="0" smtClean="0">
                <a:latin typeface="Simplified Arabic" pitchFamily="18" charset="-78"/>
                <a:cs typeface="Simplified Arabic" pitchFamily="18" charset="-78"/>
              </a:rPr>
              <a:t/>
            </a:r>
            <a:br>
              <a:rPr lang="en-US" sz="2000" b="1" dirty="0" smtClean="0">
                <a:latin typeface="Simplified Arabic" pitchFamily="18" charset="-78"/>
                <a:cs typeface="Simplified Arabic" pitchFamily="18" charset="-78"/>
              </a:rPr>
            </a:br>
            <a:r>
              <a:rPr lang="ar-EG" sz="2000" b="1" dirty="0" smtClean="0">
                <a:latin typeface="Simplified Arabic" pitchFamily="18" charset="-78"/>
                <a:cs typeface="Simplified Arabic" pitchFamily="18" charset="-78"/>
              </a:rPr>
              <a:t>3 - </a:t>
            </a:r>
            <a:r>
              <a:rPr lang="ar-EG" sz="2000" b="1" dirty="0" smtClean="0">
                <a:solidFill>
                  <a:srgbClr val="FF0000"/>
                </a:solidFill>
                <a:latin typeface="Simplified Arabic" pitchFamily="18" charset="-78"/>
                <a:cs typeface="Simplified Arabic" pitchFamily="18" charset="-78"/>
              </a:rPr>
              <a:t>نشاط </a:t>
            </a:r>
            <a:r>
              <a:rPr lang="ar-EG" sz="2000" b="1" dirty="0" smtClean="0">
                <a:solidFill>
                  <a:srgbClr val="FF0000"/>
                </a:solidFill>
                <a:latin typeface="Simplified Arabic" pitchFamily="18" charset="-78"/>
                <a:cs typeface="Simplified Arabic" pitchFamily="18" charset="-78"/>
              </a:rPr>
              <a:t>التعرية الرياحية في ظل الظروف المناخية الجافة الحالية </a:t>
            </a:r>
            <a:r>
              <a:rPr lang="ar-EG" sz="2000" b="1" dirty="0" smtClean="0">
                <a:latin typeface="Simplified Arabic" pitchFamily="18" charset="-78"/>
                <a:cs typeface="Simplified Arabic" pitchFamily="18" charset="-78"/>
              </a:rPr>
              <a:t>والتي بدأت منذ الألف الثالثة قبل الميلاد، وهي التي أعطت للمنخفضات المصرية اللمسات الشكلية النهائية التي تبدو بها في الوقت الراهن.</a:t>
            </a:r>
            <a:r>
              <a:rPr lang="en-US" sz="2000" dirty="0" smtClean="0"/>
              <a:t/>
            </a:r>
            <a:br>
              <a:rPr lang="en-US" sz="2000" dirty="0" smtClean="0"/>
            </a:br>
            <a:r>
              <a:rPr lang="en-US" sz="2000" b="1" dirty="0" smtClean="0">
                <a:solidFill>
                  <a:schemeClr val="accent2">
                    <a:lumMod val="50000"/>
                  </a:schemeClr>
                </a:solidFill>
                <a:latin typeface="Simplified Arabic" pitchFamily="18" charset="-78"/>
                <a:cs typeface="Simplified Arabic" pitchFamily="18" charset="-78"/>
              </a:rPr>
              <a:t/>
            </a:r>
            <a:br>
              <a:rPr lang="en-US" sz="2000" b="1" dirty="0" smtClean="0">
                <a:solidFill>
                  <a:schemeClr val="accent2">
                    <a:lumMod val="50000"/>
                  </a:schemeClr>
                </a:solidFill>
                <a:latin typeface="Simplified Arabic" pitchFamily="18" charset="-78"/>
                <a:cs typeface="Simplified Arabic" pitchFamily="18" charset="-78"/>
              </a:rPr>
            </a:br>
            <a:r>
              <a:rPr lang="en-US" sz="2400" dirty="0" smtClean="0"/>
              <a:t/>
            </a:r>
            <a:br>
              <a:rPr lang="en-US" sz="2400" dirty="0" smtClean="0"/>
            </a:br>
            <a:endParaRPr lang="ar-EG" sz="2200" b="1" dirty="0" smtClean="0">
              <a:solidFill>
                <a:schemeClr val="tx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838200" y="1905000"/>
            <a:ext cx="7543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800" b="1" dirty="0" smtClean="0">
                <a:solidFill>
                  <a:schemeClr val="tx1"/>
                </a:solidFill>
              </a:rPr>
              <a:t>المحاضرة الاخيرة</a:t>
            </a:r>
          </a:p>
          <a:p>
            <a:pPr algn="ctr"/>
            <a:r>
              <a:rPr lang="ar-EG" sz="4800" b="1" dirty="0" smtClean="0">
                <a:solidFill>
                  <a:schemeClr val="tx1"/>
                </a:solidFill>
              </a:rPr>
              <a:t>مع تمنياتى بدوام النجاح والتفوق</a:t>
            </a:r>
            <a:endParaRPr lang="ar-EG" sz="48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534400" cy="914400"/>
          </a:xfrm>
          <a:solidFill>
            <a:schemeClr val="accent2">
              <a:lumMod val="40000"/>
              <a:lumOff val="60000"/>
            </a:schemeClr>
          </a:solidFill>
          <a:ln w="25400">
            <a:solidFill>
              <a:schemeClr val="tx1"/>
            </a:solidFill>
          </a:ln>
        </p:spPr>
        <p:txBody>
          <a:bodyPr>
            <a:noAutofit/>
          </a:bodyPr>
          <a:lstStyle/>
          <a:p>
            <a:pPr rtl="1"/>
            <a:r>
              <a:rPr lang="ar-EG" sz="5400" b="1" dirty="0" smtClean="0"/>
              <a:t>الصحراء الغربية</a:t>
            </a:r>
            <a:endParaRPr lang="en-US" sz="5400" b="1" dirty="0"/>
          </a:p>
        </p:txBody>
      </p:sp>
      <p:sp>
        <p:nvSpPr>
          <p:cNvPr id="3" name="Subtitle 2"/>
          <p:cNvSpPr>
            <a:spLocks noGrp="1"/>
          </p:cNvSpPr>
          <p:nvPr>
            <p:ph type="subTitle" idx="1"/>
          </p:nvPr>
        </p:nvSpPr>
        <p:spPr>
          <a:xfrm>
            <a:off x="381000" y="990600"/>
            <a:ext cx="8534400" cy="5562600"/>
          </a:xfrm>
          <a:solidFill>
            <a:schemeClr val="accent2">
              <a:lumMod val="20000"/>
              <a:lumOff val="80000"/>
            </a:schemeClr>
          </a:solidFill>
          <a:ln w="25400">
            <a:solidFill>
              <a:schemeClr val="tx1"/>
            </a:solidFill>
          </a:ln>
        </p:spPr>
        <p:txBody>
          <a:bodyPr>
            <a:normAutofit fontScale="25000" lnSpcReduction="20000"/>
          </a:bodyPr>
          <a:lstStyle/>
          <a:p>
            <a:pPr algn="r" rtl="1"/>
            <a:r>
              <a:rPr lang="ar-EG" sz="11200" b="1" dirty="0" smtClean="0">
                <a:solidFill>
                  <a:srgbClr val="FF0000"/>
                </a:solidFill>
                <a:latin typeface="Simplified Arabic" pitchFamily="18" charset="-78"/>
                <a:cs typeface="Simplified Arabic" pitchFamily="18" charset="-78"/>
              </a:rPr>
              <a:t>الخصائص الجغرافية الطبيعية الرئيسية لصحراء مصر </a:t>
            </a:r>
            <a:r>
              <a:rPr lang="ar-EG" sz="11200" b="1" dirty="0" smtClean="0">
                <a:solidFill>
                  <a:srgbClr val="FF0000"/>
                </a:solidFill>
                <a:latin typeface="Simplified Arabic" pitchFamily="18" charset="-78"/>
                <a:cs typeface="Simplified Arabic" pitchFamily="18" charset="-78"/>
              </a:rPr>
              <a:t>الغربية</a:t>
            </a:r>
          </a:p>
          <a:p>
            <a:pPr marL="457200" indent="-182563" algn="r" rtl="1">
              <a:lnSpc>
                <a:spcPct val="150000"/>
              </a:lnSpc>
              <a:buFont typeface="+mj-lt"/>
              <a:buAutoNum type="arabicPeriod"/>
            </a:pPr>
            <a:r>
              <a:rPr lang="ar-EG" sz="7200" b="1" dirty="0" smtClean="0">
                <a:solidFill>
                  <a:srgbClr val="002060"/>
                </a:solidFill>
              </a:rPr>
              <a:t>تباين الصحراء الغربية في خصائصها البنيوية والليثولوجية والتضاريسية </a:t>
            </a:r>
            <a:r>
              <a:rPr lang="ar-EG" sz="7200" b="1" dirty="0" smtClean="0">
                <a:solidFill>
                  <a:srgbClr val="002060"/>
                </a:solidFill>
              </a:rPr>
              <a:t>والمناخية</a:t>
            </a:r>
          </a:p>
          <a:p>
            <a:pPr marL="457200" lvl="0" indent="-182563" algn="r" rtl="1">
              <a:lnSpc>
                <a:spcPct val="150000"/>
              </a:lnSpc>
              <a:buFont typeface="+mj-lt"/>
              <a:buAutoNum type="arabicPeriod"/>
            </a:pPr>
            <a:r>
              <a:rPr lang="ar-EG" sz="7200" b="1" dirty="0" smtClean="0">
                <a:solidFill>
                  <a:srgbClr val="002060"/>
                </a:solidFill>
              </a:rPr>
              <a:t>يسود السطح الهضبي على الصحراء </a:t>
            </a:r>
            <a:r>
              <a:rPr lang="ar-EG" sz="7200" b="1" dirty="0" smtClean="0">
                <a:solidFill>
                  <a:srgbClr val="002060"/>
                </a:solidFill>
              </a:rPr>
              <a:t>الغربية.</a:t>
            </a:r>
          </a:p>
          <a:p>
            <a:pPr marL="457200" lvl="0" indent="-182563" algn="r" rtl="1">
              <a:lnSpc>
                <a:spcPct val="150000"/>
              </a:lnSpc>
              <a:buFont typeface="+mj-lt"/>
              <a:buAutoNum type="arabicPeriod"/>
            </a:pPr>
            <a:r>
              <a:rPr lang="ar-EG" sz="7200" b="1" dirty="0" smtClean="0">
                <a:solidFill>
                  <a:srgbClr val="002060"/>
                </a:solidFill>
              </a:rPr>
              <a:t>الحواف </a:t>
            </a:r>
            <a:r>
              <a:rPr lang="ar-EG" sz="7200" b="1" dirty="0" smtClean="0">
                <a:solidFill>
                  <a:srgbClr val="002060"/>
                </a:solidFill>
              </a:rPr>
              <a:t>الشرقية </a:t>
            </a:r>
            <a:r>
              <a:rPr lang="ar-EG" sz="7200" b="1" dirty="0" smtClean="0">
                <a:solidFill>
                  <a:srgbClr val="002060"/>
                </a:solidFill>
              </a:rPr>
              <a:t>لهضبة الصحراء الغربية تطل </a:t>
            </a:r>
            <a:r>
              <a:rPr lang="ar-EG" sz="7200" b="1" dirty="0" smtClean="0">
                <a:solidFill>
                  <a:srgbClr val="002060"/>
                </a:solidFill>
              </a:rPr>
              <a:t>على وادي </a:t>
            </a:r>
            <a:r>
              <a:rPr lang="ar-EG" sz="7200" b="1" dirty="0" smtClean="0">
                <a:solidFill>
                  <a:srgbClr val="002060"/>
                </a:solidFill>
              </a:rPr>
              <a:t>النيل.</a:t>
            </a:r>
          </a:p>
          <a:p>
            <a:pPr marL="457200" lvl="0" indent="-182563" algn="r" rtl="1">
              <a:lnSpc>
                <a:spcPct val="150000"/>
              </a:lnSpc>
              <a:buFont typeface="+mj-lt"/>
              <a:buAutoNum type="arabicPeriod"/>
            </a:pPr>
            <a:r>
              <a:rPr lang="ar-EG" sz="7200" b="1" dirty="0" smtClean="0">
                <a:solidFill>
                  <a:srgbClr val="002060"/>
                </a:solidFill>
              </a:rPr>
              <a:t>الحواف </a:t>
            </a:r>
            <a:r>
              <a:rPr lang="ar-EG" sz="7200" b="1" dirty="0" smtClean="0">
                <a:solidFill>
                  <a:srgbClr val="002060"/>
                </a:solidFill>
              </a:rPr>
              <a:t>الشمالية </a:t>
            </a:r>
            <a:r>
              <a:rPr lang="ar-EG" sz="7200" b="1" dirty="0" smtClean="0">
                <a:solidFill>
                  <a:srgbClr val="002060"/>
                </a:solidFill>
              </a:rPr>
              <a:t> تطل على </a:t>
            </a:r>
            <a:r>
              <a:rPr lang="ar-EG" sz="7200" b="1" dirty="0" smtClean="0">
                <a:solidFill>
                  <a:srgbClr val="002060"/>
                </a:solidFill>
              </a:rPr>
              <a:t>البحر المتوسط </a:t>
            </a:r>
            <a:r>
              <a:rPr lang="ar-EG" sz="7200" b="1" dirty="0" smtClean="0">
                <a:solidFill>
                  <a:srgbClr val="002060"/>
                </a:solidFill>
              </a:rPr>
              <a:t>وتتميز </a:t>
            </a:r>
            <a:r>
              <a:rPr lang="ar-EG" sz="7200" b="1" dirty="0" smtClean="0">
                <a:solidFill>
                  <a:srgbClr val="002060"/>
                </a:solidFill>
              </a:rPr>
              <a:t>بأنها متعرجة وغير منتظمة. </a:t>
            </a:r>
            <a:r>
              <a:rPr lang="ar-EG" sz="7200" b="1" dirty="0" smtClean="0">
                <a:solidFill>
                  <a:srgbClr val="002060"/>
                </a:solidFill>
              </a:rPr>
              <a:t>وتنحدر باتجاه </a:t>
            </a:r>
            <a:r>
              <a:rPr lang="ar-EG" sz="7200" b="1" dirty="0" smtClean="0">
                <a:solidFill>
                  <a:srgbClr val="002060"/>
                </a:solidFill>
              </a:rPr>
              <a:t>السهل الساحلي </a:t>
            </a:r>
            <a:r>
              <a:rPr lang="ar-EG" sz="7200" b="1" dirty="0" smtClean="0">
                <a:solidFill>
                  <a:srgbClr val="002060"/>
                </a:solidFill>
              </a:rPr>
              <a:t>الشمالي </a:t>
            </a:r>
            <a:r>
              <a:rPr lang="ar-EG" sz="7200" b="1" dirty="0" smtClean="0">
                <a:solidFill>
                  <a:srgbClr val="002060"/>
                </a:solidFill>
              </a:rPr>
              <a:t>في بعض القطاعات، وباتجاه البحر مباشرة في قطاعات أخرى مثل رأس الحكمة، ورأس علم الروم وهضبة السلوم، حيث يبلغ ارتفاع الحافة إلى أكثر من 250 مترا فوق مستوى سطح البحر</a:t>
            </a:r>
            <a:r>
              <a:rPr lang="ar-EG" sz="7200" b="1" dirty="0" smtClean="0">
                <a:solidFill>
                  <a:srgbClr val="002060"/>
                </a:solidFill>
              </a:rPr>
              <a:t>،</a:t>
            </a:r>
          </a:p>
          <a:p>
            <a:pPr marL="457200" lvl="0" indent="-182563" algn="r" rtl="1">
              <a:lnSpc>
                <a:spcPct val="150000"/>
              </a:lnSpc>
              <a:buFont typeface="+mj-lt"/>
              <a:buAutoNum type="arabicPeriod"/>
            </a:pPr>
            <a:r>
              <a:rPr lang="ar-EG" sz="7200" b="1" dirty="0" smtClean="0">
                <a:solidFill>
                  <a:srgbClr val="002060"/>
                </a:solidFill>
              </a:rPr>
              <a:t>تبدو أسطح الهضاب، كما لو كانت سهول تحاتية صحراوية</a:t>
            </a:r>
            <a:r>
              <a:rPr lang="ar-EG" sz="8000" b="1" dirty="0" smtClean="0">
                <a:solidFill>
                  <a:srgbClr val="C00000"/>
                </a:solidFill>
              </a:rPr>
              <a:t>، </a:t>
            </a:r>
            <a:r>
              <a:rPr lang="ar-EG" sz="8000" b="1" u="sng" dirty="0" smtClean="0">
                <a:solidFill>
                  <a:srgbClr val="C00000"/>
                </a:solidFill>
              </a:rPr>
              <a:t>فقد تكون:- </a:t>
            </a:r>
          </a:p>
          <a:p>
            <a:pPr marL="898525" lvl="0" indent="-90488" algn="r" rtl="1">
              <a:lnSpc>
                <a:spcPct val="150000"/>
              </a:lnSpc>
              <a:buFont typeface="Wingdings" pitchFamily="2" charset="2"/>
              <a:buChar char="§"/>
            </a:pPr>
            <a:r>
              <a:rPr lang="ar-EG" sz="7200" b="1" dirty="0" smtClean="0">
                <a:solidFill>
                  <a:srgbClr val="002060"/>
                </a:solidFill>
              </a:rPr>
              <a:t>  صخرية </a:t>
            </a:r>
            <a:r>
              <a:rPr lang="ar-EG" sz="7200" b="1" dirty="0" smtClean="0">
                <a:solidFill>
                  <a:srgbClr val="002060"/>
                </a:solidFill>
              </a:rPr>
              <a:t>عارية من المفتتات </a:t>
            </a:r>
            <a:r>
              <a:rPr lang="ar-EG" sz="7200" b="1" dirty="0" smtClean="0">
                <a:solidFill>
                  <a:srgbClr val="002060"/>
                </a:solidFill>
              </a:rPr>
              <a:t>أحيانا. </a:t>
            </a:r>
          </a:p>
          <a:p>
            <a:pPr marL="898525" lvl="0" indent="-90488" algn="r" rtl="1">
              <a:lnSpc>
                <a:spcPct val="150000"/>
              </a:lnSpc>
              <a:buFont typeface="Wingdings" pitchFamily="2" charset="2"/>
              <a:buChar char="§"/>
            </a:pPr>
            <a:r>
              <a:rPr lang="ar-EG" sz="7200" b="1" dirty="0" smtClean="0">
                <a:solidFill>
                  <a:srgbClr val="002060"/>
                </a:solidFill>
              </a:rPr>
              <a:t> او مغطاة </a:t>
            </a:r>
            <a:r>
              <a:rPr lang="ar-EG" sz="7200" b="1" dirty="0" smtClean="0">
                <a:solidFill>
                  <a:srgbClr val="002060"/>
                </a:solidFill>
              </a:rPr>
              <a:t>برواسب سطحية، هذه الرواسب قد تبدو </a:t>
            </a:r>
            <a:r>
              <a:rPr lang="ar-EG" sz="7200" b="1" dirty="0" smtClean="0">
                <a:solidFill>
                  <a:srgbClr val="002060"/>
                </a:solidFill>
              </a:rPr>
              <a:t>:-</a:t>
            </a:r>
          </a:p>
          <a:p>
            <a:pPr marL="1431925" lvl="0" indent="-273050" algn="r" rtl="1">
              <a:lnSpc>
                <a:spcPct val="150000"/>
              </a:lnSpc>
              <a:buFont typeface="Wingdings" pitchFamily="2" charset="2"/>
              <a:buChar char="Ø"/>
              <a:tabLst>
                <a:tab pos="1341438" algn="l"/>
              </a:tabLst>
            </a:pPr>
            <a:r>
              <a:rPr lang="ar-EG" sz="7200" b="1" dirty="0" smtClean="0">
                <a:solidFill>
                  <a:srgbClr val="FF0000"/>
                </a:solidFill>
              </a:rPr>
              <a:t>حادة </a:t>
            </a:r>
            <a:r>
              <a:rPr lang="ar-EG" sz="7200" b="1" dirty="0" smtClean="0">
                <a:solidFill>
                  <a:srgbClr val="FF0000"/>
                </a:solidFill>
              </a:rPr>
              <a:t>الزوايا ومحلية النشأة ومما يؤكد أنها تكونت بفعل عمليات التفكك والتحلل، </a:t>
            </a:r>
            <a:endParaRPr lang="ar-EG" sz="7200" b="1" dirty="0" smtClean="0">
              <a:solidFill>
                <a:srgbClr val="FF0000"/>
              </a:solidFill>
            </a:endParaRPr>
          </a:p>
          <a:p>
            <a:pPr marL="1431925" lvl="0" indent="-273050" algn="r" rtl="1">
              <a:lnSpc>
                <a:spcPct val="150000"/>
              </a:lnSpc>
              <a:buFont typeface="Wingdings" pitchFamily="2" charset="2"/>
              <a:buChar char="Ø"/>
              <a:tabLst>
                <a:tab pos="1341438" algn="l"/>
              </a:tabLst>
            </a:pPr>
            <a:r>
              <a:rPr lang="ar-EG" sz="7200" b="1" dirty="0" smtClean="0">
                <a:solidFill>
                  <a:srgbClr val="FF0000"/>
                </a:solidFill>
              </a:rPr>
              <a:t>شبه </a:t>
            </a:r>
            <a:r>
              <a:rPr lang="ar-EG" sz="7200" b="1" dirty="0" smtClean="0">
                <a:solidFill>
                  <a:srgbClr val="FF0000"/>
                </a:solidFill>
              </a:rPr>
              <a:t>مستديرة ومستديرة ملساء، مما يؤكد أنها تكونت بفعل التعرية المائية، وقد تكون هذه الرواسب رملية تخفي ما تحتها من معالم </a:t>
            </a:r>
            <a:r>
              <a:rPr lang="ar-EG" sz="7200" b="1" dirty="0" smtClean="0">
                <a:solidFill>
                  <a:srgbClr val="FF0000"/>
                </a:solidFill>
              </a:rPr>
              <a:t>السطح</a:t>
            </a:r>
            <a:r>
              <a:rPr lang="ar-EG" sz="7200" b="1" dirty="0" smtClean="0">
                <a:solidFill>
                  <a:srgbClr val="FF0000"/>
                </a:solidFill>
              </a:rPr>
              <a:t>.</a:t>
            </a:r>
            <a:endParaRPr lang="en-US" sz="7200" b="1" dirty="0" smtClean="0">
              <a:solidFill>
                <a:srgbClr val="FF0000"/>
              </a:solidFill>
            </a:endParaRPr>
          </a:p>
          <a:p>
            <a:pPr marL="457200" indent="-182563" algn="r" rtl="1">
              <a:lnSpc>
                <a:spcPct val="150000"/>
              </a:lnSpc>
              <a:buFont typeface="+mj-lt"/>
              <a:buAutoNum type="arabicPeriod"/>
            </a:pPr>
            <a:endParaRPr lang="en-US" sz="2400" b="1" dirty="0" smtClean="0">
              <a:solidFill>
                <a:srgbClr val="002060"/>
              </a:solidFill>
            </a:endParaRPr>
          </a:p>
          <a:p>
            <a:pPr algn="r" rtl="1">
              <a:lnSpc>
                <a:spcPct val="150000"/>
              </a:lnSpc>
              <a:buFontTx/>
              <a:buChar char="-"/>
            </a:pPr>
            <a:r>
              <a:rPr lang="ar-EG" sz="2400" dirty="0" smtClean="0">
                <a:solidFill>
                  <a:srgbClr val="002060"/>
                </a:solidFill>
              </a:rPr>
              <a:t> </a:t>
            </a:r>
            <a:endParaRPr lang="en-US" sz="2400" dirty="0" smtClean="0">
              <a:solidFill>
                <a:srgbClr val="002060"/>
              </a:solidFill>
            </a:endParaRPr>
          </a:p>
          <a:p>
            <a:pPr algn="r" rtl="1"/>
            <a:endParaRPr lang="ar-EG" sz="3600" b="1" u="sng" dirty="0" smtClean="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172200"/>
          </a:xfrm>
          <a:solidFill>
            <a:srgbClr val="95E7CE"/>
          </a:solidFill>
          <a:ln w="28575">
            <a:solidFill>
              <a:schemeClr val="tx1"/>
            </a:solidFill>
          </a:ln>
        </p:spPr>
        <p:txBody>
          <a:bodyPr>
            <a:normAutofit/>
          </a:bodyPr>
          <a:lstStyle/>
          <a:p>
            <a:pPr marL="457200" lvl="0" indent="-182563" algn="r" rtl="1">
              <a:lnSpc>
                <a:spcPct val="140000"/>
              </a:lnSpc>
              <a:buNone/>
            </a:pPr>
            <a:r>
              <a:rPr lang="ar-EG" sz="2000" b="1" dirty="0" smtClean="0">
                <a:solidFill>
                  <a:srgbClr val="002060"/>
                </a:solidFill>
              </a:rPr>
              <a:t>6</a:t>
            </a:r>
            <a:r>
              <a:rPr lang="ar-EG" sz="2000" dirty="0" smtClean="0">
                <a:solidFill>
                  <a:srgbClr val="002060"/>
                </a:solidFill>
              </a:rPr>
              <a:t>- </a:t>
            </a:r>
            <a:r>
              <a:rPr lang="ar-EG" sz="2400" b="1" dirty="0" smtClean="0">
                <a:solidFill>
                  <a:srgbClr val="002060"/>
                </a:solidFill>
              </a:rPr>
              <a:t>تعد الكويستات شكلا من أشكال السطح الشائعة في الصحراء الغربية. وتتألف الكويستا من </a:t>
            </a:r>
            <a:endParaRPr lang="ar-EG" sz="2400" b="1" dirty="0" smtClean="0">
              <a:solidFill>
                <a:srgbClr val="002060"/>
              </a:solidFill>
            </a:endParaRPr>
          </a:p>
          <a:p>
            <a:pPr marL="990600" lvl="0" indent="-365125" algn="r" rtl="1">
              <a:lnSpc>
                <a:spcPct val="140000"/>
              </a:lnSpc>
              <a:buFont typeface="Wingdings" pitchFamily="2" charset="2"/>
              <a:buChar char="§"/>
            </a:pPr>
            <a:r>
              <a:rPr lang="ar-EG" sz="2000" b="1" dirty="0" smtClean="0">
                <a:solidFill>
                  <a:srgbClr val="333300"/>
                </a:solidFill>
              </a:rPr>
              <a:t>حافة </a:t>
            </a:r>
            <a:r>
              <a:rPr lang="ar-EG" sz="2000" b="1" dirty="0" smtClean="0">
                <a:solidFill>
                  <a:srgbClr val="333300"/>
                </a:solidFill>
              </a:rPr>
              <a:t>شديدة الإنحدار تتفق مع مكاشف الطبقات </a:t>
            </a:r>
            <a:r>
              <a:rPr lang="ar-EG" sz="2000" b="1" dirty="0" smtClean="0">
                <a:solidFill>
                  <a:srgbClr val="333300"/>
                </a:solidFill>
              </a:rPr>
              <a:t>الصخرية</a:t>
            </a:r>
            <a:r>
              <a:rPr lang="ar-EG" sz="2000" b="1" dirty="0" smtClean="0">
                <a:solidFill>
                  <a:srgbClr val="333300"/>
                </a:solidFill>
              </a:rPr>
              <a:t>.</a:t>
            </a:r>
            <a:endParaRPr lang="ar-EG" sz="2000" b="1" dirty="0" smtClean="0">
              <a:solidFill>
                <a:srgbClr val="333300"/>
              </a:solidFill>
            </a:endParaRPr>
          </a:p>
          <a:p>
            <a:pPr marL="990600" lvl="0" indent="-365125" algn="r" rtl="1">
              <a:lnSpc>
                <a:spcPct val="140000"/>
              </a:lnSpc>
              <a:buFont typeface="Wingdings" pitchFamily="2" charset="2"/>
              <a:buChar char="§"/>
            </a:pPr>
            <a:r>
              <a:rPr lang="ar-EG" sz="2000" b="1" dirty="0" smtClean="0">
                <a:solidFill>
                  <a:srgbClr val="333300"/>
                </a:solidFill>
              </a:rPr>
              <a:t>وظهر </a:t>
            </a:r>
            <a:r>
              <a:rPr lang="ar-EG" sz="2000" b="1" dirty="0" smtClean="0">
                <a:solidFill>
                  <a:srgbClr val="333300"/>
                </a:solidFill>
              </a:rPr>
              <a:t>لطيف الإنحدار يتفق مع الميل العام للطبقات ويطلق عليه مصطلح سطح الميل </a:t>
            </a:r>
            <a:r>
              <a:rPr lang="en-US" sz="2000" b="1" dirty="0" smtClean="0">
                <a:solidFill>
                  <a:srgbClr val="333300"/>
                </a:solidFill>
              </a:rPr>
              <a:t>Dip Slope</a:t>
            </a:r>
            <a:r>
              <a:rPr lang="ar-EG" sz="2000" b="1" dirty="0" smtClean="0">
                <a:solidFill>
                  <a:srgbClr val="333300"/>
                </a:solidFill>
              </a:rPr>
              <a:t>، </a:t>
            </a:r>
            <a:endParaRPr lang="ar-EG" sz="2000" b="1" dirty="0" smtClean="0">
              <a:solidFill>
                <a:srgbClr val="333300"/>
              </a:solidFill>
            </a:endParaRPr>
          </a:p>
          <a:p>
            <a:pPr marL="990600" lvl="0" indent="-365125" algn="r" rtl="1">
              <a:lnSpc>
                <a:spcPct val="140000"/>
              </a:lnSpc>
              <a:buFont typeface="Wingdings" pitchFamily="2" charset="2"/>
              <a:buChar char="ü"/>
            </a:pPr>
            <a:r>
              <a:rPr lang="ar-EG" sz="2000" b="1" u="sng" dirty="0" smtClean="0">
                <a:solidFill>
                  <a:srgbClr val="FF0000"/>
                </a:solidFill>
              </a:rPr>
              <a:t>ومن </a:t>
            </a:r>
            <a:r>
              <a:rPr lang="ar-EG" sz="2000" b="1" u="sng" dirty="0" smtClean="0">
                <a:solidFill>
                  <a:srgbClr val="FF0000"/>
                </a:solidFill>
              </a:rPr>
              <a:t>أمثلة الكويستات </a:t>
            </a:r>
            <a:r>
              <a:rPr lang="ar-EG" sz="2000" b="1" dirty="0" smtClean="0">
                <a:solidFill>
                  <a:srgbClr val="C00000"/>
                </a:solidFill>
              </a:rPr>
              <a:t>الكبرى في الصحراء الغربية الحافة الشمالية لمنخفض القطارة، والحافة الشمالية لمنخفض سيوة، والحافة الشمالية لمنخفض الداخلة، وتتجه واجهات هذه الكويستات صوب الجنوب، أما ظهورها فإنها تتفق مع الميل العام للطبقات صوب الشمال. </a:t>
            </a:r>
            <a:endParaRPr lang="en-US" sz="2000" b="1" dirty="0" smtClean="0">
              <a:solidFill>
                <a:srgbClr val="C00000"/>
              </a:solidFill>
            </a:endParaRPr>
          </a:p>
          <a:p>
            <a:pPr marL="457200" indent="-182563" algn="r" rtl="1">
              <a:lnSpc>
                <a:spcPct val="150000"/>
              </a:lnSpc>
              <a:buNone/>
            </a:pPr>
            <a:r>
              <a:rPr lang="ar-EG" sz="2000" b="1" dirty="0" smtClean="0">
                <a:solidFill>
                  <a:srgbClr val="002060"/>
                </a:solidFill>
              </a:rPr>
              <a:t>7- </a:t>
            </a:r>
            <a:r>
              <a:rPr lang="ar-EG" sz="2000" b="1" dirty="0" smtClean="0">
                <a:solidFill>
                  <a:srgbClr val="002060"/>
                </a:solidFill>
              </a:rPr>
              <a:t>يتميز  القطاع الجنوبي من صحراء مصر الغربية </a:t>
            </a:r>
            <a:r>
              <a:rPr lang="ar-EG" sz="2000" b="1" u="sng" dirty="0" smtClean="0">
                <a:solidFill>
                  <a:srgbClr val="FF0000"/>
                </a:solidFill>
              </a:rPr>
              <a:t>بوجود بعض الكتل الصخرية التي تبدو على هيئة تلال من الجرانيت والبازلت، </a:t>
            </a:r>
            <a:r>
              <a:rPr lang="ar-EG" sz="2000" b="1" dirty="0" smtClean="0">
                <a:solidFill>
                  <a:srgbClr val="002060"/>
                </a:solidFill>
              </a:rPr>
              <a:t>وهي تعد دليلا على نشاط الطفوح البركانية التي شهدها هذا القطاع من الصحراء الغربية خلال الحقب الأولى.</a:t>
            </a:r>
            <a:endParaRPr lang="en-US" sz="2000" b="1" dirty="0" smtClean="0">
              <a:solidFill>
                <a:srgbClr val="002060"/>
              </a:solidFill>
            </a:endParaRPr>
          </a:p>
          <a:p>
            <a:pPr marL="457200" indent="-182563" algn="r" rtl="1">
              <a:lnSpc>
                <a:spcPct val="140000"/>
              </a:lnSpc>
              <a:buNone/>
            </a:pPr>
            <a:endParaRPr lang="ar-EG" sz="2200" dirty="0" smtClean="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solidFill>
            <a:srgbClr val="6FCADF"/>
          </a:solidFill>
          <a:ln w="31750">
            <a:solidFill>
              <a:schemeClr val="tx1"/>
            </a:solidFill>
          </a:ln>
        </p:spPr>
        <p:txBody>
          <a:bodyPr>
            <a:normAutofit fontScale="85000" lnSpcReduction="10000"/>
          </a:bodyPr>
          <a:lstStyle/>
          <a:p>
            <a:pPr lvl="0" algn="r" rtl="1">
              <a:lnSpc>
                <a:spcPct val="200000"/>
              </a:lnSpc>
              <a:buNone/>
            </a:pPr>
            <a:r>
              <a:rPr lang="ar-EG" sz="2400" b="1" dirty="0" smtClean="0">
                <a:solidFill>
                  <a:srgbClr val="002060"/>
                </a:solidFill>
                <a:latin typeface="Simplified Arabic" pitchFamily="18" charset="-78"/>
                <a:cs typeface="Simplified Arabic" pitchFamily="18" charset="-78"/>
              </a:rPr>
              <a:t>8-</a:t>
            </a:r>
            <a:r>
              <a:rPr lang="ar-EG" sz="2400" b="1" dirty="0" smtClean="0">
                <a:solidFill>
                  <a:srgbClr val="002060"/>
                </a:solidFill>
                <a:latin typeface="Simplified Arabic" pitchFamily="18" charset="-78"/>
                <a:cs typeface="Simplified Arabic" pitchFamily="18" charset="-78"/>
              </a:rPr>
              <a:t>تنفرد </a:t>
            </a:r>
            <a:r>
              <a:rPr lang="ar-EG" sz="2400" b="1" dirty="0" smtClean="0">
                <a:solidFill>
                  <a:srgbClr val="002060"/>
                </a:solidFill>
                <a:latin typeface="Simplified Arabic" pitchFamily="18" charset="-78"/>
                <a:cs typeface="Simplified Arabic" pitchFamily="18" charset="-78"/>
              </a:rPr>
              <a:t>الصحراء الغربية عن كل من الصحراء الشرقية وشبه جزيرة سيناء بشكل مهم من الأشكال الجيومورفولوجية هو </a:t>
            </a:r>
            <a:r>
              <a:rPr lang="ar-EG" sz="2400" b="1" dirty="0" smtClean="0">
                <a:solidFill>
                  <a:srgbClr val="002060"/>
                </a:solidFill>
                <a:latin typeface="Simplified Arabic" pitchFamily="18" charset="-78"/>
                <a:cs typeface="Simplified Arabic" pitchFamily="18" charset="-78"/>
              </a:rPr>
              <a:t>المنخفضات.-</a:t>
            </a:r>
          </a:p>
          <a:p>
            <a:pPr marL="715963" lvl="0" indent="-182563" algn="r" rtl="1">
              <a:lnSpc>
                <a:spcPct val="200000"/>
              </a:lnSpc>
              <a:buFont typeface="Wingdings" pitchFamily="2" charset="2"/>
              <a:buChar char="§"/>
            </a:pPr>
            <a:r>
              <a:rPr lang="ar-EG" sz="2400" b="1" dirty="0" smtClean="0">
                <a:solidFill>
                  <a:srgbClr val="002060"/>
                </a:solidFill>
                <a:latin typeface="Simplified Arabic" pitchFamily="18" charset="-78"/>
                <a:cs typeface="Simplified Arabic" pitchFamily="18" charset="-78"/>
              </a:rPr>
              <a:t>تتباين </a:t>
            </a:r>
            <a:r>
              <a:rPr lang="ar-EG" sz="2400" b="1" dirty="0" smtClean="0">
                <a:solidFill>
                  <a:srgbClr val="002060"/>
                </a:solidFill>
                <a:latin typeface="Simplified Arabic" pitchFamily="18" charset="-78"/>
                <a:cs typeface="Simplified Arabic" pitchFamily="18" charset="-78"/>
              </a:rPr>
              <a:t>هذه المنخفضات في مساحتها وبالتالي في أبعادها، وكذلك في أشكالها، </a:t>
            </a:r>
            <a:endParaRPr lang="ar-EG" sz="2400" b="1" dirty="0" smtClean="0">
              <a:solidFill>
                <a:srgbClr val="002060"/>
              </a:solidFill>
              <a:latin typeface="Simplified Arabic" pitchFamily="18" charset="-78"/>
              <a:cs typeface="Simplified Arabic" pitchFamily="18" charset="-78"/>
            </a:endParaRPr>
          </a:p>
          <a:p>
            <a:pPr marL="715963" lvl="0" indent="-182563" algn="r" rtl="1">
              <a:lnSpc>
                <a:spcPct val="200000"/>
              </a:lnSpc>
              <a:buFont typeface="Wingdings" pitchFamily="2" charset="2"/>
              <a:buChar char="§"/>
            </a:pPr>
            <a:r>
              <a:rPr lang="ar-EG" sz="2400" b="1" dirty="0" smtClean="0">
                <a:solidFill>
                  <a:srgbClr val="002060"/>
                </a:solidFill>
                <a:latin typeface="Simplified Arabic" pitchFamily="18" charset="-78"/>
                <a:cs typeface="Simplified Arabic" pitchFamily="18" charset="-78"/>
              </a:rPr>
              <a:t> </a:t>
            </a:r>
            <a:r>
              <a:rPr lang="ar-EG" sz="2400" b="1" dirty="0" smtClean="0">
                <a:solidFill>
                  <a:srgbClr val="002060"/>
                </a:solidFill>
                <a:latin typeface="Simplified Arabic" pitchFamily="18" charset="-78"/>
                <a:cs typeface="Simplified Arabic" pitchFamily="18" charset="-78"/>
              </a:rPr>
              <a:t>أهمية هذه المنخفضات </a:t>
            </a:r>
            <a:r>
              <a:rPr lang="ar-EG" sz="2400" b="1" dirty="0" smtClean="0">
                <a:solidFill>
                  <a:srgbClr val="002060"/>
                </a:solidFill>
                <a:latin typeface="Simplified Arabic" pitchFamily="18" charset="-78"/>
                <a:cs typeface="Simplified Arabic" pitchFamily="18" charset="-78"/>
              </a:rPr>
              <a:t>تتمثل فى  </a:t>
            </a:r>
            <a:r>
              <a:rPr lang="ar-EG" sz="2400" b="1" dirty="0" smtClean="0">
                <a:solidFill>
                  <a:srgbClr val="002060"/>
                </a:solidFill>
                <a:latin typeface="Simplified Arabic" pitchFamily="18" charset="-78"/>
                <a:cs typeface="Simplified Arabic" pitchFamily="18" charset="-78"/>
              </a:rPr>
              <a:t>أنها تحتوي على مجموعة من الواحات التي تعد بمثابة مراكز الاستقرار البشري في عمق الصحراء، </a:t>
            </a:r>
            <a:endParaRPr lang="ar-EG" sz="2400" b="1" dirty="0" smtClean="0">
              <a:solidFill>
                <a:srgbClr val="002060"/>
              </a:solidFill>
              <a:latin typeface="Simplified Arabic" pitchFamily="18" charset="-78"/>
              <a:cs typeface="Simplified Arabic" pitchFamily="18" charset="-78"/>
            </a:endParaRPr>
          </a:p>
          <a:p>
            <a:pPr marL="715963" lvl="0" indent="-182563" algn="r" rtl="1">
              <a:lnSpc>
                <a:spcPct val="200000"/>
              </a:lnSpc>
              <a:buFont typeface="Wingdings" pitchFamily="2" charset="2"/>
              <a:buChar char="§"/>
            </a:pPr>
            <a:r>
              <a:rPr lang="ar-EG" sz="2400" b="1" dirty="0" smtClean="0">
                <a:solidFill>
                  <a:srgbClr val="002060"/>
                </a:solidFill>
                <a:latin typeface="Simplified Arabic" pitchFamily="18" charset="-78"/>
                <a:cs typeface="Simplified Arabic" pitchFamily="18" charset="-78"/>
              </a:rPr>
              <a:t>يعتمد </a:t>
            </a:r>
            <a:r>
              <a:rPr lang="ar-EG" sz="2400" b="1" dirty="0" smtClean="0">
                <a:solidFill>
                  <a:srgbClr val="002060"/>
                </a:solidFill>
                <a:latin typeface="Simplified Arabic" pitchFamily="18" charset="-78"/>
                <a:cs typeface="Simplified Arabic" pitchFamily="18" charset="-78"/>
              </a:rPr>
              <a:t>سكانها على المياه الجوفية التي تدفق في شكل ينابيع أو آبار ارتوازية</a:t>
            </a:r>
            <a:r>
              <a:rPr lang="ar-EG" sz="2400" b="1" dirty="0" smtClean="0">
                <a:solidFill>
                  <a:srgbClr val="002060"/>
                </a:solidFill>
                <a:latin typeface="Simplified Arabic" pitchFamily="18" charset="-78"/>
                <a:cs typeface="Simplified Arabic" pitchFamily="18" charset="-78"/>
              </a:rPr>
              <a:t>.</a:t>
            </a:r>
          </a:p>
          <a:p>
            <a:pPr marL="715963" lvl="0" indent="-182563" algn="r" rtl="1">
              <a:lnSpc>
                <a:spcPct val="200000"/>
              </a:lnSpc>
              <a:buFont typeface="Wingdings" pitchFamily="2" charset="2"/>
              <a:buChar char="§"/>
            </a:pPr>
            <a:r>
              <a:rPr lang="ar-EG" sz="2400" b="1" dirty="0" smtClean="0">
                <a:solidFill>
                  <a:srgbClr val="002060"/>
                </a:solidFill>
                <a:latin typeface="Simplified Arabic" pitchFamily="18" charset="-78"/>
                <a:cs typeface="Simplified Arabic" pitchFamily="18" charset="-78"/>
              </a:rPr>
              <a:t>تباينت </a:t>
            </a:r>
            <a:r>
              <a:rPr lang="ar-EG" sz="2400" b="1" dirty="0" smtClean="0">
                <a:solidFill>
                  <a:srgbClr val="002060"/>
                </a:solidFill>
                <a:latin typeface="Simplified Arabic" pitchFamily="18" charset="-78"/>
                <a:cs typeface="Simplified Arabic" pitchFamily="18" charset="-78"/>
              </a:rPr>
              <a:t>الآراء حول طريقة تكوين هذه المنخفضات</a:t>
            </a:r>
            <a:r>
              <a:rPr lang="ar-EG" sz="2000" b="1" dirty="0" smtClean="0">
                <a:solidFill>
                  <a:srgbClr val="002060"/>
                </a:solidFill>
                <a:latin typeface="Simplified Arabic" pitchFamily="18" charset="-78"/>
                <a:cs typeface="Simplified Arabic" pitchFamily="18" charset="-78"/>
              </a:rPr>
              <a:t>، </a:t>
            </a:r>
            <a:r>
              <a:rPr lang="ar-EG" sz="2400" b="1" u="sng" dirty="0" smtClean="0">
                <a:solidFill>
                  <a:srgbClr val="FF0000"/>
                </a:solidFill>
                <a:latin typeface="Simplified Arabic" pitchFamily="18" charset="-78"/>
                <a:cs typeface="Simplified Arabic" pitchFamily="18" charset="-78"/>
              </a:rPr>
              <a:t>بعض هذه </a:t>
            </a:r>
            <a:r>
              <a:rPr lang="ar-EG" sz="2400" b="1" u="sng" dirty="0" smtClean="0">
                <a:solidFill>
                  <a:srgbClr val="FF0000"/>
                </a:solidFill>
                <a:latin typeface="Simplified Arabic" pitchFamily="18" charset="-78"/>
                <a:cs typeface="Simplified Arabic" pitchFamily="18" charset="-78"/>
              </a:rPr>
              <a:t>الآراء</a:t>
            </a:r>
            <a:endParaRPr lang="ar-EG" sz="2000" b="1" u="sng" dirty="0" smtClean="0">
              <a:solidFill>
                <a:srgbClr val="FF0000"/>
              </a:solidFill>
              <a:latin typeface="Simplified Arabic" pitchFamily="18" charset="-78"/>
              <a:cs typeface="Simplified Arabic" pitchFamily="18" charset="-78"/>
            </a:endParaRPr>
          </a:p>
          <a:p>
            <a:pPr marL="1341438" lvl="0" indent="-350838" algn="r" rtl="1">
              <a:lnSpc>
                <a:spcPct val="200000"/>
              </a:lnSpc>
              <a:buFont typeface="Wingdings" pitchFamily="2" charset="2"/>
              <a:buChar char="Ø"/>
              <a:tabLst>
                <a:tab pos="1158875" algn="l"/>
                <a:tab pos="1616075" algn="l"/>
              </a:tabLst>
            </a:pPr>
            <a:r>
              <a:rPr lang="ar-EG" sz="2000" b="1" dirty="0" smtClean="0">
                <a:solidFill>
                  <a:srgbClr val="FF0000"/>
                </a:solidFill>
                <a:latin typeface="Simplified Arabic" pitchFamily="18" charset="-78"/>
                <a:cs typeface="Simplified Arabic" pitchFamily="18" charset="-78"/>
              </a:rPr>
              <a:t>  </a:t>
            </a:r>
            <a:r>
              <a:rPr lang="ar-EG" sz="2100" b="1" dirty="0" smtClean="0">
                <a:solidFill>
                  <a:srgbClr val="FF0000"/>
                </a:solidFill>
                <a:latin typeface="Simplified Arabic" pitchFamily="18" charset="-78"/>
                <a:cs typeface="Simplified Arabic" pitchFamily="18" charset="-78"/>
              </a:rPr>
              <a:t>يؤيد النشأة </a:t>
            </a:r>
            <a:r>
              <a:rPr lang="ar-EG" sz="2100" b="1" dirty="0" smtClean="0">
                <a:solidFill>
                  <a:srgbClr val="FF0000"/>
                </a:solidFill>
                <a:latin typeface="Simplified Arabic" pitchFamily="18" charset="-78"/>
                <a:cs typeface="Simplified Arabic" pitchFamily="18" charset="-78"/>
              </a:rPr>
              <a:t>التكتونية.</a:t>
            </a:r>
          </a:p>
          <a:p>
            <a:pPr marL="1341438" lvl="0" indent="-350838" algn="r" rtl="1">
              <a:lnSpc>
                <a:spcPct val="200000"/>
              </a:lnSpc>
              <a:buFont typeface="Wingdings" pitchFamily="2" charset="2"/>
              <a:buChar char="Ø"/>
              <a:tabLst>
                <a:tab pos="1158875" algn="l"/>
                <a:tab pos="1616075" algn="l"/>
              </a:tabLst>
            </a:pPr>
            <a:r>
              <a:rPr lang="ar-EG" sz="2100" b="1" dirty="0" smtClean="0">
                <a:solidFill>
                  <a:srgbClr val="FF0000"/>
                </a:solidFill>
                <a:latin typeface="Simplified Arabic" pitchFamily="18" charset="-78"/>
                <a:cs typeface="Simplified Arabic" pitchFamily="18" charset="-78"/>
              </a:rPr>
              <a:t> والبعض الآخر </a:t>
            </a:r>
            <a:r>
              <a:rPr lang="ar-EG" sz="2100" b="1" dirty="0" smtClean="0">
                <a:solidFill>
                  <a:srgbClr val="FF0000"/>
                </a:solidFill>
                <a:latin typeface="Simplified Arabic" pitchFamily="18" charset="-78"/>
                <a:cs typeface="Simplified Arabic" pitchFamily="18" charset="-78"/>
              </a:rPr>
              <a:t>يؤيد النشأة بفعل المياه الجارية أو التعرية بفعل الرياح</a:t>
            </a:r>
            <a:r>
              <a:rPr lang="ar-EG" sz="2100" b="1" dirty="0" smtClean="0">
                <a:solidFill>
                  <a:srgbClr val="FF0000"/>
                </a:solidFill>
                <a:latin typeface="Simplified Arabic" pitchFamily="18" charset="-78"/>
                <a:cs typeface="Simplified Arabic" pitchFamily="18" charset="-78"/>
              </a:rPr>
              <a:t>،.</a:t>
            </a:r>
          </a:p>
          <a:p>
            <a:pPr marL="1341438" lvl="0" indent="-350838" algn="r" rtl="1">
              <a:lnSpc>
                <a:spcPct val="200000"/>
              </a:lnSpc>
              <a:buFont typeface="Wingdings" pitchFamily="2" charset="2"/>
              <a:buChar char="Ø"/>
              <a:tabLst>
                <a:tab pos="1158875" algn="l"/>
                <a:tab pos="1616075" algn="l"/>
              </a:tabLst>
            </a:pPr>
            <a:r>
              <a:rPr lang="ar-EG" sz="2100" b="1" dirty="0" smtClean="0">
                <a:solidFill>
                  <a:srgbClr val="FF0000"/>
                </a:solidFill>
                <a:latin typeface="Simplified Arabic" pitchFamily="18" charset="-78"/>
                <a:cs typeface="Simplified Arabic" pitchFamily="18" charset="-78"/>
              </a:rPr>
              <a:t>والبعض </a:t>
            </a:r>
            <a:r>
              <a:rPr lang="ar-EG" sz="2100" b="1" dirty="0" smtClean="0">
                <a:solidFill>
                  <a:srgbClr val="FF0000"/>
                </a:solidFill>
                <a:latin typeface="Simplified Arabic" pitchFamily="18" charset="-78"/>
                <a:cs typeface="Simplified Arabic" pitchFamily="18" charset="-78"/>
              </a:rPr>
              <a:t>يرجع تكوين المنخفضات إلى طائفة من العوامل المتشابكة بعضها مع البعض </a:t>
            </a:r>
            <a:r>
              <a:rPr lang="ar-EG" sz="2100" b="1" dirty="0" smtClean="0">
                <a:solidFill>
                  <a:srgbClr val="FF0000"/>
                </a:solidFill>
                <a:latin typeface="Simplified Arabic" pitchFamily="18" charset="-78"/>
                <a:cs typeface="Simplified Arabic" pitchFamily="18" charset="-78"/>
              </a:rPr>
              <a:t>الآخر</a:t>
            </a:r>
            <a:endParaRPr lang="en-US" sz="2100" b="1" dirty="0" smtClean="0">
              <a:solidFill>
                <a:srgbClr val="FF0000"/>
              </a:solidFill>
              <a:latin typeface="Simplified Arabic" pitchFamily="18" charset="-78"/>
              <a:cs typeface="Simplified Arabic" pitchFamily="18" charset="-78"/>
            </a:endParaRPr>
          </a:p>
          <a:p>
            <a:pPr algn="r" rtl="1">
              <a:lnSpc>
                <a:spcPct val="200000"/>
              </a:lnSpc>
              <a:buNone/>
            </a:pPr>
            <a:endParaRPr lang="ar-EG" sz="2000" b="1" dirty="0" smtClean="0">
              <a:solidFill>
                <a:srgbClr val="002060"/>
              </a:solidFill>
              <a:latin typeface="Simplified Arabic" pitchFamily="18" charset="-78"/>
              <a:cs typeface="Simplified Arabic" pitchFamily="18" charset="-78"/>
            </a:endParaRPr>
          </a:p>
          <a:p>
            <a:pPr marL="0" indent="0" algn="r" rtl="1">
              <a:buNone/>
            </a:pPr>
            <a:endParaRPr lang="ar-EG" sz="1900" b="1" dirty="0" smtClean="0">
              <a:solidFill>
                <a:srgbClr val="002060"/>
              </a:solidFill>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a:solidFill>
            <a:srgbClr val="FCFBD0"/>
          </a:solidFill>
          <a:ln w="25400">
            <a:solidFill>
              <a:schemeClr val="tx1">
                <a:lumMod val="50000"/>
                <a:lumOff val="50000"/>
              </a:schemeClr>
            </a:solidFill>
          </a:ln>
        </p:spPr>
        <p:txBody>
          <a:bodyPr>
            <a:normAutofit/>
          </a:bodyPr>
          <a:lstStyle/>
          <a:p>
            <a:pPr algn="r" rtl="1">
              <a:lnSpc>
                <a:spcPct val="190000"/>
              </a:lnSpc>
              <a:buNone/>
            </a:pPr>
            <a:r>
              <a:rPr lang="ar-EG" sz="2000" b="1" dirty="0" smtClean="0">
                <a:solidFill>
                  <a:srgbClr val="002060"/>
                </a:solidFill>
                <a:latin typeface="Simplified Arabic" pitchFamily="18" charset="-78"/>
                <a:cs typeface="Simplified Arabic" pitchFamily="18" charset="-78"/>
              </a:rPr>
              <a:t>9-تنتهي </a:t>
            </a:r>
            <a:r>
              <a:rPr lang="ar-EG" sz="2000" b="1" dirty="0" smtClean="0">
                <a:solidFill>
                  <a:srgbClr val="002060"/>
                </a:solidFill>
                <a:latin typeface="Simplified Arabic" pitchFamily="18" charset="-78"/>
                <a:cs typeface="Simplified Arabic" pitchFamily="18" charset="-78"/>
              </a:rPr>
              <a:t>الصحراء الغربية من ناحية الشمال بجبهة ساحلية تمتد لمسافة 540 كيلومتر من الإسكندرية شرقا حتى هضبة السلوم غربا، </a:t>
            </a:r>
            <a:r>
              <a:rPr lang="ar-EG" sz="2000" b="1" u="sng" dirty="0" smtClean="0">
                <a:solidFill>
                  <a:srgbClr val="FF0000"/>
                </a:solidFill>
                <a:latin typeface="Simplified Arabic" pitchFamily="18" charset="-78"/>
                <a:cs typeface="Simplified Arabic" pitchFamily="18" charset="-78"/>
              </a:rPr>
              <a:t>وتتميز هذه الجبهة بعدة خصائص مورفولوجية مميزة لعل أهمها </a:t>
            </a:r>
            <a:endParaRPr lang="ar-EG" sz="2000" b="1" u="sng" dirty="0" smtClean="0">
              <a:solidFill>
                <a:srgbClr val="FF0000"/>
              </a:solidFill>
              <a:latin typeface="Simplified Arabic" pitchFamily="18" charset="-78"/>
              <a:cs typeface="Simplified Arabic" pitchFamily="18" charset="-78"/>
            </a:endParaRPr>
          </a:p>
          <a:p>
            <a:pPr marL="1082675" indent="-274638" algn="r" rtl="1">
              <a:lnSpc>
                <a:spcPct val="150000"/>
              </a:lnSpc>
              <a:buFont typeface="Wingdings" pitchFamily="2" charset="2"/>
              <a:buChar char="§"/>
            </a:pPr>
            <a:r>
              <a:rPr lang="ar-EG" sz="2000" b="1" dirty="0" smtClean="0">
                <a:solidFill>
                  <a:srgbClr val="002060"/>
                </a:solidFill>
                <a:latin typeface="Simplified Arabic" pitchFamily="18" charset="-78"/>
                <a:cs typeface="Simplified Arabic" pitchFamily="18" charset="-78"/>
              </a:rPr>
              <a:t>وجود </a:t>
            </a:r>
            <a:r>
              <a:rPr lang="ar-EG" sz="2000" b="1" dirty="0" smtClean="0">
                <a:solidFill>
                  <a:srgbClr val="002060"/>
                </a:solidFill>
                <a:latin typeface="Simplified Arabic" pitchFamily="18" charset="-78"/>
                <a:cs typeface="Simplified Arabic" pitchFamily="18" charset="-78"/>
              </a:rPr>
              <a:t>مجموعة من </a:t>
            </a:r>
            <a:r>
              <a:rPr lang="ar-EG" sz="2000" b="1" dirty="0" smtClean="0">
                <a:solidFill>
                  <a:srgbClr val="FF0000"/>
                </a:solidFill>
                <a:latin typeface="Simplified Arabic" pitchFamily="18" charset="-78"/>
                <a:cs typeface="Simplified Arabic" pitchFamily="18" charset="-78"/>
              </a:rPr>
              <a:t>السلاسل الجيرية </a:t>
            </a:r>
            <a:r>
              <a:rPr lang="ar-EG" sz="2000" b="1" dirty="0" smtClean="0">
                <a:solidFill>
                  <a:srgbClr val="002060"/>
                </a:solidFill>
                <a:latin typeface="Simplified Arabic" pitchFamily="18" charset="-78"/>
                <a:cs typeface="Simplified Arabic" pitchFamily="18" charset="-78"/>
              </a:rPr>
              <a:t>تحصر بينها منخفضات  ضحلة، قد يتناثر فيها التلال الصغيرة الحجم والمستنقعات والسبخات. </a:t>
            </a:r>
            <a:endParaRPr lang="ar-EG" sz="2000" b="1" dirty="0" smtClean="0">
              <a:solidFill>
                <a:srgbClr val="002060"/>
              </a:solidFill>
              <a:latin typeface="Simplified Arabic" pitchFamily="18" charset="-78"/>
              <a:cs typeface="Simplified Arabic" pitchFamily="18" charset="-78"/>
            </a:endParaRPr>
          </a:p>
          <a:p>
            <a:pPr marL="1082675" indent="-274638" algn="r" rtl="1">
              <a:lnSpc>
                <a:spcPct val="150000"/>
              </a:lnSpc>
              <a:buFont typeface="Wingdings" pitchFamily="2" charset="2"/>
              <a:buChar char="§"/>
            </a:pPr>
            <a:r>
              <a:rPr lang="ar-EG" sz="2000" b="1" dirty="0" smtClean="0">
                <a:solidFill>
                  <a:srgbClr val="002060"/>
                </a:solidFill>
                <a:latin typeface="Simplified Arabic" pitchFamily="18" charset="-78"/>
                <a:cs typeface="Simplified Arabic" pitchFamily="18" charset="-78"/>
              </a:rPr>
              <a:t>وجود </a:t>
            </a:r>
            <a:r>
              <a:rPr lang="ar-EG" sz="2000" b="1" dirty="0" smtClean="0">
                <a:solidFill>
                  <a:srgbClr val="FF0000"/>
                </a:solidFill>
                <a:latin typeface="Simplified Arabic" pitchFamily="18" charset="-78"/>
                <a:cs typeface="Simplified Arabic" pitchFamily="18" charset="-78"/>
              </a:rPr>
              <a:t>الرؤوس </a:t>
            </a:r>
            <a:r>
              <a:rPr lang="ar-EG" sz="2000" b="1" dirty="0" smtClean="0">
                <a:solidFill>
                  <a:srgbClr val="FF0000"/>
                </a:solidFill>
                <a:latin typeface="Simplified Arabic" pitchFamily="18" charset="-78"/>
                <a:cs typeface="Simplified Arabic" pitchFamily="18" charset="-78"/>
              </a:rPr>
              <a:t>الصخرية </a:t>
            </a:r>
            <a:r>
              <a:rPr lang="ar-EG" sz="2000" b="1" dirty="0" smtClean="0">
                <a:solidFill>
                  <a:srgbClr val="002060"/>
                </a:solidFill>
                <a:latin typeface="Simplified Arabic" pitchFamily="18" charset="-78"/>
                <a:cs typeface="Simplified Arabic" pitchFamily="18" charset="-78"/>
              </a:rPr>
              <a:t>مثل رأس علم </a:t>
            </a:r>
            <a:r>
              <a:rPr lang="ar-EG" sz="2000" b="1" dirty="0" smtClean="0">
                <a:solidFill>
                  <a:srgbClr val="002060"/>
                </a:solidFill>
                <a:latin typeface="Simplified Arabic" pitchFamily="18" charset="-78"/>
                <a:cs typeface="Simplified Arabic" pitchFamily="18" charset="-78"/>
              </a:rPr>
              <a:t>الروم.</a:t>
            </a:r>
          </a:p>
          <a:p>
            <a:pPr marL="1082675" indent="-274638" algn="r" rtl="1">
              <a:lnSpc>
                <a:spcPct val="150000"/>
              </a:lnSpc>
              <a:buFont typeface="Wingdings" pitchFamily="2" charset="2"/>
              <a:buChar char="§"/>
            </a:pPr>
            <a:r>
              <a:rPr lang="ar-EG" sz="2000" b="1" dirty="0" smtClean="0">
                <a:solidFill>
                  <a:srgbClr val="002060"/>
                </a:solidFill>
                <a:latin typeface="Simplified Arabic" pitchFamily="18" charset="-78"/>
                <a:cs typeface="Simplified Arabic" pitchFamily="18" charset="-78"/>
              </a:rPr>
              <a:t> وجود </a:t>
            </a:r>
            <a:r>
              <a:rPr lang="ar-EG" sz="2000" b="1" dirty="0" smtClean="0">
                <a:solidFill>
                  <a:srgbClr val="FF0000"/>
                </a:solidFill>
                <a:latin typeface="Simplified Arabic" pitchFamily="18" charset="-78"/>
                <a:cs typeface="Simplified Arabic" pitchFamily="18" charset="-78"/>
              </a:rPr>
              <a:t>الجروف البحرية </a:t>
            </a:r>
            <a:r>
              <a:rPr lang="ar-EG" sz="2000" b="1" dirty="0" smtClean="0">
                <a:solidFill>
                  <a:srgbClr val="002060"/>
                </a:solidFill>
                <a:latin typeface="Simplified Arabic" pitchFamily="18" charset="-78"/>
                <a:cs typeface="Simplified Arabic" pitchFamily="18" charset="-78"/>
              </a:rPr>
              <a:t>مثل جرف </a:t>
            </a:r>
            <a:r>
              <a:rPr lang="ar-EG" sz="2000" b="1" dirty="0" smtClean="0">
                <a:solidFill>
                  <a:srgbClr val="002060"/>
                </a:solidFill>
                <a:latin typeface="Simplified Arabic" pitchFamily="18" charset="-78"/>
                <a:cs typeface="Simplified Arabic" pitchFamily="18" charset="-78"/>
              </a:rPr>
              <a:t>عجيب</a:t>
            </a:r>
          </a:p>
          <a:p>
            <a:pPr marL="1082675" indent="-274638" algn="r" rtl="1">
              <a:lnSpc>
                <a:spcPct val="150000"/>
              </a:lnSpc>
              <a:buFont typeface="Wingdings" pitchFamily="2" charset="2"/>
              <a:buChar char="§"/>
            </a:pPr>
            <a:r>
              <a:rPr lang="ar-EG" sz="2000" b="1" dirty="0" smtClean="0">
                <a:solidFill>
                  <a:srgbClr val="002060"/>
                </a:solidFill>
                <a:latin typeface="Simplified Arabic" pitchFamily="18" charset="-78"/>
                <a:cs typeface="Simplified Arabic" pitchFamily="18" charset="-78"/>
              </a:rPr>
              <a:t>وجود </a:t>
            </a:r>
            <a:r>
              <a:rPr lang="ar-EG" sz="2000" b="1" dirty="0" smtClean="0">
                <a:solidFill>
                  <a:srgbClr val="FF0000"/>
                </a:solidFill>
                <a:latin typeface="Simplified Arabic" pitchFamily="18" charset="-78"/>
                <a:cs typeface="Simplified Arabic" pitchFamily="18" charset="-78"/>
              </a:rPr>
              <a:t>مراوح </a:t>
            </a:r>
            <a:r>
              <a:rPr lang="ar-EG" sz="2000" b="1" dirty="0" smtClean="0">
                <a:solidFill>
                  <a:srgbClr val="FF0000"/>
                </a:solidFill>
                <a:latin typeface="Simplified Arabic" pitchFamily="18" charset="-78"/>
                <a:cs typeface="Simplified Arabic" pitchFamily="18" charset="-78"/>
              </a:rPr>
              <a:t>الأودية </a:t>
            </a:r>
            <a:r>
              <a:rPr lang="ar-EG" sz="2000" b="1" dirty="0" smtClean="0">
                <a:solidFill>
                  <a:srgbClr val="002060"/>
                </a:solidFill>
                <a:latin typeface="Simplified Arabic" pitchFamily="18" charset="-78"/>
                <a:cs typeface="Simplified Arabic" pitchFamily="18" charset="-78"/>
              </a:rPr>
              <a:t>كما هو الحال في منطقة مرسى مطروح.</a:t>
            </a:r>
            <a:endParaRPr lang="ar-EG" sz="2000" b="1" dirty="0" smtClean="0">
              <a:solidFill>
                <a:srgbClr val="002060"/>
              </a:solidFill>
              <a:latin typeface="Simplified Arabic" pitchFamily="18" charset="-78"/>
              <a:cs typeface="Simplified Arabic" pitchFamily="18" charset="-78"/>
            </a:endParaRPr>
          </a:p>
          <a:p>
            <a:pPr algn="r" rtl="1">
              <a:lnSpc>
                <a:spcPct val="190000"/>
              </a:lnSpc>
              <a:buNone/>
            </a:pPr>
            <a:r>
              <a:rPr lang="ar-EG" sz="2000" b="1" dirty="0" smtClean="0">
                <a:solidFill>
                  <a:srgbClr val="002060"/>
                </a:solidFill>
                <a:latin typeface="Simplified Arabic" pitchFamily="18" charset="-78"/>
                <a:cs typeface="Simplified Arabic" pitchFamily="18" charset="-78"/>
              </a:rPr>
              <a:t>10- تغطي  </a:t>
            </a:r>
            <a:r>
              <a:rPr lang="ar-EG" sz="2000" b="1" dirty="0" smtClean="0">
                <a:solidFill>
                  <a:srgbClr val="002060"/>
                </a:solidFill>
                <a:latin typeface="Simplified Arabic" pitchFamily="18" charset="-78"/>
                <a:cs typeface="Simplified Arabic" pitchFamily="18" charset="-78"/>
              </a:rPr>
              <a:t>الأشكال الرملية نحو 40% من إجمالي مساحات الصحراء الغربية، </a:t>
            </a:r>
            <a:r>
              <a:rPr lang="ar-EG" sz="2000" b="1" u="sng" dirty="0" smtClean="0">
                <a:solidFill>
                  <a:srgbClr val="FF0000"/>
                </a:solidFill>
                <a:latin typeface="Simplified Arabic" pitchFamily="18" charset="-78"/>
                <a:cs typeface="Simplified Arabic" pitchFamily="18" charset="-78"/>
              </a:rPr>
              <a:t>وتتمثل هذه الأشكال في </a:t>
            </a:r>
            <a:r>
              <a:rPr lang="ar-EG" sz="2000" b="1" dirty="0" smtClean="0">
                <a:solidFill>
                  <a:srgbClr val="002060"/>
                </a:solidFill>
                <a:latin typeface="Simplified Arabic" pitchFamily="18" charset="-78"/>
                <a:cs typeface="Simplified Arabic" pitchFamily="18" charset="-78"/>
              </a:rPr>
              <a:t>مجموعة من بحار الرمال، </a:t>
            </a:r>
            <a:r>
              <a:rPr lang="ar-EG" sz="2000" b="1" dirty="0" smtClean="0">
                <a:solidFill>
                  <a:srgbClr val="002060"/>
                </a:solidFill>
                <a:latin typeface="Simplified Arabic" pitchFamily="18" charset="-78"/>
                <a:cs typeface="Simplified Arabic" pitchFamily="18" charset="-78"/>
              </a:rPr>
              <a:t>وحقول الرمال.</a:t>
            </a:r>
            <a:endParaRPr lang="en-US" sz="2000" b="1" dirty="0" smtClean="0">
              <a:solidFill>
                <a:srgbClr val="002060"/>
              </a:solidFill>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52400"/>
            <a:ext cx="8382000" cy="6400800"/>
          </a:xfrm>
          <a:solidFill>
            <a:srgbClr val="B1EDDA"/>
          </a:solidFill>
          <a:ln w="25400">
            <a:solidFill>
              <a:schemeClr val="tx1">
                <a:lumMod val="50000"/>
                <a:lumOff val="50000"/>
              </a:schemeClr>
            </a:solidFill>
          </a:ln>
        </p:spPr>
        <p:txBody>
          <a:bodyPr>
            <a:normAutofit fontScale="55000" lnSpcReduction="20000"/>
          </a:bodyPr>
          <a:lstStyle/>
          <a:p>
            <a:pPr marL="274638" indent="-274638" algn="just" rtl="1">
              <a:lnSpc>
                <a:spcPct val="200000"/>
              </a:lnSpc>
              <a:buNone/>
            </a:pPr>
            <a:r>
              <a:rPr lang="ar-EG" sz="5100" b="1" dirty="0" smtClean="0">
                <a:solidFill>
                  <a:srgbClr val="FF0000"/>
                </a:solidFill>
                <a:latin typeface="Simplified Arabic" pitchFamily="18" charset="-78"/>
                <a:cs typeface="Simplified Arabic" pitchFamily="18" charset="-78"/>
              </a:rPr>
              <a:t>أولا: التوزيع الجغرافي للمنخفضات المصرية الكبرى:</a:t>
            </a:r>
            <a:r>
              <a:rPr lang="ar-EG" sz="4400" dirty="0" smtClean="0"/>
              <a:t>	</a:t>
            </a:r>
            <a:endParaRPr lang="en-US" sz="4400" dirty="0" smtClean="0"/>
          </a:p>
          <a:p>
            <a:pPr marL="274638" indent="-274638" algn="just" rtl="1">
              <a:lnSpc>
                <a:spcPct val="200000"/>
              </a:lnSpc>
              <a:buNone/>
            </a:pPr>
            <a:r>
              <a:rPr lang="ar-EG" b="1" dirty="0" smtClean="0">
                <a:solidFill>
                  <a:srgbClr val="002060"/>
                </a:solidFill>
                <a:latin typeface="Simplified Arabic" pitchFamily="18" charset="-78"/>
                <a:cs typeface="Simplified Arabic" pitchFamily="18" charset="-78"/>
              </a:rPr>
              <a:t>1- تضم </a:t>
            </a:r>
            <a:r>
              <a:rPr lang="ar-EG" b="1" dirty="0" smtClean="0">
                <a:solidFill>
                  <a:srgbClr val="002060"/>
                </a:solidFill>
                <a:latin typeface="Simplified Arabic" pitchFamily="18" charset="-78"/>
                <a:cs typeface="Simplified Arabic" pitchFamily="18" charset="-78"/>
              </a:rPr>
              <a:t>الصحراء الغربية سبعة منخفضات كبرى هي: منخفض الخارجة ومنخفض الداخلة، ومنخفض الفرافرة، ومنخفض البحرية، ومنخفض الفيوم، ومنخض القطارة، ومنخفض </a:t>
            </a:r>
            <a:r>
              <a:rPr lang="ar-EG" b="1" dirty="0" smtClean="0">
                <a:solidFill>
                  <a:srgbClr val="002060"/>
                </a:solidFill>
                <a:latin typeface="Simplified Arabic" pitchFamily="18" charset="-78"/>
                <a:cs typeface="Simplified Arabic" pitchFamily="18" charset="-78"/>
              </a:rPr>
              <a:t>سيوة. </a:t>
            </a:r>
          </a:p>
          <a:p>
            <a:pPr marL="274638" indent="-274638" algn="just" rtl="1">
              <a:lnSpc>
                <a:spcPct val="200000"/>
              </a:lnSpc>
              <a:buNone/>
            </a:pPr>
            <a:r>
              <a:rPr lang="ar-EG" b="1" dirty="0" smtClean="0">
                <a:solidFill>
                  <a:srgbClr val="002060"/>
                </a:solidFill>
                <a:latin typeface="Simplified Arabic" pitchFamily="18" charset="-78"/>
                <a:cs typeface="Simplified Arabic" pitchFamily="18" charset="-78"/>
              </a:rPr>
              <a:t>2- تتوزع المنخفضات الكبرى على </a:t>
            </a:r>
            <a:r>
              <a:rPr lang="ar-EG" sz="4400" b="1" u="sng" dirty="0" smtClean="0">
                <a:solidFill>
                  <a:srgbClr val="FF0000"/>
                </a:solidFill>
                <a:latin typeface="Simplified Arabic" pitchFamily="18" charset="-78"/>
                <a:cs typeface="Simplified Arabic" pitchFamily="18" charset="-78"/>
              </a:rPr>
              <a:t>طول محورين رئيسيين هما: </a:t>
            </a:r>
            <a:endParaRPr lang="ar-EG" b="1" u="sng" dirty="0" smtClean="0">
              <a:solidFill>
                <a:srgbClr val="FF0000"/>
              </a:solidFill>
              <a:latin typeface="Simplified Arabic" pitchFamily="18" charset="-78"/>
              <a:cs typeface="Simplified Arabic" pitchFamily="18" charset="-78"/>
            </a:endParaRPr>
          </a:p>
          <a:p>
            <a:pPr marL="715963" indent="-274638" algn="just" rtl="1">
              <a:lnSpc>
                <a:spcPct val="200000"/>
              </a:lnSpc>
              <a:buFont typeface="Wingdings" pitchFamily="2" charset="2"/>
              <a:buChar char="§"/>
            </a:pPr>
            <a:r>
              <a:rPr lang="ar-EG" b="1" dirty="0" smtClean="0">
                <a:solidFill>
                  <a:srgbClr val="FF0000"/>
                </a:solidFill>
                <a:latin typeface="Simplified Arabic" pitchFamily="18" charset="-78"/>
                <a:cs typeface="Simplified Arabic" pitchFamily="18" charset="-78"/>
              </a:rPr>
              <a:t> </a:t>
            </a:r>
            <a:r>
              <a:rPr lang="ar-EG" b="1" dirty="0" smtClean="0">
                <a:solidFill>
                  <a:srgbClr val="FF0000"/>
                </a:solidFill>
                <a:latin typeface="Simplified Arabic" pitchFamily="18" charset="-78"/>
                <a:cs typeface="Simplified Arabic" pitchFamily="18" charset="-78"/>
              </a:rPr>
              <a:t>محور </a:t>
            </a:r>
            <a:r>
              <a:rPr lang="ar-EG" b="1" dirty="0" smtClean="0">
                <a:solidFill>
                  <a:srgbClr val="FF0000"/>
                </a:solidFill>
                <a:latin typeface="Simplified Arabic" pitchFamily="18" charset="-78"/>
                <a:cs typeface="Simplified Arabic" pitchFamily="18" charset="-78"/>
              </a:rPr>
              <a:t>شمالي – جنوبي </a:t>
            </a:r>
            <a:r>
              <a:rPr lang="ar-EG" b="1" dirty="0" smtClean="0">
                <a:solidFill>
                  <a:srgbClr val="002060"/>
                </a:solidFill>
                <a:latin typeface="Simplified Arabic" pitchFamily="18" charset="-78"/>
                <a:cs typeface="Simplified Arabic" pitchFamily="18" charset="-78"/>
              </a:rPr>
              <a:t>ويضم منخفضات الخارجية. والداخلة، والفرافرة، والبحرية</a:t>
            </a:r>
            <a:r>
              <a:rPr lang="ar-EG" b="1" dirty="0" smtClean="0">
                <a:solidFill>
                  <a:srgbClr val="002060"/>
                </a:solidFill>
                <a:latin typeface="Simplified Arabic" pitchFamily="18" charset="-78"/>
                <a:cs typeface="Simplified Arabic" pitchFamily="18" charset="-78"/>
              </a:rPr>
              <a:t>،</a:t>
            </a:r>
          </a:p>
          <a:p>
            <a:pPr marL="715963" indent="-274638" algn="just" rtl="1">
              <a:lnSpc>
                <a:spcPct val="200000"/>
              </a:lnSpc>
              <a:buFont typeface="Wingdings" pitchFamily="2" charset="2"/>
              <a:buChar char="§"/>
            </a:pPr>
            <a:r>
              <a:rPr lang="ar-EG" b="1" dirty="0" smtClean="0">
                <a:solidFill>
                  <a:srgbClr val="FF0000"/>
                </a:solidFill>
                <a:latin typeface="Simplified Arabic" pitchFamily="18" charset="-78"/>
                <a:cs typeface="Simplified Arabic" pitchFamily="18" charset="-78"/>
              </a:rPr>
              <a:t>محور شرقي </a:t>
            </a:r>
            <a:r>
              <a:rPr lang="ar-EG" b="1" dirty="0" smtClean="0">
                <a:solidFill>
                  <a:srgbClr val="FF0000"/>
                </a:solidFill>
                <a:latin typeface="Simplified Arabic" pitchFamily="18" charset="-78"/>
                <a:cs typeface="Simplified Arabic" pitchFamily="18" charset="-78"/>
              </a:rPr>
              <a:t>– غربي </a:t>
            </a:r>
            <a:r>
              <a:rPr lang="ar-EG" b="1" dirty="0" smtClean="0">
                <a:solidFill>
                  <a:srgbClr val="002060"/>
                </a:solidFill>
                <a:latin typeface="Simplified Arabic" pitchFamily="18" charset="-78"/>
                <a:cs typeface="Simplified Arabic" pitchFamily="18" charset="-78"/>
              </a:rPr>
              <a:t>ويضم منخفضات الفيوم، والقطارة، وسيوة. </a:t>
            </a:r>
            <a:endParaRPr lang="ar-EG" b="1" dirty="0" smtClean="0">
              <a:solidFill>
                <a:srgbClr val="002060"/>
              </a:solidFill>
              <a:latin typeface="Simplified Arabic" pitchFamily="18" charset="-78"/>
              <a:cs typeface="Simplified Arabic" pitchFamily="18" charset="-78"/>
            </a:endParaRPr>
          </a:p>
          <a:p>
            <a:pPr marL="274638" indent="-274638" algn="just" rtl="1">
              <a:lnSpc>
                <a:spcPct val="200000"/>
              </a:lnSpc>
              <a:buNone/>
            </a:pPr>
            <a:r>
              <a:rPr lang="ar-EG" sz="3300" b="1" dirty="0" smtClean="0">
                <a:solidFill>
                  <a:srgbClr val="002060"/>
                </a:solidFill>
                <a:latin typeface="Simplified Arabic" pitchFamily="18" charset="-78"/>
                <a:cs typeface="Simplified Arabic" pitchFamily="18" charset="-78"/>
              </a:rPr>
              <a:t>3- تضم الصحراء الغربية منخفضات </a:t>
            </a:r>
            <a:r>
              <a:rPr lang="ar-EG" sz="3300" b="1" dirty="0" smtClean="0">
                <a:solidFill>
                  <a:srgbClr val="FF0000"/>
                </a:solidFill>
                <a:latin typeface="Simplified Arabic" pitchFamily="18" charset="-78"/>
                <a:cs typeface="Simplified Arabic" pitchFamily="18" charset="-78"/>
              </a:rPr>
              <a:t>أقل حجما من الكبرى </a:t>
            </a:r>
            <a:r>
              <a:rPr lang="ar-EG" sz="3300" b="1" dirty="0" smtClean="0">
                <a:solidFill>
                  <a:srgbClr val="002060"/>
                </a:solidFill>
                <a:latin typeface="Simplified Arabic" pitchFamily="18" charset="-78"/>
                <a:cs typeface="Simplified Arabic" pitchFamily="18" charset="-78"/>
              </a:rPr>
              <a:t>، </a:t>
            </a:r>
            <a:r>
              <a:rPr lang="ar-EG" sz="3300" b="1" dirty="0" smtClean="0">
                <a:solidFill>
                  <a:srgbClr val="002060"/>
                </a:solidFill>
                <a:latin typeface="Simplified Arabic" pitchFamily="18" charset="-78"/>
                <a:cs typeface="Simplified Arabic" pitchFamily="18" charset="-78"/>
              </a:rPr>
              <a:t>ومن أمثلتها: منخفض وادي النطرون، ومنخفض الوادي الفارغ، ومنخفض وادي الريان، ومنخفض أبو منقار، </a:t>
            </a:r>
          </a:p>
          <a:p>
            <a:pPr marL="274638" indent="-274638" algn="just" rtl="1">
              <a:lnSpc>
                <a:spcPct val="200000"/>
              </a:lnSpc>
              <a:buNone/>
            </a:pPr>
            <a:r>
              <a:rPr lang="ar-EG" sz="3300" b="1" dirty="0" smtClean="0">
                <a:solidFill>
                  <a:srgbClr val="002060"/>
                </a:solidFill>
                <a:latin typeface="Simplified Arabic" pitchFamily="18" charset="-78"/>
                <a:cs typeface="Simplified Arabic" pitchFamily="18" charset="-78"/>
              </a:rPr>
              <a:t>4- </a:t>
            </a:r>
            <a:r>
              <a:rPr lang="ar-EG" sz="3300" b="1" dirty="0" smtClean="0">
                <a:solidFill>
                  <a:srgbClr val="002060"/>
                </a:solidFill>
                <a:latin typeface="Simplified Arabic" pitchFamily="18" charset="-78"/>
                <a:cs typeface="Simplified Arabic" pitchFamily="18" charset="-78"/>
              </a:rPr>
              <a:t>تضم الصحراء الغربية </a:t>
            </a:r>
            <a:r>
              <a:rPr lang="ar-EG" sz="3300" b="1" dirty="0" smtClean="0">
                <a:solidFill>
                  <a:srgbClr val="FF0000"/>
                </a:solidFill>
                <a:latin typeface="Simplified Arabic" pitchFamily="18" charset="-78"/>
                <a:cs typeface="Simplified Arabic" pitchFamily="18" charset="-78"/>
              </a:rPr>
              <a:t>منخفضات </a:t>
            </a:r>
            <a:r>
              <a:rPr lang="ar-EG" sz="3300" b="1" dirty="0" smtClean="0">
                <a:solidFill>
                  <a:srgbClr val="FF0000"/>
                </a:solidFill>
                <a:latin typeface="Simplified Arabic" pitchFamily="18" charset="-78"/>
                <a:cs typeface="Simplified Arabic" pitchFamily="18" charset="-78"/>
              </a:rPr>
              <a:t>صغيرة والتي </a:t>
            </a:r>
            <a:r>
              <a:rPr lang="ar-EG" sz="3300" b="1" dirty="0" smtClean="0">
                <a:solidFill>
                  <a:srgbClr val="FF0000"/>
                </a:solidFill>
                <a:latin typeface="Simplified Arabic" pitchFamily="18" charset="-78"/>
                <a:cs typeface="Simplified Arabic" pitchFamily="18" charset="-78"/>
              </a:rPr>
              <a:t>تنتشر على سطح الصحراء الغربية </a:t>
            </a:r>
            <a:r>
              <a:rPr lang="ar-EG" sz="3300" b="1" dirty="0" smtClean="0">
                <a:solidFill>
                  <a:srgbClr val="002060"/>
                </a:solidFill>
                <a:latin typeface="Simplified Arabic" pitchFamily="18" charset="-78"/>
                <a:cs typeface="Simplified Arabic" pitchFamily="18" charset="-78"/>
              </a:rPr>
              <a:t>وتتركز بشكل واضح جدا على سطح هضبة الحجر الجيري الميوسيني في الجزء الشمالي من الصحراء الغربية </a:t>
            </a:r>
          </a:p>
          <a:p>
            <a:pPr>
              <a:buNone/>
            </a:pPr>
            <a:r>
              <a:rPr lang="ar-EG" sz="3600" dirty="0" smtClean="0"/>
              <a:t/>
            </a:r>
            <a:br>
              <a:rPr lang="ar-EG" sz="3600" dirty="0" smtClean="0"/>
            </a:br>
            <a:endParaRPr lang="ar-EG" sz="3500" b="1" u="sng" dirty="0" smtClean="0">
              <a:solidFill>
                <a:schemeClr val="accent2">
                  <a:lumMod val="50000"/>
                </a:schemeClr>
              </a:solidFill>
            </a:endParaRPr>
          </a:p>
          <a:p>
            <a:pPr algn="r" rtl="1">
              <a:lnSpc>
                <a:spcPct val="200000"/>
              </a:lnSpc>
              <a:buNone/>
            </a:pPr>
            <a:endParaRPr lang="ar-EG" sz="2100" b="1" dirty="0" smtClean="0">
              <a:solidFill>
                <a:srgbClr val="002060"/>
              </a:solidFill>
              <a:latin typeface="Simplified Arabic" pitchFamily="18" charset="-78"/>
              <a:cs typeface="Simplified Arabic" pitchFamily="18" charset="-78"/>
            </a:endParaRPr>
          </a:p>
          <a:p>
            <a:pPr algn="r" rtl="1">
              <a:lnSpc>
                <a:spcPct val="200000"/>
              </a:lnSpc>
              <a:buFont typeface="Wingdings" pitchFamily="2" charset="2"/>
              <a:buChar char="q"/>
            </a:pPr>
            <a:endParaRPr lang="ar-EG" sz="2100" b="1" dirty="0" smtClean="0">
              <a:solidFill>
                <a:srgbClr val="002060"/>
              </a:solidFill>
              <a:latin typeface="Simplified Arabic" pitchFamily="18" charset="-78"/>
              <a:cs typeface="Simplified Arabic" pitchFamily="18" charset="-78"/>
            </a:endParaRPr>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86800" cy="5867400"/>
          </a:xfrm>
          <a:solidFill>
            <a:srgbClr val="B3DCE7"/>
          </a:solidFill>
          <a:ln w="31750">
            <a:solidFill>
              <a:schemeClr val="tx1"/>
            </a:solidFill>
          </a:ln>
        </p:spPr>
        <p:txBody>
          <a:bodyPr>
            <a:normAutofit fontScale="32500" lnSpcReduction="20000"/>
          </a:bodyPr>
          <a:lstStyle/>
          <a:p>
            <a:pPr lvl="0" algn="r" rtl="1">
              <a:lnSpc>
                <a:spcPct val="170000"/>
              </a:lnSpc>
              <a:buNone/>
            </a:pPr>
            <a:r>
              <a:rPr lang="ar-EG" sz="4900" b="1" dirty="0" smtClean="0">
                <a:solidFill>
                  <a:srgbClr val="002060"/>
                </a:solidFill>
                <a:latin typeface="Simplified Arabic" pitchFamily="18" charset="-78"/>
                <a:cs typeface="Simplified Arabic" pitchFamily="18" charset="-78"/>
              </a:rPr>
              <a:t>1- </a:t>
            </a:r>
            <a:r>
              <a:rPr lang="ar-EG" sz="5200" b="1" dirty="0" smtClean="0">
                <a:solidFill>
                  <a:srgbClr val="002060"/>
                </a:solidFill>
                <a:latin typeface="Simplified Arabic" pitchFamily="18" charset="-78"/>
                <a:cs typeface="Simplified Arabic" pitchFamily="18" charset="-78"/>
              </a:rPr>
              <a:t>بعض </a:t>
            </a:r>
            <a:r>
              <a:rPr lang="ar-EG" sz="5200" b="1" dirty="0" smtClean="0">
                <a:solidFill>
                  <a:srgbClr val="002060"/>
                </a:solidFill>
                <a:latin typeface="Simplified Arabic" pitchFamily="18" charset="-78"/>
                <a:cs typeface="Simplified Arabic" pitchFamily="18" charset="-78"/>
              </a:rPr>
              <a:t>هذه المنخفضات </a:t>
            </a:r>
            <a:r>
              <a:rPr lang="ar-EG" sz="5200" b="1" dirty="0" smtClean="0">
                <a:solidFill>
                  <a:srgbClr val="FF0000"/>
                </a:solidFill>
                <a:latin typeface="Simplified Arabic" pitchFamily="18" charset="-78"/>
                <a:cs typeface="Simplified Arabic" pitchFamily="18" charset="-78"/>
              </a:rPr>
              <a:t>مغلقة بمعنى أنها محاطة بحافات صخرية </a:t>
            </a:r>
            <a:r>
              <a:rPr lang="ar-EG" sz="5200" b="1" dirty="0" smtClean="0">
                <a:solidFill>
                  <a:srgbClr val="002060"/>
                </a:solidFill>
                <a:latin typeface="Simplified Arabic" pitchFamily="18" charset="-78"/>
                <a:cs typeface="Simplified Arabic" pitchFamily="18" charset="-78"/>
              </a:rPr>
              <a:t>من جميع الجهات ومن أمثلتها: منخفض البحرية، ومنخفض الفيوم، ومنخفض القطارة، والبعض الآخر </a:t>
            </a:r>
            <a:r>
              <a:rPr lang="ar-EG" sz="5200" b="1" dirty="0" smtClean="0">
                <a:solidFill>
                  <a:srgbClr val="FF0000"/>
                </a:solidFill>
                <a:latin typeface="Simplified Arabic" pitchFamily="18" charset="-78"/>
                <a:cs typeface="Simplified Arabic" pitchFamily="18" charset="-78"/>
              </a:rPr>
              <a:t>شبه مغلق بمعنى أنها مفتوحة من ناحية أو أكثر</a:t>
            </a:r>
            <a:r>
              <a:rPr lang="ar-EG" sz="5200" b="1" dirty="0" smtClean="0">
                <a:solidFill>
                  <a:srgbClr val="002060"/>
                </a:solidFill>
                <a:latin typeface="Simplified Arabic" pitchFamily="18" charset="-78"/>
                <a:cs typeface="Simplified Arabic" pitchFamily="18" charset="-78"/>
              </a:rPr>
              <a:t> ومن أمثلتها: منخفض الخارجة، ومنخفض الداخلة، ومنخفض الفرافرة.</a:t>
            </a:r>
            <a:endParaRPr lang="en-US" sz="5200" b="1" dirty="0" smtClean="0">
              <a:solidFill>
                <a:srgbClr val="002060"/>
              </a:solidFill>
              <a:latin typeface="Simplified Arabic" pitchFamily="18" charset="-78"/>
              <a:cs typeface="Simplified Arabic" pitchFamily="18" charset="-78"/>
            </a:endParaRPr>
          </a:p>
          <a:p>
            <a:pPr lvl="0" algn="r" rtl="1">
              <a:lnSpc>
                <a:spcPct val="170000"/>
              </a:lnSpc>
              <a:buNone/>
            </a:pPr>
            <a:r>
              <a:rPr lang="ar-EG" sz="5200" b="1" dirty="0" smtClean="0">
                <a:solidFill>
                  <a:srgbClr val="002060"/>
                </a:solidFill>
                <a:latin typeface="Simplified Arabic" pitchFamily="18" charset="-78"/>
                <a:cs typeface="Simplified Arabic" pitchFamily="18" charset="-78"/>
              </a:rPr>
              <a:t>2- تقع </a:t>
            </a:r>
            <a:r>
              <a:rPr lang="ar-EG" sz="5200" b="1" dirty="0" smtClean="0">
                <a:solidFill>
                  <a:srgbClr val="FF0000"/>
                </a:solidFill>
                <a:latin typeface="Simplified Arabic" pitchFamily="18" charset="-78"/>
                <a:cs typeface="Simplified Arabic" pitchFamily="18" charset="-78"/>
              </a:rPr>
              <a:t>قيعان المنخفضات الجنوبية </a:t>
            </a:r>
            <a:r>
              <a:rPr lang="ar-EG" sz="5200" b="1" dirty="0" smtClean="0">
                <a:solidFill>
                  <a:srgbClr val="002060"/>
                </a:solidFill>
                <a:latin typeface="Simplified Arabic" pitchFamily="18" charset="-78"/>
                <a:cs typeface="Simplified Arabic" pitchFamily="18" charset="-78"/>
              </a:rPr>
              <a:t>( الخارجة والداخلة والفرافرة، والبحرية</a:t>
            </a:r>
            <a:r>
              <a:rPr lang="ar-EG" sz="5200" b="1" dirty="0" smtClean="0">
                <a:solidFill>
                  <a:srgbClr val="FF0000"/>
                </a:solidFill>
                <a:latin typeface="Simplified Arabic" pitchFamily="18" charset="-78"/>
                <a:cs typeface="Simplified Arabic" pitchFamily="18" charset="-78"/>
              </a:rPr>
              <a:t>) دون مستوى سطح </a:t>
            </a:r>
            <a:r>
              <a:rPr lang="ar-EG" sz="5200" b="1" dirty="0" smtClean="0">
                <a:solidFill>
                  <a:srgbClr val="002060"/>
                </a:solidFill>
                <a:latin typeface="Simplified Arabic" pitchFamily="18" charset="-78"/>
                <a:cs typeface="Simplified Arabic" pitchFamily="18" charset="-78"/>
              </a:rPr>
              <a:t>البحر، بينما تقع قيعان المنخفضات الشمالية ( الفيوم والقطارة وسيوة) </a:t>
            </a:r>
            <a:r>
              <a:rPr lang="ar-EG" sz="5200" b="1" dirty="0" smtClean="0">
                <a:solidFill>
                  <a:srgbClr val="FF0000"/>
                </a:solidFill>
                <a:latin typeface="Simplified Arabic" pitchFamily="18" charset="-78"/>
                <a:cs typeface="Simplified Arabic" pitchFamily="18" charset="-78"/>
              </a:rPr>
              <a:t>فوق مستوى سطح البحر</a:t>
            </a:r>
            <a:r>
              <a:rPr lang="ar-EG" sz="5200" b="1" dirty="0" smtClean="0">
                <a:solidFill>
                  <a:srgbClr val="002060"/>
                </a:solidFill>
                <a:latin typeface="Simplified Arabic" pitchFamily="18" charset="-78"/>
                <a:cs typeface="Simplified Arabic" pitchFamily="18" charset="-78"/>
              </a:rPr>
              <a:t>.</a:t>
            </a:r>
            <a:endParaRPr lang="en-US" sz="5200" b="1" dirty="0" smtClean="0">
              <a:solidFill>
                <a:srgbClr val="002060"/>
              </a:solidFill>
              <a:latin typeface="Simplified Arabic" pitchFamily="18" charset="-78"/>
              <a:cs typeface="Simplified Arabic" pitchFamily="18" charset="-78"/>
            </a:endParaRPr>
          </a:p>
          <a:p>
            <a:pPr lvl="0" algn="r" rtl="1">
              <a:lnSpc>
                <a:spcPct val="170000"/>
              </a:lnSpc>
              <a:buNone/>
            </a:pPr>
            <a:r>
              <a:rPr lang="ar-EG" sz="5200" b="1" dirty="0" smtClean="0">
                <a:solidFill>
                  <a:srgbClr val="002060"/>
                </a:solidFill>
                <a:latin typeface="Simplified Arabic" pitchFamily="18" charset="-78"/>
                <a:cs typeface="Simplified Arabic" pitchFamily="18" charset="-78"/>
              </a:rPr>
              <a:t>3- تتوزع </a:t>
            </a:r>
            <a:r>
              <a:rPr lang="ar-EG" sz="5200" b="1" dirty="0" smtClean="0">
                <a:solidFill>
                  <a:srgbClr val="002060"/>
                </a:solidFill>
                <a:latin typeface="Simplified Arabic" pitchFamily="18" charset="-78"/>
                <a:cs typeface="Simplified Arabic" pitchFamily="18" charset="-78"/>
              </a:rPr>
              <a:t>المنخفضات في </a:t>
            </a:r>
            <a:r>
              <a:rPr lang="ar-EG" sz="5200" b="1" dirty="0" smtClean="0">
                <a:solidFill>
                  <a:srgbClr val="FF0000"/>
                </a:solidFill>
                <a:latin typeface="Simplified Arabic" pitchFamily="18" charset="-78"/>
                <a:cs typeface="Simplified Arabic" pitchFamily="18" charset="-78"/>
              </a:rPr>
              <a:t>شكل أزواج أو ثنائيات</a:t>
            </a:r>
            <a:r>
              <a:rPr lang="ar-EG" sz="5200" b="1" dirty="0" smtClean="0">
                <a:solidFill>
                  <a:srgbClr val="002060"/>
                </a:solidFill>
                <a:latin typeface="Simplified Arabic" pitchFamily="18" charset="-78"/>
                <a:cs typeface="Simplified Arabic" pitchFamily="18" charset="-78"/>
              </a:rPr>
              <a:t>، فهناك ثنائي الخارجة والداخلة، وثنائي الفرافرة والبحرية، وثنائي القطارة وسيوة</a:t>
            </a:r>
            <a:r>
              <a:rPr lang="ar-EG" sz="5200" b="1" dirty="0" smtClean="0">
                <a:solidFill>
                  <a:srgbClr val="002060"/>
                </a:solidFill>
                <a:latin typeface="Simplified Arabic" pitchFamily="18" charset="-78"/>
                <a:cs typeface="Simplified Arabic" pitchFamily="18" charset="-78"/>
              </a:rPr>
              <a:t>.</a:t>
            </a:r>
          </a:p>
          <a:p>
            <a:pPr algn="r" rtl="1">
              <a:lnSpc>
                <a:spcPct val="170000"/>
              </a:lnSpc>
              <a:buNone/>
            </a:pPr>
            <a:r>
              <a:rPr lang="ar-EG" sz="5200" b="1" dirty="0" smtClean="0">
                <a:solidFill>
                  <a:srgbClr val="002060"/>
                </a:solidFill>
                <a:latin typeface="Simplified Arabic" pitchFamily="18" charset="-78"/>
                <a:cs typeface="Simplified Arabic" pitchFamily="18" charset="-78"/>
              </a:rPr>
              <a:t>4- </a:t>
            </a:r>
            <a:r>
              <a:rPr lang="ar-EG" sz="4800" b="1" dirty="0" smtClean="0">
                <a:solidFill>
                  <a:srgbClr val="002060"/>
                </a:solidFill>
                <a:latin typeface="Simplified Arabic" pitchFamily="18" charset="-78"/>
                <a:cs typeface="Simplified Arabic" pitchFamily="18" charset="-78"/>
              </a:rPr>
              <a:t>يرتبط توزيع المنخفضات </a:t>
            </a:r>
            <a:r>
              <a:rPr lang="ar-EG" sz="4800" b="1" dirty="0" smtClean="0">
                <a:solidFill>
                  <a:srgbClr val="FF0000"/>
                </a:solidFill>
                <a:latin typeface="Simplified Arabic" pitchFamily="18" charset="-78"/>
                <a:cs typeface="Simplified Arabic" pitchFamily="18" charset="-78"/>
              </a:rPr>
              <a:t>بحدود التكوينات الجيولوجية </a:t>
            </a:r>
            <a:r>
              <a:rPr lang="ar-EG" sz="4800" b="1" dirty="0" smtClean="0">
                <a:solidFill>
                  <a:srgbClr val="002060"/>
                </a:solidFill>
                <a:latin typeface="Simplified Arabic" pitchFamily="18" charset="-78"/>
                <a:cs typeface="Simplified Arabic" pitchFamily="18" charset="-78"/>
              </a:rPr>
              <a:t>باعتبارها مناطق ضعف في القشرة الأرضية. </a:t>
            </a:r>
            <a:endParaRPr lang="ar-EG" sz="5200" b="1" dirty="0" smtClean="0">
              <a:solidFill>
                <a:srgbClr val="002060"/>
              </a:solidFill>
              <a:latin typeface="Simplified Arabic" pitchFamily="18" charset="-78"/>
              <a:cs typeface="Simplified Arabic" pitchFamily="18" charset="-78"/>
            </a:endParaRPr>
          </a:p>
          <a:p>
            <a:pPr marL="1249363" indent="-166688" algn="r" rtl="1">
              <a:lnSpc>
                <a:spcPct val="170000"/>
              </a:lnSpc>
              <a:buFont typeface="Wingdings" pitchFamily="2" charset="2"/>
              <a:buChar char="§"/>
              <a:tabLst>
                <a:tab pos="808038" algn="l"/>
                <a:tab pos="990600" algn="l"/>
              </a:tabLst>
            </a:pPr>
            <a:r>
              <a:rPr lang="ar-EG" sz="4900" b="1" dirty="0" smtClean="0">
                <a:solidFill>
                  <a:srgbClr val="913533"/>
                </a:solidFill>
                <a:latin typeface="Simplified Arabic" pitchFamily="18" charset="-78"/>
                <a:cs typeface="Simplified Arabic" pitchFamily="18" charset="-78"/>
              </a:rPr>
              <a:t>ارتبط </a:t>
            </a:r>
            <a:r>
              <a:rPr lang="ar-EG" sz="4900" b="1" dirty="0" smtClean="0">
                <a:solidFill>
                  <a:srgbClr val="913533"/>
                </a:solidFill>
                <a:latin typeface="Simplified Arabic" pitchFamily="18" charset="-78"/>
                <a:cs typeface="Simplified Arabic" pitchFamily="18" charset="-78"/>
              </a:rPr>
              <a:t>تكوين </a:t>
            </a:r>
            <a:r>
              <a:rPr lang="ar-EG" sz="4900" b="1" dirty="0" smtClean="0">
                <a:solidFill>
                  <a:srgbClr val="FF0000"/>
                </a:solidFill>
                <a:latin typeface="Simplified Arabic" pitchFamily="18" charset="-78"/>
                <a:cs typeface="Simplified Arabic" pitchFamily="18" charset="-78"/>
              </a:rPr>
              <a:t>منخفضي الخارجة والداخلة </a:t>
            </a:r>
            <a:r>
              <a:rPr lang="ar-EG" sz="4900" b="1" dirty="0" smtClean="0">
                <a:solidFill>
                  <a:srgbClr val="913533"/>
                </a:solidFill>
                <a:latin typeface="Simplified Arabic" pitchFamily="18" charset="-78"/>
                <a:cs typeface="Simplified Arabic" pitchFamily="18" charset="-78"/>
              </a:rPr>
              <a:t>بالحد الجيولوجي بين الحجر الرملي النوبي في الجنوب والطباشير الكريتاسي في الشمال. </a:t>
            </a:r>
            <a:endParaRPr lang="ar-EG" sz="4900" b="1" dirty="0" smtClean="0">
              <a:solidFill>
                <a:srgbClr val="913533"/>
              </a:solidFill>
              <a:latin typeface="Simplified Arabic" pitchFamily="18" charset="-78"/>
              <a:cs typeface="Simplified Arabic" pitchFamily="18" charset="-78"/>
            </a:endParaRPr>
          </a:p>
          <a:p>
            <a:pPr marL="1249363" indent="-166688" algn="r" rtl="1">
              <a:lnSpc>
                <a:spcPct val="170000"/>
              </a:lnSpc>
              <a:buFont typeface="Wingdings" pitchFamily="2" charset="2"/>
              <a:buChar char="§"/>
              <a:tabLst>
                <a:tab pos="808038" algn="l"/>
                <a:tab pos="990600" algn="l"/>
              </a:tabLst>
            </a:pPr>
            <a:r>
              <a:rPr lang="ar-EG" sz="4900" b="1" dirty="0" smtClean="0">
                <a:solidFill>
                  <a:srgbClr val="913533"/>
                </a:solidFill>
                <a:latin typeface="Simplified Arabic" pitchFamily="18" charset="-78"/>
                <a:cs typeface="Simplified Arabic" pitchFamily="18" charset="-78"/>
              </a:rPr>
              <a:t>ارتبط </a:t>
            </a:r>
            <a:r>
              <a:rPr lang="ar-EG" sz="4900" b="1" dirty="0" smtClean="0">
                <a:solidFill>
                  <a:srgbClr val="913533"/>
                </a:solidFill>
                <a:latin typeface="Simplified Arabic" pitchFamily="18" charset="-78"/>
                <a:cs typeface="Simplified Arabic" pitchFamily="18" charset="-78"/>
              </a:rPr>
              <a:t>تكوين كل من </a:t>
            </a:r>
            <a:r>
              <a:rPr lang="ar-EG" sz="4900" b="1" dirty="0" smtClean="0">
                <a:solidFill>
                  <a:srgbClr val="FF0000"/>
                </a:solidFill>
                <a:latin typeface="Simplified Arabic" pitchFamily="18" charset="-78"/>
                <a:cs typeface="Simplified Arabic" pitchFamily="18" charset="-78"/>
              </a:rPr>
              <a:t>منخفض الفرافرة ومنخفض </a:t>
            </a:r>
            <a:r>
              <a:rPr lang="ar-EG" sz="4900" b="1" dirty="0" smtClean="0">
                <a:solidFill>
                  <a:srgbClr val="913533"/>
                </a:solidFill>
                <a:latin typeface="Simplified Arabic" pitchFamily="18" charset="-78"/>
                <a:cs typeface="Simplified Arabic" pitchFamily="18" charset="-78"/>
              </a:rPr>
              <a:t>البحرية بالحد الجيولوجي بين صخور الكريتاسي جنوبا وصخور الأيوسين شمالا، </a:t>
            </a:r>
            <a:endParaRPr lang="ar-EG" sz="4900" b="1" dirty="0" smtClean="0">
              <a:solidFill>
                <a:srgbClr val="913533"/>
              </a:solidFill>
              <a:latin typeface="Simplified Arabic" pitchFamily="18" charset="-78"/>
              <a:cs typeface="Simplified Arabic" pitchFamily="18" charset="-78"/>
            </a:endParaRPr>
          </a:p>
          <a:p>
            <a:pPr marL="1249363" indent="-166688" algn="r" rtl="1">
              <a:lnSpc>
                <a:spcPct val="170000"/>
              </a:lnSpc>
              <a:buFont typeface="Wingdings" pitchFamily="2" charset="2"/>
              <a:buChar char="§"/>
              <a:tabLst>
                <a:tab pos="808038" algn="l"/>
                <a:tab pos="990600" algn="l"/>
              </a:tabLst>
            </a:pPr>
            <a:r>
              <a:rPr lang="ar-EG" sz="4900" b="1" dirty="0" smtClean="0">
                <a:solidFill>
                  <a:srgbClr val="913533"/>
                </a:solidFill>
                <a:latin typeface="Simplified Arabic" pitchFamily="18" charset="-78"/>
                <a:cs typeface="Simplified Arabic" pitchFamily="18" charset="-78"/>
              </a:rPr>
              <a:t>ارتبط </a:t>
            </a:r>
            <a:r>
              <a:rPr lang="ar-EG" sz="4900" b="1" dirty="0" smtClean="0">
                <a:solidFill>
                  <a:srgbClr val="913533"/>
                </a:solidFill>
                <a:latin typeface="Simplified Arabic" pitchFamily="18" charset="-78"/>
                <a:cs typeface="Simplified Arabic" pitchFamily="18" charset="-78"/>
              </a:rPr>
              <a:t>تكوين كل من </a:t>
            </a:r>
            <a:r>
              <a:rPr lang="ar-EG" sz="4900" b="1" dirty="0" smtClean="0">
                <a:solidFill>
                  <a:srgbClr val="FF0000"/>
                </a:solidFill>
                <a:latin typeface="Simplified Arabic" pitchFamily="18" charset="-78"/>
                <a:cs typeface="Simplified Arabic" pitchFamily="18" charset="-78"/>
              </a:rPr>
              <a:t>منخفض القطارة ومنخفض سيوة</a:t>
            </a:r>
            <a:r>
              <a:rPr lang="ar-EG" sz="4900" b="1" dirty="0" smtClean="0">
                <a:solidFill>
                  <a:srgbClr val="913533"/>
                </a:solidFill>
                <a:latin typeface="Simplified Arabic" pitchFamily="18" charset="-78"/>
                <a:cs typeface="Simplified Arabic" pitchFamily="18" charset="-78"/>
              </a:rPr>
              <a:t> على امتداد الحد الجيولوجي بين صخور الأيوسين وصخور الميوسين.</a:t>
            </a:r>
            <a:endParaRPr lang="en-US" sz="4900" b="1" dirty="0" smtClean="0">
              <a:solidFill>
                <a:srgbClr val="913533"/>
              </a:solidFill>
              <a:latin typeface="Simplified Arabic" pitchFamily="18" charset="-78"/>
              <a:cs typeface="Simplified Arabic" pitchFamily="18" charset="-78"/>
            </a:endParaRPr>
          </a:p>
          <a:p>
            <a:pPr lvl="0" algn="r" rtl="1">
              <a:lnSpc>
                <a:spcPct val="170000"/>
              </a:lnSpc>
              <a:buNone/>
            </a:pPr>
            <a:endParaRPr lang="en-US" sz="2900" b="1" dirty="0" smtClean="0">
              <a:solidFill>
                <a:srgbClr val="002060"/>
              </a:solidFill>
              <a:latin typeface="Simplified Arabic" pitchFamily="18" charset="-78"/>
              <a:cs typeface="Simplified Arabic" pitchFamily="18" charset="-78"/>
            </a:endParaRPr>
          </a:p>
          <a:p>
            <a:pPr algn="r" rtl="1">
              <a:lnSpc>
                <a:spcPct val="150000"/>
              </a:lnSpc>
              <a:buNone/>
            </a:pPr>
            <a:endParaRPr lang="ar-EG" sz="2600" dirty="0" smtClean="0">
              <a:solidFill>
                <a:srgbClr val="002060"/>
              </a:solidFill>
              <a:latin typeface="Simplified Arabic" pitchFamily="18" charset="-78"/>
              <a:cs typeface="Simplified Arabic" pitchFamily="18" charset="-78"/>
            </a:endParaRPr>
          </a:p>
          <a:p>
            <a:pPr algn="r" rtl="1">
              <a:lnSpc>
                <a:spcPct val="150000"/>
              </a:lnSpc>
              <a:buNone/>
            </a:pPr>
            <a:endParaRPr lang="ar-EG" sz="2600" b="1" dirty="0" smtClean="0">
              <a:solidFill>
                <a:srgbClr val="002060"/>
              </a:solidFill>
              <a:latin typeface="Simplified Arabic" pitchFamily="18" charset="-78"/>
              <a:cs typeface="Simplified Arabic" pitchFamily="18" charset="-78"/>
            </a:endParaRPr>
          </a:p>
          <a:p>
            <a:pPr algn="r" rtl="1">
              <a:lnSpc>
                <a:spcPct val="150000"/>
              </a:lnSpc>
              <a:buNone/>
            </a:pPr>
            <a:endParaRPr lang="ar-EG" sz="2600" b="1" dirty="0" smtClean="0">
              <a:solidFill>
                <a:srgbClr val="002060"/>
              </a:solidFill>
              <a:latin typeface="Simplified Arabic" pitchFamily="18" charset="-78"/>
              <a:cs typeface="Simplified Arabic" pitchFamily="18" charset="-78"/>
            </a:endParaRPr>
          </a:p>
        </p:txBody>
      </p:sp>
      <p:sp>
        <p:nvSpPr>
          <p:cNvPr id="4" name="Title 1"/>
          <p:cNvSpPr txBox="1">
            <a:spLocks/>
          </p:cNvSpPr>
          <p:nvPr/>
        </p:nvSpPr>
        <p:spPr>
          <a:xfrm>
            <a:off x="381000" y="152400"/>
            <a:ext cx="8534400" cy="609600"/>
          </a:xfrm>
          <a:prstGeom prst="rect">
            <a:avLst/>
          </a:prstGeom>
          <a:solidFill>
            <a:schemeClr val="accent2">
              <a:lumMod val="20000"/>
              <a:lumOff val="80000"/>
            </a:schemeClr>
          </a:solidFill>
          <a:ln w="25400">
            <a:solidFill>
              <a:schemeClr val="tx1"/>
            </a:solidFill>
          </a:ln>
        </p:spPr>
        <p:txBody>
          <a:bodyPr vert="horz" lIns="91440" tIns="45720" rIns="91440" bIns="45720" rtlCol="0" anchor="ctr">
            <a:noAutofit/>
          </a:bodyPr>
          <a:lstStyle/>
          <a:p>
            <a:pPr algn="ctr" rtl="1"/>
            <a:r>
              <a:rPr lang="ar-EG" sz="4000" b="1" dirty="0" smtClean="0">
                <a:solidFill>
                  <a:srgbClr val="FF0000"/>
                </a:solidFill>
              </a:rPr>
              <a:t>سمات المنخفضات </a:t>
            </a:r>
            <a:r>
              <a:rPr lang="ar-EG" sz="4000" b="1" dirty="0" smtClean="0">
                <a:solidFill>
                  <a:srgbClr val="FF0000"/>
                </a:solidFill>
              </a:rPr>
              <a:t>المصرية </a:t>
            </a:r>
            <a:r>
              <a:rPr lang="ar-EG" sz="4000" b="1" dirty="0" smtClean="0">
                <a:solidFill>
                  <a:srgbClr val="FF0000"/>
                </a:solidFill>
              </a:rPr>
              <a:t>الكبرى</a:t>
            </a:r>
            <a:endParaRPr lang="en-US" sz="40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10600" cy="5562600"/>
          </a:xfrm>
          <a:solidFill>
            <a:srgbClr val="6ABAD0"/>
          </a:solidFill>
          <a:ln w="34925">
            <a:solidFill>
              <a:schemeClr val="tx1"/>
            </a:solidFill>
          </a:ln>
        </p:spPr>
        <p:txBody>
          <a:bodyPr anchor="t">
            <a:noAutofit/>
          </a:bodyPr>
          <a:lstStyle/>
          <a:p>
            <a:pPr marL="365125" indent="-273050" algn="r" rtl="1">
              <a:lnSpc>
                <a:spcPct val="150000"/>
              </a:lnSpc>
              <a:spcBef>
                <a:spcPct val="20000"/>
              </a:spcBef>
            </a:pPr>
            <a:r>
              <a:rPr lang="ar-EG" sz="2100" b="1" dirty="0" smtClean="0">
                <a:solidFill>
                  <a:srgbClr val="002060"/>
                </a:solidFill>
                <a:latin typeface="Simplified Arabic" pitchFamily="18" charset="-78"/>
                <a:ea typeface="+mn-ea"/>
                <a:cs typeface="Simplified Arabic" pitchFamily="18" charset="-78"/>
              </a:rPr>
              <a:t>لقد انقسم الباحثون الذين تعرضوا لطريقة تكوين المنخفضات المصرية الكبرى إلى ثلاث </a:t>
            </a:r>
            <a:r>
              <a:rPr lang="ar-EG" sz="2100" b="1" dirty="0" smtClean="0">
                <a:solidFill>
                  <a:srgbClr val="002060"/>
                </a:solidFill>
                <a:latin typeface="Simplified Arabic" pitchFamily="18" charset="-78"/>
                <a:ea typeface="+mn-ea"/>
                <a:cs typeface="Simplified Arabic" pitchFamily="18" charset="-78"/>
              </a:rPr>
              <a:t>فرق:- </a:t>
            </a:r>
            <a:r>
              <a:rPr lang="ar-EG" sz="2100" b="1" dirty="0" smtClean="0">
                <a:solidFill>
                  <a:srgbClr val="002060"/>
                </a:solidFill>
                <a:latin typeface="Simplified Arabic" pitchFamily="18" charset="-78"/>
                <a:ea typeface="+mn-ea"/>
                <a:cs typeface="Simplified Arabic" pitchFamily="18" charset="-78"/>
              </a:rPr>
              <a:t/>
            </a:r>
            <a:br>
              <a:rPr lang="ar-EG" sz="2100" b="1" dirty="0" smtClean="0">
                <a:solidFill>
                  <a:srgbClr val="002060"/>
                </a:solidFill>
                <a:latin typeface="Simplified Arabic" pitchFamily="18" charset="-78"/>
                <a:ea typeface="+mn-ea"/>
                <a:cs typeface="Simplified Arabic" pitchFamily="18" charset="-78"/>
              </a:rPr>
            </a:br>
            <a:r>
              <a:rPr lang="ar-EG" sz="2100" b="1" u="sng" dirty="0" smtClean="0">
                <a:solidFill>
                  <a:srgbClr val="FF0000"/>
                </a:solidFill>
                <a:latin typeface="Simplified Arabic" pitchFamily="18" charset="-78"/>
                <a:ea typeface="+mn-ea"/>
                <a:cs typeface="Simplified Arabic" pitchFamily="18" charset="-78"/>
              </a:rPr>
              <a:t>1- </a:t>
            </a:r>
            <a:r>
              <a:rPr lang="ar-EG" sz="2400" u="sng" dirty="0" smtClean="0">
                <a:solidFill>
                  <a:srgbClr val="FF0000"/>
                </a:solidFill>
              </a:rPr>
              <a:t> </a:t>
            </a:r>
            <a:r>
              <a:rPr lang="ar-EG" sz="2400" u="sng" dirty="0" smtClean="0">
                <a:solidFill>
                  <a:srgbClr val="FF0000"/>
                </a:solidFill>
              </a:rPr>
              <a:t>الفريق الأول يؤيد النشأة التكتونية </a:t>
            </a:r>
            <a:r>
              <a:rPr lang="ar-EG" sz="2400" u="sng" dirty="0" smtClean="0">
                <a:solidFill>
                  <a:srgbClr val="FF0000"/>
                </a:solidFill>
              </a:rPr>
              <a:t>للمنخفضات.</a:t>
            </a:r>
            <a:r>
              <a:rPr lang="ar-EG" sz="2400" dirty="0" smtClean="0"/>
              <a:t/>
            </a:r>
            <a:br>
              <a:rPr lang="ar-EG" sz="2400" dirty="0" smtClean="0"/>
            </a:br>
            <a:r>
              <a:rPr lang="ar-EG" sz="2400" dirty="0" smtClean="0"/>
              <a:t>- يتزعم </a:t>
            </a:r>
            <a:r>
              <a:rPr lang="ar-EG" sz="2400" dirty="0" smtClean="0"/>
              <a:t>هذا الفريق كل من بول </a:t>
            </a:r>
            <a:r>
              <a:rPr lang="en-US" sz="2400" dirty="0" smtClean="0"/>
              <a:t>( Ball. 1938)</a:t>
            </a:r>
            <a:r>
              <a:rPr lang="ar-EG" sz="2400" dirty="0" smtClean="0"/>
              <a:t> وبيدنيل </a:t>
            </a:r>
            <a:r>
              <a:rPr lang="en-US" sz="2400" dirty="0" smtClean="0"/>
              <a:t>(</a:t>
            </a:r>
            <a:r>
              <a:rPr lang="en-US" sz="2400" dirty="0" err="1" smtClean="0"/>
              <a:t>Beadnell</a:t>
            </a:r>
            <a:r>
              <a:rPr lang="en-US" sz="2400" dirty="0" smtClean="0"/>
              <a:t>, 1901) </a:t>
            </a:r>
            <a:r>
              <a:rPr lang="ar-EG" sz="2400" dirty="0" smtClean="0"/>
              <a:t>، وإبراهيم </a:t>
            </a:r>
            <a:r>
              <a:rPr lang="en-US" sz="2400" dirty="0" smtClean="0"/>
              <a:t>(Ibrahim, 1957)</a:t>
            </a:r>
            <a:r>
              <a:rPr lang="ar-EG" sz="2400" dirty="0" smtClean="0"/>
              <a:t> وكنيتش وباللور </a:t>
            </a:r>
            <a:r>
              <a:rPr lang="en-US" sz="2400" dirty="0" smtClean="0"/>
              <a:t>(</a:t>
            </a:r>
            <a:r>
              <a:rPr lang="en-US" sz="2400" dirty="0" err="1" smtClean="0"/>
              <a:t>Knetsch</a:t>
            </a:r>
            <a:r>
              <a:rPr lang="en-US" sz="2400" dirty="0" smtClean="0"/>
              <a:t> &amp; </a:t>
            </a:r>
            <a:r>
              <a:rPr lang="en-US" sz="2400" dirty="0" err="1" smtClean="0"/>
              <a:t>Yallouze</a:t>
            </a:r>
            <a:r>
              <a:rPr lang="en-US" sz="2400" dirty="0" smtClean="0"/>
              <a:t>, 1955)</a:t>
            </a:r>
            <a:r>
              <a:rPr lang="ar-EG" sz="2400" dirty="0" smtClean="0"/>
              <a:t> وبفننستايل </a:t>
            </a:r>
            <a:r>
              <a:rPr lang="en-US" sz="2400" dirty="0" smtClean="0"/>
              <a:t>(</a:t>
            </a:r>
            <a:r>
              <a:rPr lang="en-US" sz="2400" dirty="0" err="1" smtClean="0"/>
              <a:t>Pfannenstiel</a:t>
            </a:r>
            <a:r>
              <a:rPr lang="en-US" sz="2400" dirty="0" smtClean="0"/>
              <a:t>, 1953)</a:t>
            </a:r>
            <a:r>
              <a:rPr lang="ar-EG" sz="2400" dirty="0" smtClean="0"/>
              <a:t> </a:t>
            </a:r>
            <a:r>
              <a:rPr lang="ar-EG" sz="2400" dirty="0" smtClean="0"/>
              <a:t>. </a:t>
            </a:r>
            <a:r>
              <a:rPr lang="ar-EG" sz="2400" u="sng" dirty="0" smtClean="0">
                <a:solidFill>
                  <a:srgbClr val="FF0000"/>
                </a:solidFill>
              </a:rPr>
              <a:t>الاقتصار على رأيين</a:t>
            </a:r>
            <a:r>
              <a:rPr lang="ar-EG" sz="2400" dirty="0" smtClean="0"/>
              <a:t/>
            </a:r>
            <a:br>
              <a:rPr lang="ar-EG" sz="2400" dirty="0" smtClean="0"/>
            </a:br>
            <a:r>
              <a:rPr lang="ar-EG" sz="2400" b="1" u="sng" dirty="0" smtClean="0">
                <a:solidFill>
                  <a:srgbClr val="FF0000"/>
                </a:solidFill>
              </a:rPr>
              <a:t>- حون بل </a:t>
            </a:r>
            <a:r>
              <a:rPr lang="ar-EG" sz="2400" dirty="0" smtClean="0"/>
              <a:t/>
            </a:r>
            <a:br>
              <a:rPr lang="ar-EG" sz="2400" dirty="0" smtClean="0"/>
            </a:br>
            <a:r>
              <a:rPr lang="ar-EG" sz="2000" b="1" dirty="0" smtClean="0"/>
              <a:t>ويرى أن </a:t>
            </a:r>
            <a:r>
              <a:rPr lang="ar-EG" sz="2000" b="1" dirty="0" smtClean="0"/>
              <a:t>المنخفضات المصرية قد تأثرت بالفوالق ثم هبطت الأرض المحصورة بينها،. ويؤيد هوبس </a:t>
            </a:r>
            <a:r>
              <a:rPr lang="en-US" sz="2000" b="1" dirty="0" smtClean="0"/>
              <a:t>(Hobbs. 1917)</a:t>
            </a:r>
            <a:r>
              <a:rPr lang="ar-EG" sz="2000" b="1" dirty="0" smtClean="0"/>
              <a:t> هذا الرأي حيث أن المواضع الحالية للمنخفضات قد تعرضت لبعض الفوالق المحلية التي ساهمت في تكسير الغطاء الصخري، ثم أعطي للرياح الأهمية الكبرى لاستكمال حفر المنخفضات.</a:t>
            </a:r>
            <a:r>
              <a:rPr lang="en-US" sz="2400" dirty="0" smtClean="0"/>
              <a:t/>
            </a:r>
            <a:br>
              <a:rPr lang="en-US" sz="2400" dirty="0" smtClean="0"/>
            </a:br>
            <a:r>
              <a:rPr lang="ar-EG" sz="2100" b="1" dirty="0" smtClean="0">
                <a:solidFill>
                  <a:srgbClr val="002060"/>
                </a:solidFill>
                <a:latin typeface="Simplified Arabic" pitchFamily="18" charset="-78"/>
                <a:ea typeface="+mn-ea"/>
                <a:cs typeface="Simplified Arabic" pitchFamily="18" charset="-78"/>
              </a:rPr>
              <a:t/>
            </a:r>
            <a:br>
              <a:rPr lang="ar-EG" sz="2100" b="1" dirty="0" smtClean="0">
                <a:solidFill>
                  <a:srgbClr val="002060"/>
                </a:solidFill>
                <a:latin typeface="Simplified Arabic" pitchFamily="18" charset="-78"/>
                <a:ea typeface="+mn-ea"/>
                <a:cs typeface="Simplified Arabic" pitchFamily="18" charset="-78"/>
              </a:rPr>
            </a:br>
            <a:endParaRPr lang="ar-EG" sz="2100" b="1" dirty="0" smtClean="0">
              <a:solidFill>
                <a:srgbClr val="002060"/>
              </a:solidFill>
              <a:latin typeface="Simplified Arabic" pitchFamily="18" charset="-78"/>
              <a:ea typeface="+mn-ea"/>
              <a:cs typeface="Simplified Arabic" pitchFamily="18" charset="-78"/>
            </a:endParaRPr>
          </a:p>
        </p:txBody>
      </p:sp>
      <p:sp>
        <p:nvSpPr>
          <p:cNvPr id="3" name="Title 1"/>
          <p:cNvSpPr txBox="1">
            <a:spLocks/>
          </p:cNvSpPr>
          <p:nvPr/>
        </p:nvSpPr>
        <p:spPr>
          <a:xfrm>
            <a:off x="304800" y="152400"/>
            <a:ext cx="8534400" cy="838200"/>
          </a:xfrm>
          <a:prstGeom prst="rect">
            <a:avLst/>
          </a:prstGeom>
          <a:solidFill>
            <a:schemeClr val="accent4">
              <a:lumMod val="20000"/>
              <a:lumOff val="80000"/>
            </a:schemeClr>
          </a:solidFill>
          <a:ln w="25400">
            <a:solidFill>
              <a:schemeClr val="tx1"/>
            </a:solidFill>
          </a:ln>
        </p:spPr>
        <p:txBody>
          <a:bodyPr vert="horz" lIns="91440" tIns="45720" rIns="91440" bIns="45720" rtlCol="0" anchor="ctr">
            <a:noAutofit/>
          </a:bodyPr>
          <a:lstStyle/>
          <a:p>
            <a:pPr algn="ctr" rtl="1"/>
            <a:r>
              <a:rPr lang="ar-EG" sz="4000" dirty="0" smtClean="0">
                <a:solidFill>
                  <a:srgbClr val="FF0000"/>
                </a:solidFill>
              </a:rPr>
              <a:t>ثالثا: طريقة تكوين المنخفضات المصرية الكبرى:</a:t>
            </a:r>
            <a:endParaRPr lang="en-US" sz="40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324600"/>
          </a:xfrm>
          <a:solidFill>
            <a:srgbClr val="EBC8C7"/>
          </a:solidFill>
          <a:ln w="31750">
            <a:solidFill>
              <a:schemeClr val="tx1"/>
            </a:solidFill>
          </a:ln>
        </p:spPr>
        <p:txBody>
          <a:bodyPr anchor="t">
            <a:normAutofit/>
          </a:bodyPr>
          <a:lstStyle/>
          <a:p>
            <a:pPr marL="365125" indent="-365125" algn="r" rtl="1">
              <a:lnSpc>
                <a:spcPct val="150000"/>
              </a:lnSpc>
            </a:pPr>
            <a:r>
              <a:rPr lang="ar-EG" sz="2700" b="1" u="sng" dirty="0" smtClean="0">
                <a:solidFill>
                  <a:srgbClr val="FF0000"/>
                </a:solidFill>
              </a:rPr>
              <a:t>-  بفننستايل </a:t>
            </a:r>
            <a:r>
              <a:rPr lang="ar-EG" sz="2400" b="1" dirty="0" smtClean="0">
                <a:solidFill>
                  <a:srgbClr val="FF0000"/>
                </a:solidFill>
              </a:rPr>
              <a:t/>
            </a:r>
            <a:br>
              <a:rPr lang="ar-EG" sz="2400" b="1" dirty="0" smtClean="0">
                <a:solidFill>
                  <a:srgbClr val="FF0000"/>
                </a:solidFill>
              </a:rPr>
            </a:br>
            <a:r>
              <a:rPr lang="ar-EG" sz="2400" b="1" dirty="0" smtClean="0">
                <a:solidFill>
                  <a:srgbClr val="FF0000"/>
                </a:solidFill>
              </a:rPr>
              <a:t>- </a:t>
            </a:r>
            <a:r>
              <a:rPr lang="ar-EG" sz="2000" b="1" dirty="0" smtClean="0">
                <a:latin typeface="Simplified Arabic" pitchFamily="18" charset="-78"/>
                <a:cs typeface="Simplified Arabic" pitchFamily="18" charset="-78"/>
              </a:rPr>
              <a:t>يرى </a:t>
            </a:r>
            <a:r>
              <a:rPr lang="ar-EG" sz="2000" b="1" dirty="0" smtClean="0">
                <a:latin typeface="Simplified Arabic" pitchFamily="18" charset="-78"/>
                <a:cs typeface="Simplified Arabic" pitchFamily="18" charset="-78"/>
              </a:rPr>
              <a:t>أن كل من العوامل التكتونية، والتعرية الريحية، والحفر المائي لا يمكن أن يكون أي منها مسئولا عن المنخفضات وتجويفها، وكل ما في الأمر أن </a:t>
            </a:r>
            <a:r>
              <a:rPr lang="ar-EG" sz="2000" b="1" dirty="0" smtClean="0">
                <a:solidFill>
                  <a:srgbClr val="FF0000"/>
                </a:solidFill>
                <a:latin typeface="Simplified Arabic" pitchFamily="18" charset="-78"/>
                <a:cs typeface="Simplified Arabic" pitchFamily="18" charset="-78"/>
              </a:rPr>
              <a:t>عوامل </a:t>
            </a:r>
            <a:r>
              <a:rPr lang="ar-EG" sz="2000" b="1" dirty="0" smtClean="0">
                <a:solidFill>
                  <a:srgbClr val="FF0000"/>
                </a:solidFill>
                <a:latin typeface="Simplified Arabic" pitchFamily="18" charset="-78"/>
                <a:cs typeface="Simplified Arabic" pitchFamily="18" charset="-78"/>
              </a:rPr>
              <a:t>بنائية </a:t>
            </a:r>
            <a:r>
              <a:rPr lang="ar-EG" sz="2000" b="1" dirty="0" smtClean="0">
                <a:solidFill>
                  <a:srgbClr val="FF0000"/>
                </a:solidFill>
                <a:latin typeface="Simplified Arabic" pitchFamily="18" charset="-78"/>
                <a:cs typeface="Simplified Arabic" pitchFamily="18" charset="-78"/>
              </a:rPr>
              <a:t>معينة هي التي أدت إلى توزيع المنخفضات بالصحراء الغربية في مواضع معينة،</a:t>
            </a:r>
            <a:r>
              <a:rPr lang="ar-EG" sz="2000" b="1" dirty="0" smtClean="0">
                <a:latin typeface="Simplified Arabic" pitchFamily="18" charset="-78"/>
                <a:cs typeface="Simplified Arabic" pitchFamily="18" charset="-78"/>
              </a:rPr>
              <a:t> فهي لا يمكن أن تكون قد توزعت حيث توجد بصورة عشوائية، بل نجدها ترتبط بالمناطق الحدية بين التكوينات الجيولوجية المتغايرة وهي بعينها المناطق التي يسود بها مظهر </a:t>
            </a:r>
            <a:r>
              <a:rPr lang="ar-EG" sz="2000" b="1" dirty="0" smtClean="0">
                <a:latin typeface="Simplified Arabic" pitchFamily="18" charset="-78"/>
                <a:cs typeface="Simplified Arabic" pitchFamily="18" charset="-78"/>
              </a:rPr>
              <a:t>الكويستا.</a:t>
            </a:r>
            <a:br>
              <a:rPr lang="ar-EG" sz="2000" b="1" dirty="0" smtClean="0">
                <a:latin typeface="Simplified Arabic" pitchFamily="18" charset="-78"/>
                <a:cs typeface="Simplified Arabic" pitchFamily="18" charset="-78"/>
              </a:rPr>
            </a:br>
            <a:r>
              <a:rPr lang="ar-EG" sz="2000" b="1" dirty="0" smtClean="0">
                <a:latin typeface="Simplified Arabic" pitchFamily="18" charset="-78"/>
                <a:cs typeface="Simplified Arabic" pitchFamily="18" charset="-78"/>
              </a:rPr>
              <a:t>- </a:t>
            </a:r>
            <a:r>
              <a:rPr lang="ar-EG" sz="2000" b="1" dirty="0" smtClean="0">
                <a:latin typeface="Simplified Arabic" pitchFamily="18" charset="-78"/>
                <a:cs typeface="Simplified Arabic" pitchFamily="18" charset="-78"/>
              </a:rPr>
              <a:t>ويبدو </a:t>
            </a:r>
            <a:r>
              <a:rPr lang="ar-EG" sz="2000" b="1" dirty="0" smtClean="0">
                <a:latin typeface="Simplified Arabic" pitchFamily="18" charset="-78"/>
                <a:cs typeface="Simplified Arabic" pitchFamily="18" charset="-78"/>
              </a:rPr>
              <a:t>أن </a:t>
            </a:r>
            <a:r>
              <a:rPr lang="ar-EG" sz="2000" b="1" dirty="0" smtClean="0">
                <a:solidFill>
                  <a:srgbClr val="FF0000"/>
                </a:solidFill>
                <a:latin typeface="Simplified Arabic" pitchFamily="18" charset="-78"/>
                <a:cs typeface="Simplified Arabic" pitchFamily="18" charset="-78"/>
              </a:rPr>
              <a:t>هذا الرأي منطقيا ويتفق مع الواقع</a:t>
            </a:r>
            <a:r>
              <a:rPr lang="ar-EG" sz="2000" b="1" dirty="0" smtClean="0">
                <a:latin typeface="Simplified Arabic" pitchFamily="18" charset="-78"/>
                <a:cs typeface="Simplified Arabic" pitchFamily="18" charset="-78"/>
              </a:rPr>
              <a:t>، إلا أنه لم يتطرق إلى السبب في ارتباط المنخفضات بمناطق معينة من حدود التكوينات الجيولوجية دون غيرها، وربما يكون السبب في </a:t>
            </a:r>
            <a:r>
              <a:rPr lang="ar-EG" sz="2000" b="1" dirty="0" smtClean="0">
                <a:latin typeface="Simplified Arabic" pitchFamily="18" charset="-78"/>
                <a:cs typeface="Simplified Arabic" pitchFamily="18" charset="-78"/>
              </a:rPr>
              <a:t>ذلك </a:t>
            </a:r>
            <a:r>
              <a:rPr lang="ar-EG" sz="2000" b="1" dirty="0" smtClean="0">
                <a:latin typeface="Simplified Arabic" pitchFamily="18" charset="-78"/>
                <a:cs typeface="Simplified Arabic" pitchFamily="18" charset="-78"/>
              </a:rPr>
              <a:t>هو قلة سمك الغطاء الكلسي في هذه المواضع.</a:t>
            </a:r>
            <a:r>
              <a:rPr lang="en-US" sz="2000" dirty="0" smtClean="0">
                <a:latin typeface="Simplified Arabic" pitchFamily="18" charset="-78"/>
                <a:cs typeface="Simplified Arabic" pitchFamily="18" charset="-78"/>
              </a:rPr>
              <a:t/>
            </a:r>
            <a:br>
              <a:rPr lang="en-US" sz="2000" dirty="0" smtClean="0">
                <a:latin typeface="Simplified Arabic" pitchFamily="18" charset="-78"/>
                <a:cs typeface="Simplified Arabic" pitchFamily="18" charset="-78"/>
              </a:rPr>
            </a:br>
            <a:r>
              <a:rPr lang="ar-EG" sz="2000" b="1" dirty="0" smtClean="0">
                <a:latin typeface="Simplified Arabic" pitchFamily="18" charset="-78"/>
                <a:cs typeface="Simplified Arabic" pitchFamily="18" charset="-78"/>
              </a:rPr>
              <a:t>- ولا </a:t>
            </a:r>
            <a:r>
              <a:rPr lang="ar-EG" sz="2000" b="1" dirty="0" smtClean="0">
                <a:latin typeface="Simplified Arabic" pitchFamily="18" charset="-78"/>
                <a:cs typeface="Simplified Arabic" pitchFamily="18" charset="-78"/>
              </a:rPr>
              <a:t>شك أن التوزيع الجغرافي للمنخفضات المصرية لم يأت من فراغ، وإنما هو نتيجة </a:t>
            </a:r>
            <a:r>
              <a:rPr lang="ar-EG" sz="2000" b="1" dirty="0" smtClean="0">
                <a:solidFill>
                  <a:srgbClr val="FF0000"/>
                </a:solidFill>
                <a:latin typeface="Simplified Arabic" pitchFamily="18" charset="-78"/>
                <a:cs typeface="Simplified Arabic" pitchFamily="18" charset="-78"/>
              </a:rPr>
              <a:t>لعوامل عديدة من بينها حدود التكوينات الجيولوجية، وقلة سمك الغطاء الصخري الكلسي في مواضعها </a:t>
            </a:r>
            <a:r>
              <a:rPr lang="ar-EG" sz="2000" b="1" dirty="0" smtClean="0">
                <a:solidFill>
                  <a:srgbClr val="FF0000"/>
                </a:solidFill>
                <a:latin typeface="Simplified Arabic" pitchFamily="18" charset="-78"/>
                <a:cs typeface="Simplified Arabic" pitchFamily="18" charset="-78"/>
              </a:rPr>
              <a:t>الحالية</a:t>
            </a:r>
            <a:r>
              <a:rPr lang="ar-EG" sz="2000" b="1" dirty="0" smtClean="0">
                <a:latin typeface="Simplified Arabic" pitchFamily="18" charset="-78"/>
                <a:cs typeface="Simplified Arabic" pitchFamily="18" charset="-78"/>
              </a:rPr>
              <a:t>.فقد </a:t>
            </a:r>
            <a:r>
              <a:rPr lang="ar-EG" sz="2000" b="1" dirty="0" smtClean="0">
                <a:latin typeface="Simplified Arabic" pitchFamily="18" charset="-78"/>
                <a:cs typeface="Simplified Arabic" pitchFamily="18" charset="-78"/>
              </a:rPr>
              <a:t>ارتبط كل من منخفض الفرافرة والبحرية بالحد الجيولوجي الفاصل بين الطباشير الكريتاسي في الجنوب والحجر الجيري الأيوسيني في الشمال. </a:t>
            </a:r>
            <a:endParaRPr lang="ar-EG" sz="2000" b="1" dirty="0" smtClean="0">
              <a:latin typeface="Simplified Arabic" pitchFamily="18" charset="-78"/>
              <a:cs typeface="Simplified Arabic"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772</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الصحراء الغربية</vt:lpstr>
      <vt:lpstr>Slide 3</vt:lpstr>
      <vt:lpstr>Slide 4</vt:lpstr>
      <vt:lpstr>Slide 5</vt:lpstr>
      <vt:lpstr>Slide 6</vt:lpstr>
      <vt:lpstr>Slide 7</vt:lpstr>
      <vt:lpstr>لقد انقسم الباحثون الذين تعرضوا لطريقة تكوين المنخفضات المصرية الكبرى إلى ثلاث فرق:-  1-  الفريق الأول يؤيد النشأة التكتونية للمنخفضات. - يتزعم هذا الفريق كل من بول ( Ball. 1938) وبيدنيل (Beadnell, 1901) ، وإبراهيم (Ibrahim, 1957) وكنيتش وباللور (Knetsch &amp; Yallouze, 1955) وبفننستايل (Pfannenstiel, 1953) . الاقتصار على رأيين - حون بل  ويرى أن المنخفضات المصرية قد تأثرت بالفوالق ثم هبطت الأرض المحصورة بينها،. ويؤيد هوبس (Hobbs. 1917) هذا الرأي حيث أن المواضع الحالية للمنخفضات قد تعرضت لبعض الفوالق المحلية التي ساهمت في تكسير الغطاء الصخري، ثم أعطي للرياح الأهمية الكبرى لاستكمال حفر المنخفضات.  </vt:lpstr>
      <vt:lpstr>-  بفننستايل  - يرى أن كل من العوامل التكتونية، والتعرية الريحية، والحفر المائي لا يمكن أن يكون أي منها مسئولا عن المنخفضات وتجويفها، وكل ما في الأمر أن عوامل بنائية معينة هي التي أدت إلى توزيع المنخفضات بالصحراء الغربية في مواضع معينة، فهي لا يمكن أن تكون قد توزعت حيث توجد بصورة عشوائية، بل نجدها ترتبط بالمناطق الحدية بين التكوينات الجيولوجية المتغايرة وهي بعينها المناطق التي يسود بها مظهر الكويستا. - ويبدو أن هذا الرأي منطقيا ويتفق مع الواقع، إلا أنه لم يتطرق إلى السبب في ارتباط المنخفضات بمناطق معينة من حدود التكوينات الجيولوجية دون غيرها، وربما يكون السبب في ذلك هو قلة سمك الغطاء الكلسي في هذه المواضع. - ولا شك أن التوزيع الجغرافي للمنخفضات المصرية لم يأت من فراغ، وإنما هو نتيجة لعوامل عديدة من بينها حدود التكوينات الجيولوجية، وقلة سمك الغطاء الصخري الكلسي في مواضعها الحالية.فقد ارتبط كل من منخفض الفرافرة والبحرية بالحد الجيولوجي الفاصل بين الطباشير الكريتاسي في الجنوب والحجر الجيري الأيوسيني في الشمال. </vt:lpstr>
      <vt:lpstr>الفريق الثاني دور التعرية الريايحية في نشأة المنخفضات المصرية   - يتزعم هذا الفريق  بول ، وبيدنيل على دور التعرية الريايحية في نشأة المنخفضات المصرية.   - جون بل  - ويرى (Ball, 1933) أن الرياح مسئولة عن تراجع حافات المنخفضات المصرية التي تتميز بأنها تتألف من طبقات صخرية صلبة مرتكزة على طبقات هشة حيث أن الرياح تستطيع أن تنحت التكوينات الهشة نحتا سفليا فتنهار التكوينات الصلبة التي تعلوها وبالتالي تتراجع الحافات وتتسع المنخفضات، الأمر يترتب عليه إزالة الحواجز الصخرية التي تفصل بين المنخفضات وتسوية سطح الصحراء وتحويله في نهاية دوره التعرية إلى سطح تحاتي.  - ورغم كثرة المؤيدين لنشأة المنخفضات بفعل التعرية الرياحية، إلا أن هناك سؤال يطرح نفسه وهو كيف يمكن للرياح أن تمارس عملها في الغطاء الصخري الكلسي الصلب الذي يتوج سطح الصحراء الغربية؟ وهنا لابد أن تكون هناك عوامل أخرى ساعدت على إزالة هذا الغطاء الصلب ثم تبدأ الرياح في ممارسة عملها. وفيما يتعلق بهذه النقطة نجد أن هوبس (Hobbs. 1917) اعتقد في وجود فوالق محلية في مواضع المنخفضات ثم استغلت الرياح هذه الفوالق لكي تمارس عملها وبالإضافة إلى ذلك فإن معظم الباحثين ركزوا على دور المياه في إزالة الغطاء الصخري الصلب مستفيدة في ذلك من مناطق الضعف المرتبطة بالفواصل والشقوق.</vt:lpstr>
      <vt:lpstr>الفريق الثالث يؤيد دور المياه الجارية في حفر المنخفضات  - يتزعم هذا الفريق بلانكنهورن Blankenhorn وكوليه Callet، وسعيد Said وغيرهم دور المياه الجارية في حفر المنخفضات على ما عداها من عوامل الحفر الأخرى.   ماكس بلانكنهورن  - ربط نشأة المنخفضات المصرية الكبرى بالنهر الليبي، وكذلك كوليه الذي يعتقد بأن غرد أبو محرك يمتد على طول مجرى نهر قديم هو النهر الليبي، ومن الصعب قبول هذين الرأيين لعدة أسباب نذكر منها ما يلي:          - الشكل المغلق وشبه المغلق للمنخفضات.         - قلة انحدار سطح الصحراء الغربية والذي لا يسمح باستمرار جريان نهري.         - الإتساع الكبير للمنخفضات مثل منخفض الخارجة والداخلة والذي يزيد على اتساع وادي النيل نفسه.       -  لم يعثر على بقايا المجرى المزعوم غرب الموهوب والفرافرة.   </vt:lpstr>
      <vt:lpstr>رشدى سعيد (Said, 1960)  - يرى أن إذابة الصخور بفعل المياه ضرورة لإذابة الغطاء الصخري الكلسي، حيث وجد على سطح الهضبة الميوسينية شمال منخفض القطارة مباشرة مئات من المنخفضات الدقيقة. ولاشك أن امتلاء هذه المنخفضات الدقيقة بالمياه في ظل ظروف رطبة مضت يمكن أن تؤدي إلى إذابة وتأكل صخورها،---- وبالتالي تزداد المنخفضات عمقا واتساعا.----- ثم تتصل هذه المنخفضات الدقيقة ببعضها مكونة منخفضا أكثر حجما إلى ------أن تزول وتتلاشى طبقة الغطاء الصخري من الحجر الجيري،------ عندئذ تمارس الرياح عملها في إزالة التكوينات الهشة الموجودة أسفل الغطاء الصخري الكلي الصلد،----- وبهذا تعد المنخفضات الدقيقة المرحلة الجنينية في تكوين المنخفضات الأكبر.   </vt:lpstr>
      <vt:lpstr> رشدى سعيد وتكوين المنخفضات الكبرى فى الصحراء الغربية(هام جدا) - طريقة تكوين المنخفضات المصرية الكبرى ليست بسيطة وإنما هي معقدة، ولا ترتبط بعامل واحد فقط وإنما بمجموعة من العوامل المشتركة مع بعضها. فالمنخفضات هي المحصلة النهائية للعوامل التالية: 1- العوامل الجيولوجية المتمثلة في الإلتواءات المحدبة والمقعرة. والفوالق الرئيسية والمحلية، والفواصل والشقوق. وتتابع الطبقات الصخرية المتباينة الصلابة، وميل الطبقات، وحدود التكوينات الجيولوجية وغيرها من عوامل الضعف الجيولوجي. 2- المياه سواء كانت مياه سطحية مثل الأمطار والمياه الجارية أو مياه جوفية وارتباط منسوبها بمستوى سطح البحر، ونشاط عملية الإذابة سواء بفعل المياه السطحية أو ارتفاع وانخفاض مستوى الماء الجوفي نتيجة للتذبذب في مستوى سطح البحر. 3 - نشاط التعرية الرياحية في ظل الظروف المناخية الجافة الحالية والتي بدأت منذ الألف الثالثة قبل الميلاد، وهي التي أعطت للمنخفضات المصرية اللمسات الشكلية النهائية التي تبدو بها في الوقت الراهن.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mosalama</dc:creator>
  <cp:lastModifiedBy>mosalama</cp:lastModifiedBy>
  <cp:revision>66</cp:revision>
  <dcterms:created xsi:type="dcterms:W3CDTF">2006-08-16T00:00:00Z</dcterms:created>
  <dcterms:modified xsi:type="dcterms:W3CDTF">2020-04-10T13:34:11Z</dcterms:modified>
</cp:coreProperties>
</file>