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A7D6E3"/>
    <a:srgbClr val="84C6D8"/>
    <a:srgbClr val="D3F5FD"/>
    <a:srgbClr val="E9C2C1"/>
    <a:srgbClr val="93E7FB"/>
    <a:srgbClr val="A48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:\Users\mosalama\Desktop\2db8e288-82a2-47b6-a052-ef9452c59ff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82000" cy="6096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609600"/>
            <a:ext cx="17811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724400" y="3048000"/>
            <a:ext cx="3962400" cy="25908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800" b="1" dirty="0" smtClean="0">
                <a:solidFill>
                  <a:schemeClr val="bg1"/>
                </a:solidFill>
              </a:rPr>
              <a:t>د اسلام سلامه محمد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ar-EG" sz="2800" b="1" dirty="0" smtClean="0">
                <a:solidFill>
                  <a:schemeClr val="bg1"/>
                </a:solidFill>
              </a:rPr>
              <a:t>اعداد /</a:t>
            </a: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كلية التربية 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شعبة تاريخ عام</a:t>
            </a: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الفرقة الثالثة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ar-EG" sz="2800" b="1" dirty="0" smtClean="0">
                <a:solidFill>
                  <a:srgbClr val="FF0000"/>
                </a:solidFill>
              </a:rPr>
              <a:t>المحاضرة الثانية عشر</a:t>
            </a:r>
            <a:endParaRPr lang="ar-EG" sz="2000" b="1" dirty="0" smtClean="0">
              <a:solidFill>
                <a:srgbClr val="FF0000"/>
              </a:solidFill>
            </a:endParaRP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مادة جغرافية  الوطن العربي</a:t>
            </a:r>
            <a:endParaRPr lang="ar-EG" sz="20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3048000"/>
            <a:ext cx="3962400" cy="25908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ar-EG" sz="2800" b="1" dirty="0" smtClean="0">
                <a:solidFill>
                  <a:schemeClr val="tx1"/>
                </a:solidFill>
              </a:rPr>
              <a:t>المصدر الوطن العربي </a:t>
            </a:r>
          </a:p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 </a:t>
            </a:r>
            <a:r>
              <a:rPr lang="ar-EG" sz="2400" b="1" dirty="0" smtClean="0">
                <a:solidFill>
                  <a:srgbClr val="FF0000"/>
                </a:solidFill>
              </a:rPr>
              <a:t>ا.د.م/ هبه صابر امين دسوقى</a:t>
            </a:r>
          </a:p>
          <a:p>
            <a:pPr algn="ctr"/>
            <a:r>
              <a:rPr lang="ar-EG" sz="2400" b="1" dirty="0" smtClean="0">
                <a:solidFill>
                  <a:srgbClr val="FF0000"/>
                </a:solidFill>
              </a:rPr>
              <a:t>د/ اسلام </a:t>
            </a:r>
            <a:r>
              <a:rPr lang="ar-EG" sz="2400" b="1" smtClean="0">
                <a:solidFill>
                  <a:srgbClr val="FF0000"/>
                </a:solidFill>
              </a:rPr>
              <a:t>صابر </a:t>
            </a:r>
            <a:r>
              <a:rPr lang="ar-EG" sz="2400" b="1" smtClean="0">
                <a:solidFill>
                  <a:srgbClr val="FF0000"/>
                </a:solidFill>
              </a:rPr>
              <a:t>امين دسوقى</a:t>
            </a:r>
            <a:endParaRPr lang="ar-EG" sz="2400" b="1" dirty="0" smtClean="0">
              <a:solidFill>
                <a:srgbClr val="FF0000"/>
              </a:solidFill>
            </a:endParaRPr>
          </a:p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كلية الاداب جامعة -بنها</a:t>
            </a:r>
            <a:endParaRPr lang="ar-EG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382000" cy="6172200"/>
          </a:xfrm>
          <a:solidFill>
            <a:schemeClr val="accent2">
              <a:lumMod val="40000"/>
              <a:lumOff val="60000"/>
            </a:schemeClr>
          </a:solidFill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r" rtl="1">
              <a:lnSpc>
                <a:spcPct val="80000"/>
              </a:lnSpc>
              <a:buNone/>
            </a:pPr>
            <a:endParaRPr lang="ar-EG" sz="3600" b="1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 rtl="1">
              <a:lnSpc>
                <a:spcPct val="80000"/>
              </a:lnSpc>
              <a:buNone/>
            </a:pPr>
            <a:endParaRPr lang="ar-EG" sz="4100" b="1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 rtl="1">
              <a:lnSpc>
                <a:spcPct val="80000"/>
              </a:lnSpc>
              <a:buNone/>
            </a:pPr>
            <a:endParaRPr lang="ar-EG" sz="4100" b="1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 rtl="1">
              <a:lnSpc>
                <a:spcPct val="80000"/>
              </a:lnSpc>
              <a:buNone/>
            </a:pPr>
            <a:r>
              <a:rPr lang="ar-EG" sz="48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انتهى الباب الرابع</a:t>
            </a:r>
          </a:p>
          <a:p>
            <a:pPr marL="0" indent="0" algn="ctr" rtl="1">
              <a:lnSpc>
                <a:spcPct val="80000"/>
              </a:lnSpc>
              <a:buNone/>
            </a:pPr>
            <a:endParaRPr lang="ar-EG" sz="4800" b="1" u="sng" dirty="0" smtClean="0">
              <a:solidFill>
                <a:schemeClr val="tx1">
                  <a:lumMod val="85000"/>
                  <a:lumOff val="1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ctr" rtl="1">
              <a:lnSpc>
                <a:spcPct val="80000"/>
              </a:lnSpc>
              <a:buNone/>
            </a:pPr>
            <a:r>
              <a:rPr lang="ar-EG" sz="4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مع تمنياتى لكم بدوام النجاح والتفوق</a:t>
            </a:r>
          </a:p>
          <a:p>
            <a:pPr marL="0" indent="0" algn="ctr" rtl="1">
              <a:lnSpc>
                <a:spcPct val="80000"/>
              </a:lnSpc>
              <a:buNone/>
            </a:pPr>
            <a:endParaRPr lang="ar-EG" sz="4800" b="1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rtl="1">
              <a:lnSpc>
                <a:spcPct val="80000"/>
              </a:lnSpc>
              <a:buNone/>
            </a:pPr>
            <a:r>
              <a:rPr lang="ar-EG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استاذ المادة د/ اسلام سلامه</a:t>
            </a:r>
            <a:endParaRPr lang="ar-EG" sz="1800" b="1" dirty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1"/>
            <a:ext cx="8686800" cy="761999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ar-EG" b="1" dirty="0" smtClean="0">
                <a:solidFill>
                  <a:srgbClr val="FF0000"/>
                </a:solidFill>
              </a:rPr>
              <a:t>الأقاليم المناخية في الوطن العربي </a:t>
            </a:r>
            <a:endParaRPr lang="ar-EG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143000"/>
            <a:ext cx="8686800" cy="5410200"/>
          </a:xfrm>
          <a:solidFill>
            <a:srgbClr val="93E7FB"/>
          </a:solidFill>
          <a:ln w="31750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lvl="0" algn="r" rtl="1"/>
            <a:r>
              <a:rPr lang="ar-EG" sz="41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اولا :- الإقليم الصحراوي </a:t>
            </a:r>
            <a:r>
              <a:rPr lang="ar-EG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lvl="0" algn="r" rtl="1"/>
            <a:r>
              <a:rPr lang="ar-EG" sz="3600" b="1" dirty="0" smtClean="0">
                <a:solidFill>
                  <a:srgbClr val="FF0000"/>
                </a:solidFill>
              </a:rPr>
              <a:t>الموقع</a:t>
            </a:r>
            <a:endParaRPr lang="en-US" sz="3600" dirty="0" smtClean="0">
              <a:solidFill>
                <a:srgbClr val="FF0000"/>
              </a:solidFill>
            </a:endParaRPr>
          </a:p>
          <a:p>
            <a:pPr algn="r" rtl="1">
              <a:lnSpc>
                <a:spcPct val="170000"/>
              </a:lnSpc>
              <a:buFontTx/>
              <a:buChar char="-"/>
            </a:pPr>
            <a:r>
              <a:rPr lang="ar-EG" sz="3400" b="1" dirty="0" smtClean="0">
                <a:solidFill>
                  <a:schemeClr val="accent5">
                    <a:lumMod val="50000"/>
                  </a:schemeClr>
                </a:solidFill>
              </a:rPr>
              <a:t>يقع بين دائرتي عرض 18 و30 درجة شمالاً تقريباً ويتمثل فى:-</a:t>
            </a:r>
          </a:p>
          <a:p>
            <a:pPr marL="808038" indent="350838" algn="r" rtl="1">
              <a:lnSpc>
                <a:spcPct val="170000"/>
              </a:lnSpc>
              <a:buFont typeface="Wingdings" pitchFamily="2" charset="2"/>
              <a:buChar char="§"/>
            </a:pPr>
            <a:r>
              <a:rPr lang="ar-EG" sz="3400" b="1" dirty="0" smtClean="0">
                <a:solidFill>
                  <a:schemeClr val="accent5">
                    <a:lumMod val="50000"/>
                  </a:schemeClr>
                </a:solidFill>
              </a:rPr>
              <a:t>شمال إفريقيا و شبه الجزيرة العربية</a:t>
            </a:r>
          </a:p>
          <a:p>
            <a:pPr marL="808038" indent="350838" algn="r" rtl="1">
              <a:lnSpc>
                <a:spcPct val="170000"/>
              </a:lnSpc>
              <a:buFont typeface="Wingdings" pitchFamily="2" charset="2"/>
              <a:buChar char="§"/>
            </a:pPr>
            <a:r>
              <a:rPr lang="ar-EG" sz="3400" b="1" dirty="0" smtClean="0">
                <a:solidFill>
                  <a:schemeClr val="accent5">
                    <a:lumMod val="50000"/>
                  </a:schemeClr>
                </a:solidFill>
              </a:rPr>
              <a:t>السواحل الشمالية والشرقية للصومال</a:t>
            </a:r>
          </a:p>
          <a:p>
            <a:pPr algn="r" rtl="1">
              <a:lnSpc>
                <a:spcPct val="170000"/>
              </a:lnSpc>
            </a:pPr>
            <a:r>
              <a:rPr lang="ar-EG" sz="4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ar-EG" sz="3400" dirty="0" smtClean="0">
                <a:solidFill>
                  <a:schemeClr val="bg1"/>
                </a:solidFill>
              </a:rPr>
              <a:t>.</a:t>
            </a:r>
            <a:r>
              <a:rPr lang="ar-EG" sz="4000" dirty="0" smtClean="0">
                <a:solidFill>
                  <a:srgbClr val="FF0000"/>
                </a:solidFill>
              </a:rPr>
              <a:t>- </a:t>
            </a:r>
            <a:r>
              <a:rPr lang="ar-EG" sz="4000" b="1" dirty="0" smtClean="0">
                <a:solidFill>
                  <a:srgbClr val="FF0000"/>
                </a:solidFill>
              </a:rPr>
              <a:t>الخصائص المناخية للاقليم الصحراوى :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lvl="0" algn="r" rtl="1">
              <a:lnSpc>
                <a:spcPct val="170000"/>
              </a:lnSpc>
              <a:buFont typeface="Wingdings" pitchFamily="2" charset="2"/>
              <a:buChar char="Ø"/>
            </a:pPr>
            <a:r>
              <a:rPr lang="ar-EG" sz="3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ar-EG" sz="3400" b="1" dirty="0" smtClean="0">
                <a:solidFill>
                  <a:schemeClr val="accent5">
                    <a:lumMod val="50000"/>
                  </a:schemeClr>
                </a:solidFill>
              </a:rPr>
              <a:t>ارتفاع درجة الحرارة ، حيث تبلغ </a:t>
            </a:r>
            <a:r>
              <a:rPr lang="ar-EG" sz="3400" b="1" dirty="0" smtClean="0">
                <a:solidFill>
                  <a:srgbClr val="C00000"/>
                </a:solidFill>
              </a:rPr>
              <a:t>درجة الحرارة المطلقة </a:t>
            </a:r>
            <a:r>
              <a:rPr lang="ar-EG" sz="3400" b="1" dirty="0" smtClean="0">
                <a:solidFill>
                  <a:schemeClr val="accent5">
                    <a:lumMod val="50000"/>
                  </a:schemeClr>
                </a:solidFill>
              </a:rPr>
              <a:t>نحو 45 درجة مئوية .</a:t>
            </a:r>
          </a:p>
          <a:p>
            <a:pPr lvl="0" algn="r" rtl="1">
              <a:lnSpc>
                <a:spcPct val="170000"/>
              </a:lnSpc>
              <a:buFont typeface="Wingdings" pitchFamily="2" charset="2"/>
              <a:buChar char="Ø"/>
            </a:pPr>
            <a:r>
              <a:rPr lang="ar-EG" sz="3400" b="1" dirty="0" smtClean="0">
                <a:solidFill>
                  <a:schemeClr val="accent5">
                    <a:lumMod val="50000"/>
                  </a:schemeClr>
                </a:solidFill>
              </a:rPr>
              <a:t> ارتفاع </a:t>
            </a:r>
            <a:r>
              <a:rPr lang="ar-EG" sz="3400" b="1" dirty="0" smtClean="0">
                <a:solidFill>
                  <a:srgbClr val="C00000"/>
                </a:solidFill>
              </a:rPr>
              <a:t>المعدل الحراري الشهري والسنوي</a:t>
            </a:r>
            <a:r>
              <a:rPr lang="ar-EG" sz="3400" b="1" dirty="0" smtClean="0">
                <a:solidFill>
                  <a:schemeClr val="accent5">
                    <a:lumMod val="50000"/>
                  </a:schemeClr>
                </a:solidFill>
              </a:rPr>
              <a:t>، حيث يتراوح بين 25 و30 درجة مئوية</a:t>
            </a:r>
          </a:p>
          <a:p>
            <a:pPr lvl="0" algn="r" rtl="1">
              <a:lnSpc>
                <a:spcPct val="170000"/>
              </a:lnSpc>
              <a:buFont typeface="Wingdings" pitchFamily="2" charset="2"/>
              <a:buChar char="Ø"/>
            </a:pPr>
            <a:r>
              <a:rPr lang="ar-EG" sz="3400" b="1" dirty="0" smtClean="0">
                <a:solidFill>
                  <a:schemeClr val="accent5">
                    <a:lumMod val="50000"/>
                  </a:schemeClr>
                </a:solidFill>
              </a:rPr>
              <a:t>ارتفاع </a:t>
            </a:r>
            <a:r>
              <a:rPr lang="ar-EG" sz="3400" b="1" dirty="0" smtClean="0">
                <a:solidFill>
                  <a:srgbClr val="C00000"/>
                </a:solidFill>
              </a:rPr>
              <a:t>المدى الحراري السنوي</a:t>
            </a:r>
            <a:r>
              <a:rPr lang="ar-EG" sz="3400" b="1" dirty="0" smtClean="0">
                <a:solidFill>
                  <a:schemeClr val="accent5">
                    <a:lumMod val="50000"/>
                  </a:schemeClr>
                </a:solidFill>
              </a:rPr>
              <a:t>، حيث يصل إلى حوالي 15 درجة مئوية . </a:t>
            </a:r>
            <a:endParaRPr lang="en-US" sz="3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 algn="r" rtl="1">
              <a:lnSpc>
                <a:spcPct val="170000"/>
              </a:lnSpc>
              <a:buFont typeface="Arial" pitchFamily="34" charset="0"/>
              <a:buChar char="•"/>
            </a:pPr>
            <a:endParaRPr lang="en-US" dirty="0" smtClean="0"/>
          </a:p>
          <a:p>
            <a:pPr algn="r" rtl="1"/>
            <a:endParaRPr lang="ar-E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  <a:solidFill>
            <a:srgbClr val="D3F5FD"/>
          </a:solidFill>
          <a:ln w="3492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533400" indent="-350838"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solidFill>
                  <a:schemeClr val="accent5">
                    <a:lumMod val="50000"/>
                  </a:schemeClr>
                </a:solidFill>
              </a:rPr>
              <a:t>انخفاض درجة الحرارة </a:t>
            </a:r>
            <a:r>
              <a:rPr lang="ar-EG" sz="2400" b="1" dirty="0" smtClean="0">
                <a:solidFill>
                  <a:srgbClr val="FF0000"/>
                </a:solidFill>
              </a:rPr>
              <a:t>انخفاضاً كبيراً في فصل الشتاء </a:t>
            </a:r>
            <a:r>
              <a:rPr lang="ar-EG" sz="2400" b="1" dirty="0" smtClean="0">
                <a:solidFill>
                  <a:schemeClr val="accent5">
                    <a:lumMod val="50000"/>
                  </a:schemeClr>
                </a:solidFill>
              </a:rPr>
              <a:t>وخاصة أثناء الليالي الصافية حيث يتسرب الإشعاع الأرضي بسرعة </a:t>
            </a:r>
          </a:p>
          <a:p>
            <a:pPr marL="533400" indent="-350838"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solidFill>
                  <a:schemeClr val="accent5">
                    <a:lumMod val="50000"/>
                  </a:schemeClr>
                </a:solidFill>
              </a:rPr>
              <a:t>انخفاض الرطوبة النسبية بصفة مستمرة فيما </a:t>
            </a:r>
            <a:r>
              <a:rPr lang="ar-EG" sz="2400" b="1" dirty="0" smtClean="0">
                <a:solidFill>
                  <a:srgbClr val="FF0000"/>
                </a:solidFill>
              </a:rPr>
              <a:t>عدا المناطق الساحلية </a:t>
            </a:r>
            <a:r>
              <a:rPr lang="ar-EG" sz="2400" b="1" dirty="0" smtClean="0">
                <a:solidFill>
                  <a:schemeClr val="accent5">
                    <a:lumMod val="50000"/>
                  </a:schemeClr>
                </a:solidFill>
              </a:rPr>
              <a:t>التي ترتفع فيها الرطوبة النسبية بسبب قربها من المسطحات المائية </a:t>
            </a:r>
          </a:p>
          <a:p>
            <a:pPr marL="533400" indent="-350838"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solidFill>
                  <a:schemeClr val="accent5">
                    <a:lumMod val="50000"/>
                  </a:schemeClr>
                </a:solidFill>
              </a:rPr>
              <a:t> يعد الجفاف من أهم الظاهرت المناخية التي تميز الإقليم الصحراوي حيث </a:t>
            </a:r>
            <a:r>
              <a:rPr lang="ar-EG" sz="2400" b="1" dirty="0" smtClean="0">
                <a:solidFill>
                  <a:srgbClr val="FF0000"/>
                </a:solidFill>
              </a:rPr>
              <a:t>لا تزيد كمية الأمطار السنوية عن 10 بوصات </a:t>
            </a:r>
          </a:p>
          <a:p>
            <a:pPr marL="533400" indent="-350838"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solidFill>
                  <a:schemeClr val="accent5">
                    <a:lumMod val="50000"/>
                  </a:schemeClr>
                </a:solidFill>
              </a:rPr>
              <a:t> تسقط أمطار هذا الإقليم في :-</a:t>
            </a:r>
          </a:p>
          <a:p>
            <a:pPr marL="1616075" indent="349250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400" b="1" dirty="0" smtClean="0">
                <a:solidFill>
                  <a:srgbClr val="FF0000"/>
                </a:solidFill>
              </a:rPr>
              <a:t>فصل الصيف بالقرب من الإقليم المداري</a:t>
            </a:r>
          </a:p>
          <a:p>
            <a:pPr marL="1616075" indent="349250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400" b="1" dirty="0" smtClean="0">
                <a:solidFill>
                  <a:srgbClr val="FF0000"/>
                </a:solidFill>
              </a:rPr>
              <a:t>فصل الشتاء بالقرب من إقليم البحر المتوسط       </a:t>
            </a:r>
          </a:p>
          <a:p>
            <a:pPr marL="533400" indent="-350838"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solidFill>
                  <a:schemeClr val="accent5">
                    <a:lumMod val="50000"/>
                  </a:schemeClr>
                </a:solidFill>
              </a:rPr>
              <a:t>تتميز أمطار هذا الإقليم بأنها من </a:t>
            </a:r>
            <a:r>
              <a:rPr lang="ar-EG" sz="2400" b="1" dirty="0" smtClean="0">
                <a:solidFill>
                  <a:srgbClr val="FF0000"/>
                </a:solidFill>
              </a:rPr>
              <a:t>النوع الإعصاري </a:t>
            </a:r>
            <a:r>
              <a:rPr lang="ar-EG" sz="2400" b="1" dirty="0" smtClean="0">
                <a:solidFill>
                  <a:schemeClr val="accent5">
                    <a:lumMod val="50000"/>
                  </a:schemeClr>
                </a:solidFill>
              </a:rPr>
              <a:t>الذي يسقط فجأة وبغزارة لفترة قصيرة مما يترتب عليه جرف التربة وحدوث الجريان السيلي في الأودية .</a:t>
            </a:r>
          </a:p>
          <a:p>
            <a:pPr marL="533400" indent="-350838"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solidFill>
                  <a:schemeClr val="accent5">
                    <a:lumMod val="50000"/>
                  </a:schemeClr>
                </a:solidFill>
              </a:rPr>
              <a:t>يتميز هذا الإقليم </a:t>
            </a:r>
            <a:r>
              <a:rPr lang="ar-EG" sz="2400" b="1" dirty="0" smtClean="0">
                <a:solidFill>
                  <a:srgbClr val="FF0000"/>
                </a:solidFill>
              </a:rPr>
              <a:t>بندرة الغطاء </a:t>
            </a:r>
            <a:r>
              <a:rPr lang="ar-EG" sz="2400" b="1" dirty="0" smtClean="0">
                <a:solidFill>
                  <a:schemeClr val="accent5">
                    <a:lumMod val="50000"/>
                  </a:schemeClr>
                </a:solidFill>
              </a:rPr>
              <a:t>النباتي الطبيعي </a:t>
            </a:r>
          </a:p>
          <a:p>
            <a:pPr marL="0" indent="0" algn="r" rtl="1">
              <a:lnSpc>
                <a:spcPct val="150000"/>
              </a:lnSpc>
              <a:buFont typeface="Wingdings" pitchFamily="2" charset="2"/>
              <a:buChar char="Ø"/>
            </a:pPr>
            <a:endParaRPr lang="ar-EG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248400"/>
          </a:xfrm>
          <a:solidFill>
            <a:srgbClr val="E9C2C1"/>
          </a:solidFill>
          <a:ln w="28575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ar-EG" sz="41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ثانيا : إقليم المناخ شبه الصحراوي (الجاف) .</a:t>
            </a:r>
          </a:p>
          <a:p>
            <a:pPr marL="0" lvl="0" indent="0" algn="r" rtl="1">
              <a:buNone/>
            </a:pPr>
            <a:r>
              <a:rPr lang="ar-EG" sz="4000" b="1" dirty="0" smtClean="0">
                <a:solidFill>
                  <a:srgbClr val="FF0000"/>
                </a:solidFill>
              </a:rPr>
              <a:t>الموقع</a:t>
            </a:r>
            <a:endParaRPr lang="en-US" sz="4000" dirty="0" smtClean="0">
              <a:solidFill>
                <a:srgbClr val="FF0000"/>
              </a:solidFill>
            </a:endParaRP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EG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يسود المناخ شبه الصحراوي في المناطق الهامشية الشمالية والجنوبية للمناطق التي يسودها المناخ الصحراوي الجاف ، ويتمثل ذلك فى-</a:t>
            </a:r>
          </a:p>
          <a:p>
            <a:pPr marL="990600" indent="-365125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b="1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شمال شبه الجزيرة العربية </a:t>
            </a:r>
          </a:p>
          <a:p>
            <a:pPr marL="990600" indent="-365125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b="1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شمال إفريقيا </a:t>
            </a:r>
          </a:p>
          <a:p>
            <a:pPr marL="990600" indent="-365125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b="1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سوريا والعراق </a:t>
            </a:r>
          </a:p>
          <a:p>
            <a:pPr marL="990600" indent="-365125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b="1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المناطق المرتفعة على هوامش شبه الجزيرة العربية الجنوبية الشرقية </a:t>
            </a:r>
          </a:p>
          <a:p>
            <a:pPr marL="990600" indent="-365125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b="1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فى المناطق الجنوبية الغربية (عُمان)</a:t>
            </a:r>
          </a:p>
          <a:p>
            <a:pPr marL="990600" indent="-365125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b="1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امتداد محدود في اتجاه الشمال في جبال عسير والحجاز</a:t>
            </a:r>
          </a:p>
          <a:p>
            <a:pPr marL="990600" indent="-365125" algn="r" rtl="1">
              <a:lnSpc>
                <a:spcPct val="150000"/>
              </a:lnSpc>
              <a:buNone/>
            </a:pPr>
            <a:endParaRPr lang="ar-EG" b="1" dirty="0" smtClean="0">
              <a:solidFill>
                <a:srgbClr val="C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None/>
            </a:pPr>
            <a:r>
              <a:rPr lang="ar-EG" dirty="0" smtClean="0"/>
              <a:t> </a:t>
            </a:r>
            <a:endParaRPr lang="ar-E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6324600"/>
          </a:xfr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lvl="0" indent="0" algn="r" rtl="1">
              <a:lnSpc>
                <a:spcPct val="150000"/>
              </a:lnSpc>
              <a:buNone/>
            </a:pPr>
            <a:endParaRPr lang="ar-EG" sz="2800" b="1" dirty="0" smtClean="0">
              <a:solidFill>
                <a:srgbClr val="FF0000"/>
              </a:solidFill>
            </a:endParaRPr>
          </a:p>
          <a:p>
            <a:pPr marL="0" lvl="0" indent="0" algn="r" rtl="1">
              <a:lnSpc>
                <a:spcPct val="150000"/>
              </a:lnSpc>
              <a:buNone/>
            </a:pPr>
            <a:r>
              <a:rPr lang="ar-EG" sz="2800" b="1" dirty="0" smtClean="0">
                <a:solidFill>
                  <a:srgbClr val="FF0000"/>
                </a:solidFill>
              </a:rPr>
              <a:t>الخصائص المناخية لللاقليم الصحراوى :</a:t>
            </a:r>
          </a:p>
          <a:p>
            <a:pPr lvl="0" algn="r" rtl="1">
              <a:lnSpc>
                <a:spcPct val="160000"/>
              </a:lnSpc>
              <a:buFont typeface="Wingdings" pitchFamily="2" charset="2"/>
              <a:buChar char="Ø"/>
            </a:pPr>
            <a:r>
              <a:rPr lang="ar-EG" sz="2200" b="1" dirty="0" smtClean="0">
                <a:solidFill>
                  <a:schemeClr val="accent2">
                    <a:lumMod val="50000"/>
                  </a:schemeClr>
                </a:solidFill>
              </a:rPr>
              <a:t>المتوسط السنوي لدرجات الحرارة يتراوح:-</a:t>
            </a:r>
          </a:p>
          <a:p>
            <a:pPr marL="1341438" lvl="0" indent="-258763" algn="r" rtl="1">
              <a:lnSpc>
                <a:spcPct val="160000"/>
              </a:lnSpc>
              <a:buFont typeface="Wingdings" pitchFamily="2" charset="2"/>
              <a:buChar char="§"/>
            </a:pPr>
            <a:r>
              <a:rPr lang="ar-EG" sz="2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ar-EG" sz="2200" b="1" dirty="0" smtClean="0">
                <a:solidFill>
                  <a:srgbClr val="FF0000"/>
                </a:solidFill>
              </a:rPr>
              <a:t>بين 20 و 25 درجة مئوية في الأجزاء الشمالية من هذا الإقليم .</a:t>
            </a:r>
          </a:p>
          <a:p>
            <a:pPr marL="1341438" lvl="0" indent="-258763" algn="r" rtl="1">
              <a:lnSpc>
                <a:spcPct val="160000"/>
              </a:lnSpc>
              <a:buFont typeface="Wingdings" pitchFamily="2" charset="2"/>
              <a:buChar char="§"/>
            </a:pPr>
            <a:r>
              <a:rPr lang="ar-EG" sz="2200" b="1" dirty="0" smtClean="0">
                <a:solidFill>
                  <a:srgbClr val="FF0000"/>
                </a:solidFill>
              </a:rPr>
              <a:t> بينما يتراوح هذا المعدل بين 30 و 35 درجة مئوية في الأجزاء الجنوبية </a:t>
            </a:r>
          </a:p>
          <a:p>
            <a:pPr algn="r" rtl="1">
              <a:lnSpc>
                <a:spcPct val="160000"/>
              </a:lnSpc>
              <a:buFont typeface="Wingdings" pitchFamily="2" charset="2"/>
              <a:buChar char="Ø"/>
            </a:pPr>
            <a:r>
              <a:rPr lang="ar-EG" sz="2200" b="1" dirty="0" smtClean="0">
                <a:solidFill>
                  <a:schemeClr val="accent2">
                    <a:lumMod val="50000"/>
                  </a:schemeClr>
                </a:solidFill>
              </a:rPr>
              <a:t>تراوح </a:t>
            </a:r>
            <a:r>
              <a:rPr lang="ar-EG" sz="2200" b="1" dirty="0" smtClean="0">
                <a:solidFill>
                  <a:srgbClr val="FF0000"/>
                </a:solidFill>
              </a:rPr>
              <a:t>المتوسط السنوي </a:t>
            </a:r>
            <a:r>
              <a:rPr lang="ar-EG" sz="2200" b="1" dirty="0" smtClean="0">
                <a:solidFill>
                  <a:schemeClr val="accent2">
                    <a:lumMod val="50000"/>
                  </a:schemeClr>
                </a:solidFill>
              </a:rPr>
              <a:t>لكمية الأمطار بين 150 و 300مم </a:t>
            </a:r>
          </a:p>
          <a:p>
            <a:pPr algn="r" rtl="1">
              <a:lnSpc>
                <a:spcPct val="160000"/>
              </a:lnSpc>
              <a:buFont typeface="Wingdings" pitchFamily="2" charset="2"/>
              <a:buChar char="Ø"/>
            </a:pPr>
            <a:r>
              <a:rPr lang="ar-EG" sz="2200" b="1" dirty="0" smtClean="0">
                <a:solidFill>
                  <a:schemeClr val="accent2">
                    <a:lumMod val="50000"/>
                  </a:schemeClr>
                </a:solidFill>
              </a:rPr>
              <a:t>تزداد </a:t>
            </a:r>
            <a:r>
              <a:rPr lang="ar-EG" sz="2200" b="1" dirty="0" smtClean="0">
                <a:solidFill>
                  <a:srgbClr val="FF0000"/>
                </a:solidFill>
              </a:rPr>
              <a:t>الرطوبة النسبية </a:t>
            </a:r>
            <a:r>
              <a:rPr lang="ar-EG" sz="2200" b="1" dirty="0" smtClean="0">
                <a:solidFill>
                  <a:schemeClr val="accent2">
                    <a:lumMod val="50000"/>
                  </a:schemeClr>
                </a:solidFill>
              </a:rPr>
              <a:t>ويقل </a:t>
            </a:r>
            <a:r>
              <a:rPr lang="ar-EG" sz="2200" b="1" dirty="0" smtClean="0">
                <a:solidFill>
                  <a:srgbClr val="FF0000"/>
                </a:solidFill>
              </a:rPr>
              <a:t>معدل التبخر </a:t>
            </a:r>
            <a:r>
              <a:rPr lang="ar-EG" sz="2200" b="1" dirty="0" smtClean="0">
                <a:solidFill>
                  <a:schemeClr val="accent2">
                    <a:lumMod val="50000"/>
                  </a:schemeClr>
                </a:solidFill>
              </a:rPr>
              <a:t>في المناطق الشمالية عن الجنوبية </a:t>
            </a:r>
          </a:p>
          <a:p>
            <a:pPr algn="r" rtl="1">
              <a:lnSpc>
                <a:spcPct val="160000"/>
              </a:lnSpc>
              <a:buFont typeface="Wingdings" pitchFamily="2" charset="2"/>
              <a:buChar char="Ø"/>
            </a:pPr>
            <a:r>
              <a:rPr lang="ar-EG" sz="2200" b="1" dirty="0" smtClean="0">
                <a:solidFill>
                  <a:schemeClr val="accent2">
                    <a:lumMod val="50000"/>
                  </a:schemeClr>
                </a:solidFill>
              </a:rPr>
              <a:t>المناطق التي </a:t>
            </a:r>
            <a:r>
              <a:rPr lang="ar-EG" sz="2200" b="1" dirty="0" smtClean="0">
                <a:solidFill>
                  <a:srgbClr val="FF0000"/>
                </a:solidFill>
              </a:rPr>
              <a:t>تطل على بحار مدارية </a:t>
            </a:r>
            <a:r>
              <a:rPr lang="ar-EG" sz="2200" b="1" dirty="0" smtClean="0">
                <a:solidFill>
                  <a:schemeClr val="accent2">
                    <a:lumMod val="50000"/>
                  </a:schemeClr>
                </a:solidFill>
              </a:rPr>
              <a:t>ترتفع فيها معدل الرطوبة النسبية بشكل ملحوظ .</a:t>
            </a:r>
            <a:endParaRPr lang="en-US" sz="2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 rtl="1">
              <a:lnSpc>
                <a:spcPct val="160000"/>
              </a:lnSpc>
              <a:buFont typeface="Wingdings" pitchFamily="2" charset="2"/>
              <a:buChar char="Ø"/>
            </a:pPr>
            <a:r>
              <a:rPr lang="ar-EG" sz="2200" b="1" dirty="0" smtClean="0">
                <a:solidFill>
                  <a:schemeClr val="accent2">
                    <a:lumMod val="50000"/>
                  </a:schemeClr>
                </a:solidFill>
              </a:rPr>
              <a:t>النبات الطبيعي يكون </a:t>
            </a:r>
            <a:r>
              <a:rPr lang="ar-EG" sz="2200" b="1" dirty="0" smtClean="0">
                <a:solidFill>
                  <a:srgbClr val="FF0000"/>
                </a:solidFill>
              </a:rPr>
              <a:t>أوفر وأكثر انتشاراً </a:t>
            </a:r>
            <a:r>
              <a:rPr lang="ar-EG" sz="2200" b="1" dirty="0" smtClean="0">
                <a:solidFill>
                  <a:schemeClr val="accent2">
                    <a:lumMod val="50000"/>
                  </a:schemeClr>
                </a:solidFill>
              </a:rPr>
              <a:t>عن مثيله في المناخ الصحراوي الجاف.</a:t>
            </a:r>
          </a:p>
          <a:p>
            <a:pPr algn="r" rtl="1">
              <a:lnSpc>
                <a:spcPct val="160000"/>
              </a:lnSpc>
              <a:buFont typeface="Wingdings" pitchFamily="2" charset="2"/>
              <a:buChar char="Ø"/>
            </a:pPr>
            <a:r>
              <a:rPr lang="ar-EG" sz="2200" b="1" dirty="0" smtClean="0">
                <a:solidFill>
                  <a:schemeClr val="accent2">
                    <a:lumMod val="50000"/>
                  </a:schemeClr>
                </a:solidFill>
              </a:rPr>
              <a:t>يعرف هذا الاقليم  </a:t>
            </a:r>
            <a:r>
              <a:rPr lang="ar-EG" sz="2200" b="1" dirty="0" smtClean="0">
                <a:solidFill>
                  <a:srgbClr val="FF0000"/>
                </a:solidFill>
              </a:rPr>
              <a:t>باسم حشائش الأستبس</a:t>
            </a:r>
          </a:p>
          <a:p>
            <a:pPr lvl="0" algn="r" rtl="1">
              <a:lnSpc>
                <a:spcPct val="160000"/>
              </a:lnSpc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  <a:solidFill>
            <a:schemeClr val="accent5"/>
          </a:solidFill>
          <a:ln w="444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0" algn="r" rtl="1">
              <a:lnSpc>
                <a:spcPct val="80000"/>
              </a:lnSpc>
              <a:buNone/>
            </a:pPr>
            <a:r>
              <a:rPr lang="ar-EG" sz="36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ثالثا : إقليم مناخ البحر المتوسط .</a:t>
            </a:r>
          </a:p>
          <a:p>
            <a:pPr marL="0" indent="0" algn="r" rtl="1">
              <a:lnSpc>
                <a:spcPct val="80000"/>
              </a:lnSpc>
              <a:buNone/>
            </a:pPr>
            <a:r>
              <a:rPr lang="ar-EG" sz="3600" b="1" dirty="0" smtClean="0">
                <a:solidFill>
                  <a:srgbClr val="FF0000"/>
                </a:solidFill>
              </a:rPr>
              <a:t>الموقع</a:t>
            </a:r>
            <a:endParaRPr lang="en-US" sz="3600" dirty="0" smtClean="0">
              <a:solidFill>
                <a:srgbClr val="FF0000"/>
              </a:solidFill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ar-EG" sz="2800" b="1" dirty="0" smtClean="0">
                <a:solidFill>
                  <a:srgbClr val="D3F5FD"/>
                </a:solidFill>
                <a:latin typeface="Simplified Arabic" pitchFamily="18" charset="-78"/>
                <a:cs typeface="Simplified Arabic" pitchFamily="18" charset="-78"/>
              </a:rPr>
              <a:t>يقتصر هذا المناخ على بعض المناطق التي تطل على البحر المتوسط على هيئة </a:t>
            </a:r>
            <a:r>
              <a:rPr lang="ar-EG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شريط ساحلي في كل من</a:t>
            </a:r>
            <a:r>
              <a:rPr lang="ar-EG" sz="2800" b="1" dirty="0" smtClean="0">
                <a:solidFill>
                  <a:srgbClr val="D3F5FD"/>
                </a:solidFill>
                <a:latin typeface="Simplified Arabic" pitchFamily="18" charset="-78"/>
                <a:cs typeface="Simplified Arabic" pitchFamily="18" charset="-78"/>
              </a:rPr>
              <a:t>:-</a:t>
            </a:r>
          </a:p>
          <a:p>
            <a:pPr marL="1082675" indent="-274638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dirty="0" smtClean="0"/>
              <a:t> </a:t>
            </a:r>
            <a:r>
              <a:rPr lang="ar-EG" sz="2800" dirty="0" smtClean="0"/>
              <a:t>شمال غرب إفريقيا (تونس ، الجزائر ، المغرب ، ليبيا) </a:t>
            </a:r>
          </a:p>
          <a:p>
            <a:pPr marL="1082675" indent="-274638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800" dirty="0" smtClean="0"/>
              <a:t>الساحل الشرقي في منطقة الشام (لبنان ، سوريا ، فلسطين)</a:t>
            </a:r>
          </a:p>
          <a:p>
            <a:pPr marL="1082675" indent="-274638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800" dirty="0" smtClean="0"/>
              <a:t>يسود في مساحات صغيرة من الوطن العربي 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  <a:solidFill>
            <a:srgbClr val="84C6D8"/>
          </a:solidFill>
          <a:ln w="47625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lvl="0" algn="r" rtl="1">
              <a:buNone/>
            </a:pPr>
            <a:endParaRPr lang="ar-EG" sz="3500" b="1" u="sng" dirty="0" smtClean="0">
              <a:solidFill>
                <a:srgbClr val="FF0000"/>
              </a:solidFill>
            </a:endParaRPr>
          </a:p>
          <a:p>
            <a:pPr lvl="0" algn="r" rtl="1">
              <a:buNone/>
            </a:pPr>
            <a:r>
              <a:rPr lang="ar-EG" sz="3800" b="1" u="sng" dirty="0" smtClean="0">
                <a:solidFill>
                  <a:srgbClr val="FF0000"/>
                </a:solidFill>
              </a:rPr>
              <a:t>الخصائص المناخية لللاقليم البحر المتوسط</a:t>
            </a:r>
          </a:p>
          <a:p>
            <a:pPr algn="r" rtl="1">
              <a:lnSpc>
                <a:spcPct val="200000"/>
              </a:lnSpc>
              <a:buFont typeface="Wingdings" pitchFamily="2" charset="2"/>
              <a:buChar char="Ø"/>
            </a:pPr>
            <a:r>
              <a:rPr lang="ar-EG" sz="3400" b="1" dirty="0" smtClean="0">
                <a:solidFill>
                  <a:schemeClr val="accent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يتميز هذا الاقليم بأنه ذو </a:t>
            </a:r>
            <a:r>
              <a:rPr lang="ar-EG" sz="3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شتاء</a:t>
            </a:r>
            <a:r>
              <a:rPr lang="ar-EG" sz="3400" b="1" dirty="0" smtClean="0">
                <a:solidFill>
                  <a:schemeClr val="accent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معتدل ممطر، </a:t>
            </a:r>
            <a:r>
              <a:rPr lang="ar-EG" sz="3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وصيف</a:t>
            </a:r>
            <a:r>
              <a:rPr lang="ar-EG" sz="3400" b="1" dirty="0" smtClean="0">
                <a:solidFill>
                  <a:schemeClr val="accent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حار</a:t>
            </a:r>
          </a:p>
          <a:p>
            <a:pPr lvl="0" algn="r" rtl="1">
              <a:lnSpc>
                <a:spcPct val="200000"/>
              </a:lnSpc>
              <a:buFont typeface="Wingdings" pitchFamily="2" charset="2"/>
              <a:buChar char="Ø"/>
            </a:pPr>
            <a:r>
              <a:rPr lang="ar-EG" sz="3400" b="1" dirty="0" smtClean="0">
                <a:latin typeface="Simplified Arabic" pitchFamily="18" charset="-78"/>
                <a:cs typeface="Simplified Arabic" pitchFamily="18" charset="-78"/>
              </a:rPr>
              <a:t>يتراوح متوسط درجات الحرارة في</a:t>
            </a:r>
          </a:p>
          <a:p>
            <a:pPr marL="1965325" lvl="0" indent="-258763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EG" sz="3400" b="1" dirty="0" smtClean="0">
                <a:solidFill>
                  <a:schemeClr val="accent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EG" sz="3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فصل الشتاء بين 5 و15 درجة مئوية</a:t>
            </a:r>
          </a:p>
          <a:p>
            <a:pPr marL="1965325" lvl="0" indent="-258763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EG" sz="3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فصل الصيف بين 25 و 35 درجة مئوية .</a:t>
            </a:r>
            <a:endParaRPr lang="en-US" sz="3400" b="1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0" algn="r" rtl="1">
              <a:lnSpc>
                <a:spcPct val="200000"/>
              </a:lnSpc>
              <a:buFont typeface="Wingdings" pitchFamily="2" charset="2"/>
              <a:buChar char="Ø"/>
            </a:pPr>
            <a:r>
              <a:rPr lang="ar-EG" sz="3400" b="1" dirty="0" smtClean="0">
                <a:solidFill>
                  <a:schemeClr val="accent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يتراوح </a:t>
            </a:r>
            <a:r>
              <a:rPr lang="ar-EG" sz="3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معدل التساقط </a:t>
            </a:r>
            <a:r>
              <a:rPr lang="ar-EG" sz="3400" b="1" dirty="0" smtClean="0">
                <a:solidFill>
                  <a:schemeClr val="accent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في هذا الإقليم بين 400 و 1000مم سنوياً .</a:t>
            </a:r>
            <a:endParaRPr lang="en-US" sz="3400" b="1" dirty="0" smtClean="0">
              <a:solidFill>
                <a:schemeClr val="accent2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0" algn="r" rtl="1">
              <a:lnSpc>
                <a:spcPct val="200000"/>
              </a:lnSpc>
              <a:buFont typeface="Wingdings" pitchFamily="2" charset="2"/>
              <a:buChar char="Ø"/>
            </a:pPr>
            <a:r>
              <a:rPr lang="ar-EG" sz="3400" b="1" dirty="0" smtClean="0">
                <a:solidFill>
                  <a:schemeClr val="accent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يتميز هذ الإقليم بوجود </a:t>
            </a:r>
            <a:r>
              <a:rPr lang="ar-EG" sz="3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غطاء نباتي وشجري أوفر وأغنى </a:t>
            </a:r>
            <a:r>
              <a:rPr lang="ar-EG" sz="3400" b="1" dirty="0" smtClean="0">
                <a:solidFill>
                  <a:schemeClr val="accent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من المناخين السابقين .  </a:t>
            </a:r>
            <a:endParaRPr lang="en-US" sz="3400" b="1" dirty="0" smtClean="0">
              <a:solidFill>
                <a:schemeClr val="accent2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rtl="1">
              <a:buNone/>
            </a:pPr>
            <a:r>
              <a:rPr lang="en-US" dirty="0" smtClean="0"/>
              <a:t> </a:t>
            </a:r>
          </a:p>
          <a:p>
            <a:endParaRPr lang="ar-E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382000" cy="6172200"/>
          </a:xfrm>
          <a:solidFill>
            <a:schemeClr val="accent2">
              <a:lumMod val="40000"/>
              <a:lumOff val="60000"/>
            </a:schemeClr>
          </a:solidFill>
          <a:ln w="5080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r" rtl="1">
              <a:lnSpc>
                <a:spcPct val="80000"/>
              </a:lnSpc>
              <a:buNone/>
            </a:pPr>
            <a:endParaRPr lang="ar-EG" sz="3600" b="1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r" rtl="1">
              <a:lnSpc>
                <a:spcPct val="80000"/>
              </a:lnSpc>
              <a:buNone/>
            </a:pPr>
            <a:r>
              <a:rPr lang="ar-EG" sz="41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رابعا :إقليم المناخ المداري ذو الفصل الجاف  .</a:t>
            </a:r>
          </a:p>
          <a:p>
            <a:pPr marL="0" indent="0" algn="r" rtl="1">
              <a:lnSpc>
                <a:spcPct val="80000"/>
              </a:lnSpc>
              <a:buNone/>
            </a:pPr>
            <a:endParaRPr lang="ar-EG" sz="3600" b="1" u="sng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lnSpc>
                <a:spcPct val="80000"/>
              </a:lnSpc>
              <a:buNone/>
            </a:pPr>
            <a:r>
              <a:rPr lang="ar-EG" sz="36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الموقع</a:t>
            </a:r>
            <a:endParaRPr lang="en-US" sz="3600" b="1" u="sng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EG" sz="3800" b="1" dirty="0" smtClean="0"/>
              <a:t>يوجد هذا المناخ فى </a:t>
            </a:r>
          </a:p>
          <a:p>
            <a:pPr marL="2057400" indent="-258763" algn="r" rtl="1">
              <a:buFont typeface="Wingdings" pitchFamily="2" charset="2"/>
              <a:buChar char="§"/>
            </a:pPr>
            <a:r>
              <a:rPr lang="ar-EG" sz="3000" dirty="0" smtClean="0">
                <a:latin typeface="Simplified Arabic" pitchFamily="18" charset="-78"/>
                <a:cs typeface="Simplified Arabic" pitchFamily="18" charset="-78"/>
              </a:rPr>
              <a:t>جنوب ووسط السودان</a:t>
            </a:r>
          </a:p>
          <a:p>
            <a:pPr marL="2057400" lvl="0" indent="-258763" algn="r" rtl="1">
              <a:buFont typeface="Wingdings" pitchFamily="2" charset="2"/>
              <a:buChar char="§"/>
            </a:pPr>
            <a:r>
              <a:rPr lang="ar-EG" sz="3000" dirty="0" smtClean="0">
                <a:latin typeface="Simplified Arabic" pitchFamily="18" charset="-78"/>
                <a:cs typeface="Simplified Arabic" pitchFamily="18" charset="-78"/>
              </a:rPr>
              <a:t>مساحة صغيرة جداً من جيبوتي </a:t>
            </a:r>
          </a:p>
          <a:p>
            <a:pPr marL="2057400" lvl="0" indent="-258763" algn="r" rtl="1">
              <a:buFont typeface="Wingdings" pitchFamily="2" charset="2"/>
              <a:buChar char="§"/>
            </a:pPr>
            <a:r>
              <a:rPr lang="ar-EG" sz="3000" dirty="0" smtClean="0">
                <a:latin typeface="Simplified Arabic" pitchFamily="18" charset="-78"/>
                <a:cs typeface="Simplified Arabic" pitchFamily="18" charset="-78"/>
              </a:rPr>
              <a:t>جنوب غرب شبه الجزيرة العربية.</a:t>
            </a:r>
          </a:p>
          <a:p>
            <a:pPr marL="2057400" lvl="0" indent="-258763" algn="r" rtl="1">
              <a:buFont typeface="Wingdings" pitchFamily="2" charset="2"/>
              <a:buChar char="§"/>
            </a:pPr>
            <a:endParaRPr lang="ar-EG" sz="3000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 algn="r" rtl="1">
              <a:buNone/>
            </a:pPr>
            <a:r>
              <a:rPr lang="ar-EG" b="1" u="sng" dirty="0" smtClean="0">
                <a:solidFill>
                  <a:srgbClr val="FF0000"/>
                </a:solidFill>
              </a:rPr>
              <a:t> </a:t>
            </a:r>
            <a:r>
              <a:rPr lang="ar-EG" sz="3400" b="1" u="sng" dirty="0" smtClean="0">
                <a:solidFill>
                  <a:srgbClr val="FF0000"/>
                </a:solidFill>
              </a:rPr>
              <a:t>الخصائص المناخية لللاقليم المناخ المداري</a:t>
            </a:r>
            <a:endParaRPr lang="ar-EG" u="sng" dirty="0" smtClean="0">
              <a:solidFill>
                <a:srgbClr val="FF0000"/>
              </a:solidFill>
            </a:endParaRPr>
          </a:p>
          <a:p>
            <a:pPr algn="just" rtl="1">
              <a:lnSpc>
                <a:spcPct val="170000"/>
              </a:lnSpc>
              <a:buFont typeface="Wingdings" pitchFamily="2" charset="2"/>
              <a:buChar char="Ø"/>
            </a:pPr>
            <a:r>
              <a:rPr lang="ar-EG" sz="2600" b="1" dirty="0" smtClean="0">
                <a:latin typeface="Simplified Arabic" pitchFamily="18" charset="-78"/>
                <a:cs typeface="Simplified Arabic" pitchFamily="18" charset="-78"/>
              </a:rPr>
              <a:t>يتميز بانه ذو فصل جاف واضح قد يطول ليصل لفترة تتراوح بين ستة أشهر إلى ثمانية أشهر </a:t>
            </a:r>
          </a:p>
          <a:p>
            <a:pPr algn="just" rtl="1">
              <a:lnSpc>
                <a:spcPct val="170000"/>
              </a:lnSpc>
              <a:buFont typeface="Wingdings" pitchFamily="2" charset="2"/>
              <a:buChar char="Ø"/>
            </a:pPr>
            <a:r>
              <a:rPr lang="ar-EG" sz="2600" b="1" dirty="0" smtClean="0">
                <a:latin typeface="Simplified Arabic" pitchFamily="18" charset="-78"/>
                <a:cs typeface="Simplified Arabic" pitchFamily="18" charset="-78"/>
              </a:rPr>
              <a:t>المتوسط السنوي لدرجة الحرارة يبلغ 35  درجة مئوية .</a:t>
            </a:r>
            <a:endParaRPr lang="en-US" sz="26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 algn="just" rtl="1">
              <a:lnSpc>
                <a:spcPct val="170000"/>
              </a:lnSpc>
              <a:buFont typeface="Wingdings" pitchFamily="2" charset="2"/>
              <a:buChar char="Ø"/>
            </a:pPr>
            <a:r>
              <a:rPr lang="ar-EG" sz="2600" b="1" dirty="0" smtClean="0">
                <a:latin typeface="Simplified Arabic" pitchFamily="18" charset="-78"/>
                <a:cs typeface="Simplified Arabic" pitchFamily="18" charset="-78"/>
              </a:rPr>
              <a:t>تتراوح كمية التساقط بين 750 و 2000 مم سنوياً .</a:t>
            </a:r>
            <a:endParaRPr lang="en-US" sz="26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lnSpc>
                <a:spcPct val="170000"/>
              </a:lnSpc>
              <a:buFont typeface="Wingdings" pitchFamily="2" charset="2"/>
              <a:buChar char="Ø"/>
            </a:pPr>
            <a:r>
              <a:rPr lang="ar-EG" sz="2600" b="1" dirty="0" smtClean="0">
                <a:latin typeface="Simplified Arabic" pitchFamily="18" charset="-78"/>
                <a:cs typeface="Simplified Arabic" pitchFamily="18" charset="-78"/>
              </a:rPr>
              <a:t> - ينمو فى هذا المناخ نوعان من النباتات هما : </a:t>
            </a:r>
            <a:r>
              <a:rPr lang="ar-EG" sz="26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الأشجار النفضية ، وحشائش السفانا</a:t>
            </a:r>
            <a:endParaRPr lang="ar-EG" sz="26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  <a:solidFill>
            <a:srgbClr val="A7D6E3"/>
          </a:solidFill>
          <a:ln w="539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0" algn="r" rtl="1">
              <a:lnSpc>
                <a:spcPct val="70000"/>
              </a:lnSpc>
              <a:buNone/>
            </a:pPr>
            <a:endParaRPr lang="ar-EG" sz="3600" b="1" u="sng" dirty="0" smtClean="0">
              <a:solidFill>
                <a:schemeClr val="tx1">
                  <a:lumMod val="85000"/>
                  <a:lumOff val="1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lvl="0" indent="0" algn="r" rtl="1">
              <a:lnSpc>
                <a:spcPct val="70000"/>
              </a:lnSpc>
              <a:buNone/>
            </a:pPr>
            <a:r>
              <a:rPr lang="ar-EG" sz="35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خامسا :إقليم المناخ الأستوائي .</a:t>
            </a:r>
          </a:p>
          <a:p>
            <a:pPr marL="0" lvl="0" indent="0" algn="r" rtl="1">
              <a:lnSpc>
                <a:spcPct val="70000"/>
              </a:lnSpc>
              <a:buNone/>
            </a:pPr>
            <a:r>
              <a:rPr lang="ar-EG" sz="3500" b="1" u="sng" dirty="0" smtClean="0">
                <a:solidFill>
                  <a:srgbClr val="FF0000"/>
                </a:solidFill>
              </a:rPr>
              <a:t>الموقع</a:t>
            </a:r>
            <a:endParaRPr lang="en-US" sz="3500" b="1" u="sng" dirty="0" smtClean="0">
              <a:solidFill>
                <a:srgbClr val="FF0000"/>
              </a:solidFill>
            </a:endParaRP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EG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يقتصر هذا الإقليم على أقصى جنوب السودان ومساحة صغيرة جداً جنوب الصومال 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EG" b="1" u="sng" dirty="0" smtClean="0">
                <a:solidFill>
                  <a:srgbClr val="FF0000"/>
                </a:solidFill>
              </a:rPr>
              <a:t>الخصائص المناخية لاقليم المناخ الاستوائى</a:t>
            </a:r>
            <a:endParaRPr lang="ar-EG" dirty="0" smtClean="0"/>
          </a:p>
          <a:p>
            <a:pPr algn="just" rtl="1">
              <a:lnSpc>
                <a:spcPct val="170000"/>
              </a:lnSpc>
              <a:buFont typeface="Wingdings" pitchFamily="2" charset="2"/>
              <a:buChar char="Ø"/>
            </a:pPr>
            <a:r>
              <a:rPr lang="ar-EG" sz="22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ارتفاع درجات الحرارة على مدار العام</a:t>
            </a:r>
          </a:p>
          <a:p>
            <a:pPr algn="just" rtl="1">
              <a:lnSpc>
                <a:spcPct val="170000"/>
              </a:lnSpc>
              <a:buFont typeface="Wingdings" pitchFamily="2" charset="2"/>
              <a:buChar char="Ø"/>
            </a:pPr>
            <a:r>
              <a:rPr lang="ar-EG" sz="22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المدى الحراري السنوي صغير يتراوح بين 3 و5 درجات مئوية فقط </a:t>
            </a:r>
          </a:p>
          <a:p>
            <a:pPr algn="just" rtl="1">
              <a:lnSpc>
                <a:spcPct val="170000"/>
              </a:lnSpc>
              <a:buFont typeface="Wingdings" pitchFamily="2" charset="2"/>
              <a:buChar char="Ø"/>
            </a:pPr>
            <a:r>
              <a:rPr lang="ar-EG" sz="22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سقوط الأمطار على مدار العام والتي تصل إلى 40 بوصة سنوياً</a:t>
            </a:r>
          </a:p>
          <a:p>
            <a:pPr algn="just" rtl="1">
              <a:lnSpc>
                <a:spcPct val="170000"/>
              </a:lnSpc>
              <a:buFont typeface="Wingdings" pitchFamily="2" charset="2"/>
              <a:buChar char="Ø"/>
            </a:pPr>
            <a:r>
              <a:rPr lang="ar-EG" sz="22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 الامطار من النوع التصاعدي </a:t>
            </a:r>
            <a:endParaRPr lang="en-US" sz="2200" b="1" dirty="0" smtClean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>
              <a:buNone/>
            </a:pPr>
            <a:endParaRPr lang="ar-E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669</Words>
  <Application>Microsoft Office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الأقاليم المناخية في الوطن العربي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أهم الأقاليم المناخية في الوطن العربي</dc:title>
  <dc:creator>mosalama</dc:creator>
  <cp:lastModifiedBy>mosalama</cp:lastModifiedBy>
  <cp:revision>13</cp:revision>
  <dcterms:created xsi:type="dcterms:W3CDTF">2006-08-16T00:00:00Z</dcterms:created>
  <dcterms:modified xsi:type="dcterms:W3CDTF">2020-04-06T21:23:58Z</dcterms:modified>
</cp:coreProperties>
</file>