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8" r:id="rId3"/>
    <p:sldId id="256" r:id="rId4"/>
    <p:sldId id="257" r:id="rId5"/>
    <p:sldId id="258" r:id="rId6"/>
    <p:sldId id="265" r:id="rId7"/>
    <p:sldId id="259" r:id="rId8"/>
    <p:sldId id="260" r:id="rId9"/>
    <p:sldId id="266" r:id="rId10"/>
    <p:sldId id="261" r:id="rId11"/>
    <p:sldId id="262" r:id="rId12"/>
    <p:sldId id="263" r:id="rId13"/>
    <p:sldId id="264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E4FF"/>
    <a:srgbClr val="D68C8A"/>
    <a:srgbClr val="85DFFF"/>
    <a:srgbClr val="A4E2F6"/>
    <a:srgbClr val="57D3FF"/>
    <a:srgbClr val="691872"/>
    <a:srgbClr val="2D9C00"/>
    <a:srgbClr val="F5F1A9"/>
    <a:srgbClr val="E69504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:\Users\mosalama\Desktop\2db8e288-82a2-47b6-a052-ef9452c59ff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82000" cy="6096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609600"/>
            <a:ext cx="17811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724400" y="3048000"/>
            <a:ext cx="3962400" cy="25908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800" b="1" dirty="0" smtClean="0">
                <a:solidFill>
                  <a:schemeClr val="bg1"/>
                </a:solidFill>
              </a:rPr>
              <a:t>د اسلام سلامه محمد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ar-EG" sz="2800" b="1" dirty="0" smtClean="0">
                <a:solidFill>
                  <a:schemeClr val="bg1"/>
                </a:solidFill>
              </a:rPr>
              <a:t>اعداد /</a:t>
            </a: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كلية التربية 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شعبة تاريخ عام</a:t>
            </a: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الفرقة الثالثة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ar-EG" sz="2800" b="1" dirty="0" smtClean="0">
                <a:solidFill>
                  <a:srgbClr val="FF0000"/>
                </a:solidFill>
              </a:rPr>
              <a:t>المحاضرة الحادية عشر</a:t>
            </a:r>
            <a:endParaRPr lang="ar-EG" sz="2000" b="1" dirty="0" smtClean="0">
              <a:solidFill>
                <a:srgbClr val="FF0000"/>
              </a:solidFill>
            </a:endParaRP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مادة جغرافية  الوطن العربي</a:t>
            </a:r>
            <a:endParaRPr lang="ar-EG" sz="20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3048000"/>
            <a:ext cx="3962400" cy="25908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ar-EG" sz="2800" b="1" dirty="0" smtClean="0">
                <a:solidFill>
                  <a:schemeClr val="tx1"/>
                </a:solidFill>
              </a:rPr>
              <a:t>المصدر الوطن العربي </a:t>
            </a:r>
          </a:p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 </a:t>
            </a:r>
            <a:r>
              <a:rPr lang="ar-EG" sz="2400" b="1" dirty="0" smtClean="0">
                <a:solidFill>
                  <a:srgbClr val="FF0000"/>
                </a:solidFill>
              </a:rPr>
              <a:t>ا.د.م/ هبه صابر امين دسوقى</a:t>
            </a:r>
          </a:p>
          <a:p>
            <a:pPr algn="ctr"/>
            <a:r>
              <a:rPr lang="ar-EG" sz="2400" b="1" dirty="0" smtClean="0">
                <a:solidFill>
                  <a:srgbClr val="FF0000"/>
                </a:solidFill>
              </a:rPr>
              <a:t>د/ اسلام </a:t>
            </a:r>
            <a:r>
              <a:rPr lang="ar-EG" sz="2400" b="1" smtClean="0">
                <a:solidFill>
                  <a:srgbClr val="FF0000"/>
                </a:solidFill>
              </a:rPr>
              <a:t>صابر </a:t>
            </a:r>
            <a:r>
              <a:rPr lang="ar-EG" sz="2400" b="1" smtClean="0">
                <a:solidFill>
                  <a:srgbClr val="FF0000"/>
                </a:solidFill>
              </a:rPr>
              <a:t>امين </a:t>
            </a:r>
            <a:r>
              <a:rPr lang="ar-EG" sz="2400" b="1" dirty="0" smtClean="0">
                <a:solidFill>
                  <a:srgbClr val="FF0000"/>
                </a:solidFill>
              </a:rPr>
              <a:t>دسوقى</a:t>
            </a:r>
          </a:p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كلية الاداب جامعة -بنها</a:t>
            </a:r>
            <a:endParaRPr lang="ar-EG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400800"/>
          </a:xfrm>
          <a:solidFill>
            <a:srgbClr val="97E4FF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r" rtl="1">
              <a:lnSpc>
                <a:spcPct val="90000"/>
              </a:lnSpc>
              <a:buNone/>
            </a:pPr>
            <a:r>
              <a:rPr lang="ar-EG" b="1" dirty="0" smtClean="0">
                <a:solidFill>
                  <a:srgbClr val="000000"/>
                </a:solidFill>
              </a:rPr>
              <a:t>4 - المسطحات المائية .</a:t>
            </a:r>
            <a:endParaRPr lang="en-US" b="1" dirty="0" smtClean="0">
              <a:solidFill>
                <a:srgbClr val="000000"/>
              </a:solidFill>
            </a:endParaRPr>
          </a:p>
          <a:p>
            <a:pPr algn="r" rtl="1">
              <a:lnSpc>
                <a:spcPct val="140000"/>
              </a:lnSpc>
              <a:buNone/>
            </a:pPr>
            <a:r>
              <a:rPr lang="ar-EG" sz="25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تلعب المسطحات المائية دوراً مهماً في مناخ الوطن العربي </a:t>
            </a:r>
            <a:r>
              <a:rPr lang="ar-EG" sz="25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حيث تعمل على :-</a:t>
            </a:r>
          </a:p>
          <a:p>
            <a:pPr marL="898525" indent="-273050"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ar-EG" sz="2400" b="1" dirty="0" smtClean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تلطيف درجة حرارة الصيف والحد من برودة الشتاء </a:t>
            </a:r>
          </a:p>
          <a:p>
            <a:pPr marL="898525" indent="-273050"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ar-EG" sz="2400" b="1" dirty="0" smtClean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زيادة كمية الأمطار في المناطق الساحلية القريبة منها </a:t>
            </a:r>
          </a:p>
          <a:p>
            <a:pPr marL="898525" indent="-273050"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ar-EG" sz="2400" b="1" dirty="0" smtClean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كلما كبر مساحة المسطح المائي كان له تأثير كبير على مناخ المناطق المجاوره للماء</a:t>
            </a:r>
          </a:p>
          <a:p>
            <a:pPr marL="898525" indent="-273050"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ar-EG" sz="2400" b="1" dirty="0" smtClean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حركة الكتل الهوائية التي تمر على المسطحات المائية  ومن ثم تأثيرها على اليابس المجاور </a:t>
            </a:r>
            <a:r>
              <a:rPr lang="ar-EG" sz="28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ar-E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  <a:solidFill>
            <a:schemeClr val="accent2">
              <a:lumMod val="20000"/>
              <a:lumOff val="80000"/>
            </a:schemeClr>
          </a:solidFill>
          <a:ln w="3492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algn="r" rtl="1">
              <a:lnSpc>
                <a:spcPct val="110000"/>
              </a:lnSpc>
              <a:buNone/>
            </a:pPr>
            <a:r>
              <a:rPr lang="ar-EG" sz="3500" b="1" dirty="0" smtClean="0">
                <a:solidFill>
                  <a:srgbClr val="000000"/>
                </a:solidFill>
              </a:rPr>
              <a:t>أ- تاثير البحر المتوسط في مناخ الوطن العربي:-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EG" dirty="0" smtClean="0"/>
              <a:t>البحر المتوسط شمالاً له تأثير واضح على مناخ البلاد العربية المطلة عليه 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EG" dirty="0" smtClean="0"/>
              <a:t>يقوم البحر المتوسط بتغذية         الانخفاضات الجوية الشتوية التي تنشأ أصلاً فوق المحيط الأطلنطي في الغرب -----وتتحرك شرقاً فوق البحر المتوسط الذي يقوم بدوره في ----تغذية هذه الانخفاضات ببخار الماء فيجدد شبابها 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EG" b="1" dirty="0" smtClean="0">
                <a:solidFill>
                  <a:srgbClr val="FF0000"/>
                </a:solidFill>
              </a:rPr>
              <a:t>هذه الانخفاضات هي المسئولة عن الأمطار التي تسقط في الوطن العربي في فصل الشتاء </a:t>
            </a:r>
            <a:r>
              <a:rPr lang="ar-EG" dirty="0" smtClean="0"/>
              <a:t>.</a:t>
            </a:r>
            <a:endParaRPr lang="en-US" dirty="0" smtClean="0"/>
          </a:p>
          <a:p>
            <a:endParaRPr lang="ar-EG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600200" y="3429000"/>
            <a:ext cx="609600" cy="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2209800" y="4038600"/>
            <a:ext cx="609600" cy="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4191000" y="2743200"/>
            <a:ext cx="762000" cy="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382000" cy="6400800"/>
          </a:xfrm>
          <a:solidFill>
            <a:srgbClr val="A4E2F6"/>
          </a:solidFill>
          <a:ln w="317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EG" b="1" dirty="0" smtClean="0">
                <a:solidFill>
                  <a:schemeClr val="tx2"/>
                </a:solidFill>
              </a:rPr>
              <a:t>ب- تاثير البحر الاحمر في مناخ الوطن العربي</a:t>
            </a:r>
          </a:p>
          <a:p>
            <a:pPr algn="r" rtl="1">
              <a:lnSpc>
                <a:spcPct val="140000"/>
              </a:lnSpc>
              <a:buFontTx/>
              <a:buChar char="-"/>
            </a:pPr>
            <a:r>
              <a:rPr lang="ar-EG" sz="3000" b="1" dirty="0" smtClean="0"/>
              <a:t>تأثيرالبحر الأحمر يكون محدودا على الأحوال المناخية في الوطن العربي</a:t>
            </a:r>
            <a:r>
              <a:rPr lang="ar-EG" sz="3000" dirty="0" smtClean="0"/>
              <a:t>، </a:t>
            </a:r>
            <a:r>
              <a:rPr lang="ar-EG" sz="3000" b="1" dirty="0" smtClean="0">
                <a:solidFill>
                  <a:srgbClr val="FF0000"/>
                </a:solidFill>
              </a:rPr>
              <a:t>والسبب فى ذلك يرجع ذلك إلى ضيق وصغر مساحته 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EG" dirty="0" smtClean="0"/>
              <a:t> </a:t>
            </a:r>
            <a:r>
              <a:rPr lang="ar-EG" sz="2800" b="1" dirty="0" smtClean="0">
                <a:latin typeface="Simplified Arabic" pitchFamily="18" charset="-78"/>
                <a:cs typeface="Simplified Arabic" pitchFamily="18" charset="-78"/>
              </a:rPr>
              <a:t>امتداد سلاسل جبال البحر الأحمر بجوار البحر مباشرة جعل تأثيرها على الحرارة </a:t>
            </a:r>
            <a:r>
              <a:rPr lang="ar-EG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لا يتعدى بضعة كيلو مترات من الساحل</a:t>
            </a:r>
            <a:r>
              <a:rPr lang="ar-EG" sz="2800" b="1" dirty="0" smtClean="0">
                <a:latin typeface="Simplified Arabic" pitchFamily="18" charset="-78"/>
                <a:cs typeface="Simplified Arabic" pitchFamily="18" charset="-78"/>
              </a:rPr>
              <a:t>، حيث يرفع نسبة الرطوبة في المناطق القريبة منه صيفاً .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EG" sz="2800" b="1" dirty="0" smtClean="0">
                <a:latin typeface="Simplified Arabic" pitchFamily="18" charset="-78"/>
                <a:cs typeface="Simplified Arabic" pitchFamily="18" charset="-78"/>
              </a:rPr>
              <a:t> البحر الاحمر </a:t>
            </a:r>
            <a:r>
              <a:rPr lang="ar-EG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ليس تأثير على كميات المطر الساقطة </a:t>
            </a:r>
            <a:r>
              <a:rPr lang="ar-EG" sz="2800" b="1" dirty="0" smtClean="0">
                <a:latin typeface="Simplified Arabic" pitchFamily="18" charset="-78"/>
                <a:cs typeface="Simplified Arabic" pitchFamily="18" charset="-78"/>
              </a:rPr>
              <a:t>على الأراضي المصرية غرباً وشبه الجزيرة العربية شرقاً 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algn="r" rtl="1">
              <a:buNone/>
            </a:pPr>
            <a:r>
              <a:rPr lang="ar-EG" sz="3500" b="1" dirty="0" smtClean="0">
                <a:solidFill>
                  <a:schemeClr val="tx2"/>
                </a:solidFill>
              </a:rPr>
              <a:t>ج- تاثيرالمحيط الأطلنطي في مناخ الوطن العربي</a:t>
            </a:r>
            <a:endParaRPr lang="en-US" sz="3500" b="1" dirty="0" smtClean="0">
              <a:solidFill>
                <a:schemeClr val="tx2"/>
              </a:solidFill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EG" sz="2600" b="1" dirty="0" smtClean="0"/>
              <a:t>المحيط الأطلنطي له دوراً كبيراً في التأثير على </a:t>
            </a:r>
            <a:r>
              <a:rPr lang="ar-EG" sz="2600" b="1" dirty="0" smtClean="0">
                <a:solidFill>
                  <a:srgbClr val="FF0000"/>
                </a:solidFill>
              </a:rPr>
              <a:t>مناخ الوطن العربي غرباً 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EG" sz="2600" b="1" dirty="0" smtClean="0"/>
              <a:t> يلعب  تيار كناريا البارد المتجه من شمال المجيط الاطلنطى صوب الجنوب </a:t>
            </a:r>
            <a:r>
              <a:rPr lang="ar-EG" sz="2600" b="1" dirty="0" smtClean="0">
                <a:solidFill>
                  <a:srgbClr val="FF0000"/>
                </a:solidFill>
              </a:rPr>
              <a:t>------</a:t>
            </a:r>
            <a:r>
              <a:rPr lang="ar-EG" sz="2600" b="1" dirty="0" smtClean="0"/>
              <a:t>-يعمل على </a:t>
            </a:r>
            <a:r>
              <a:rPr lang="ar-EG" sz="2600" b="1" dirty="0" smtClean="0">
                <a:solidFill>
                  <a:srgbClr val="FF0000"/>
                </a:solidFill>
              </a:rPr>
              <a:t>تقليل درجات على السواحل المغربية والموريتانية المطلة عليه </a:t>
            </a:r>
          </a:p>
          <a:p>
            <a:pPr algn="r" rtl="1">
              <a:buNone/>
            </a:pPr>
            <a:r>
              <a:rPr lang="ar-EG" sz="3500" b="1" dirty="0" smtClean="0">
                <a:solidFill>
                  <a:schemeClr val="tx2"/>
                </a:solidFill>
              </a:rPr>
              <a:t>د- تاثيرالمحيط الهندى في مناخ الوطن العربي</a:t>
            </a:r>
            <a:endParaRPr lang="en-US" sz="3500" b="1" dirty="0" smtClean="0">
              <a:solidFill>
                <a:schemeClr val="tx2"/>
              </a:solidFill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EG" sz="2600" b="1" dirty="0" smtClean="0"/>
              <a:t>وقوع المحيط الهندي في جنوب شرق الوطن العربي كان له تاثيرا واضحا على المناخ من خلال </a:t>
            </a:r>
            <a:r>
              <a:rPr lang="ar-EG" sz="2600" b="1" dirty="0" smtClean="0">
                <a:solidFill>
                  <a:srgbClr val="FF0000"/>
                </a:solidFill>
              </a:rPr>
              <a:t>هبوب الكتل الهوائية المدارية </a:t>
            </a:r>
            <a:r>
              <a:rPr lang="ar-EG" sz="2600" b="1" dirty="0" smtClean="0"/>
              <a:t>على جنوب وجنوب شرق الوطن العربي 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EG" sz="2600" b="1" dirty="0" smtClean="0"/>
              <a:t>الكتل الهوائية تمثل السبب الرئيسى  في </a:t>
            </a:r>
            <a:r>
              <a:rPr lang="ar-EG" sz="2600" b="1" dirty="0" smtClean="0">
                <a:solidFill>
                  <a:srgbClr val="FF0000"/>
                </a:solidFill>
              </a:rPr>
              <a:t>سقوط الأمطار صيفاً </a:t>
            </a:r>
            <a:r>
              <a:rPr lang="ar-EG" sz="2600" b="1" dirty="0" smtClean="0"/>
              <a:t>في اليمن والصومال وجنوب السودان .</a:t>
            </a:r>
            <a:endParaRPr lang="en-US" sz="2600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133600"/>
            <a:ext cx="7620000" cy="1447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200" b="1" dirty="0" smtClean="0">
                <a:solidFill>
                  <a:schemeClr val="tx1"/>
                </a:solidFill>
              </a:rPr>
              <a:t>الباب الرابع – انتظرو البقية فى فى المحاضره الثانية عشر  والاخيرة</a:t>
            </a:r>
            <a:endParaRPr lang="ar-EG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17775"/>
          </a:xfrm>
          <a:solidFill>
            <a:srgbClr val="D68C8A"/>
          </a:solidFill>
          <a:ln w="412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ar-EG" sz="6000" b="1" dirty="0" smtClean="0"/>
              <a:t>الباب الرابع</a:t>
            </a:r>
            <a:r>
              <a:rPr lang="ar-EG" dirty="0" smtClean="0"/>
              <a:t/>
            </a:r>
            <a:br>
              <a:rPr lang="ar-EG" dirty="0" smtClean="0"/>
            </a:br>
            <a:r>
              <a:rPr lang="ar-EG" sz="4900" b="1" dirty="0" smtClean="0"/>
              <a:t>مناخ في الوطن العربي</a:t>
            </a:r>
            <a:r>
              <a:rPr lang="ar-EG" b="1" dirty="0" smtClean="0"/>
              <a:t/>
            </a:r>
            <a:br>
              <a:rPr lang="ar-EG" b="1" dirty="0" smtClean="0"/>
            </a:br>
            <a:endParaRPr lang="ar-E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610600" cy="685800"/>
          </a:xfr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ar-EG" b="1" dirty="0" smtClean="0"/>
              <a:t>مناخ في الوطن العربي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86800" cy="5715000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algn="r" rtl="1"/>
            <a:r>
              <a:rPr lang="ar-EG" sz="6900" u="sng" dirty="0" smtClean="0">
                <a:solidFill>
                  <a:srgbClr val="FF0000"/>
                </a:solidFill>
              </a:rPr>
              <a:t>مقدمة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EG" sz="26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EG" sz="29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امتداد الوطن العربي عبر 39 دائرة عرض أدى إلى تنوع الأحوال المناخية تنوعاً كبيراً وخاصة فى درجات الحرارة والأمطار، هذا التنوع فى المناخ </a:t>
            </a:r>
            <a:r>
              <a:rPr lang="ar-EG" sz="29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كان له تأثيرا كبيرا فى تنوع:-</a:t>
            </a:r>
            <a:endParaRPr lang="ar-EG" sz="2600" b="1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1798638" indent="258763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EG" sz="26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النبات الطبيعي </a:t>
            </a:r>
          </a:p>
          <a:p>
            <a:pPr marL="1798638" indent="258763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EG" sz="26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التربة </a:t>
            </a:r>
          </a:p>
          <a:p>
            <a:pPr marL="1798638" indent="258763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EG" sz="26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موارد المياه</a:t>
            </a:r>
          </a:p>
          <a:p>
            <a:pPr marL="1798638" indent="258763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EG" sz="26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الأنشطة الأقتصادية المختلفة . 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EG" sz="29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تعد الأحوال المناخية في الوطن العربي المحصلة النهائية </a:t>
            </a:r>
            <a:r>
              <a:rPr lang="ar-EG" sz="29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لعدة عوامل تتمثل فى :-</a:t>
            </a:r>
          </a:p>
          <a:p>
            <a:pPr marL="1706563" indent="92075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EG" sz="26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الموقع الجغرافى</a:t>
            </a:r>
          </a:p>
          <a:p>
            <a:pPr marL="1706563" indent="92075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EG" sz="26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الموقع الفلكى </a:t>
            </a:r>
          </a:p>
          <a:p>
            <a:pPr marL="1706563" indent="92075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EG" sz="26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التضاريس</a:t>
            </a:r>
          </a:p>
          <a:p>
            <a:pPr marL="1706563" indent="92075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EG" sz="26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المسطحات المائية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EG" sz="24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6096000"/>
          </a:xfrm>
          <a:solidFill>
            <a:srgbClr val="F2D0B4"/>
          </a:solidFill>
          <a:ln w="3175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algn="ctr" rtl="1">
              <a:buNone/>
            </a:pPr>
            <a:r>
              <a:rPr lang="ar-EG" sz="3500" b="1" u="sng" dirty="0" smtClean="0">
                <a:solidFill>
                  <a:srgbClr val="FF0000"/>
                </a:solidFill>
              </a:rPr>
              <a:t>العوامل المؤثرة فى المناخ فيما يلي :-</a:t>
            </a:r>
          </a:p>
          <a:p>
            <a:pPr lvl="0" algn="r" rtl="1">
              <a:buNone/>
            </a:pPr>
            <a:r>
              <a:rPr lang="ar-EG" b="1" dirty="0" smtClean="0">
                <a:solidFill>
                  <a:srgbClr val="000000"/>
                </a:solidFill>
              </a:rPr>
              <a:t>1- الموقع الجغرافي :-</a:t>
            </a:r>
            <a:endParaRPr lang="en-US" dirty="0" smtClean="0">
              <a:solidFill>
                <a:srgbClr val="000000"/>
              </a:solidFill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ar-SA" sz="2600" b="1" dirty="0" smtClean="0">
                <a:solidFill>
                  <a:srgbClr val="801C1C"/>
                </a:solidFill>
                <a:latin typeface="Simplified Arabic" pitchFamily="18" charset="-78"/>
                <a:cs typeface="Simplified Arabic" pitchFamily="18" charset="-78"/>
              </a:rPr>
              <a:t>يقع الوطن العربي في قارتي أفريقيا وآسيا </a:t>
            </a:r>
            <a:endParaRPr lang="ar-EG" sz="2600" b="1" dirty="0" smtClean="0">
              <a:solidFill>
                <a:srgbClr val="801C1C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1082675" indent="-184150"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3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</a:t>
            </a:r>
            <a:r>
              <a:rPr lang="ar-SA" sz="23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حدو</a:t>
            </a:r>
            <a:r>
              <a:rPr lang="ar-EG" sz="23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د</a:t>
            </a:r>
            <a:r>
              <a:rPr lang="ar-SA" sz="23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الشمالية</a:t>
            </a:r>
            <a:r>
              <a:rPr lang="ar-EG" sz="23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للوطن العربي </a:t>
            </a:r>
            <a:r>
              <a:rPr lang="ar-SA" sz="23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في آسيا</a:t>
            </a:r>
            <a:r>
              <a:rPr lang="ar-EG" sz="23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:-</a:t>
            </a:r>
            <a:r>
              <a:rPr lang="ar-SA" sz="23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ar-SA" sz="23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تتفق مع مرتفعات طوروس والتي تفصله</a:t>
            </a:r>
            <a:r>
              <a:rPr lang="ar-EG" sz="23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ا</a:t>
            </a:r>
            <a:r>
              <a:rPr lang="ar-SA" sz="23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 عن تركيا</a:t>
            </a:r>
            <a:endParaRPr lang="ar-EG" sz="2300" b="1" dirty="0" smtClean="0">
              <a:solidFill>
                <a:schemeClr val="tx2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1082675" indent="-184150"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SA" sz="23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الحد الشمالي للوطن العربي</a:t>
            </a:r>
            <a:r>
              <a:rPr lang="ar-EG" sz="23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3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في أفريقيا</a:t>
            </a:r>
            <a:r>
              <a:rPr lang="ar-EG" sz="23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:- </a:t>
            </a:r>
            <a:r>
              <a:rPr lang="ar-SA" sz="23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3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يتفق مع البحر المتوسط والذي يفصله عن جنوب أور</a:t>
            </a:r>
            <a:r>
              <a:rPr lang="ar-EG" sz="23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3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با </a:t>
            </a:r>
            <a:endParaRPr lang="ar-EG" sz="2300" b="1" dirty="0" smtClean="0">
              <a:solidFill>
                <a:schemeClr val="tx2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1082675" indent="-184150"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SA" sz="23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الحدود الشرقية للوطن العربي</a:t>
            </a:r>
            <a:r>
              <a:rPr lang="ar-EG" sz="23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:- </a:t>
            </a:r>
            <a:r>
              <a:rPr lang="ar-SA" sz="23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EG" sz="23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         </a:t>
            </a:r>
            <a:r>
              <a:rPr lang="ar-SA" sz="23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تتفق مع مرتفعات زاجروس وكردستان </a:t>
            </a:r>
            <a:r>
              <a:rPr lang="ar-EG" sz="23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                                       </a:t>
            </a:r>
            <a:r>
              <a:rPr lang="ar-SA" sz="23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والخليج العربي والتي تفصلها عن إيران </a:t>
            </a:r>
            <a:endParaRPr lang="ar-EG" sz="2300" b="1" dirty="0" smtClean="0">
              <a:solidFill>
                <a:schemeClr val="tx2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1082675" indent="-184150"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SA" sz="23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الحدود الغربية </a:t>
            </a:r>
            <a:r>
              <a:rPr lang="ar-EG" sz="23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للوطن العربي :-            </a:t>
            </a:r>
            <a:r>
              <a:rPr lang="ar-SA" sz="23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تتفق مع المحيط الأطلنطي </a:t>
            </a:r>
            <a:endParaRPr lang="ar-EG" sz="2300" b="1" dirty="0" smtClean="0">
              <a:solidFill>
                <a:schemeClr val="tx2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1082675" indent="-184150"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SA" sz="23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الحدود الجنوبية</a:t>
            </a:r>
            <a:r>
              <a:rPr lang="ar-EG" sz="23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للوطن العربي              </a:t>
            </a:r>
            <a:r>
              <a:rPr lang="ar-SA" sz="23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3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تمتد من الغرب إلى الشرق مع الصحراء الكبري والمحيط الهندي وهضبة إثيوبيا</a:t>
            </a:r>
            <a:endParaRPr lang="ar-EG" sz="2300" b="1" dirty="0">
              <a:solidFill>
                <a:schemeClr val="tx2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248400"/>
          </a:xfrm>
          <a:solidFill>
            <a:srgbClr val="F5F1A9"/>
          </a:solidFill>
          <a:ln w="3492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r" rtl="1">
              <a:lnSpc>
                <a:spcPct val="90000"/>
              </a:lnSpc>
              <a:buNone/>
            </a:pPr>
            <a:r>
              <a:rPr lang="ar-EG" b="1" dirty="0" smtClean="0">
                <a:solidFill>
                  <a:srgbClr val="000000"/>
                </a:solidFill>
              </a:rPr>
              <a:t>2- الموقع الفلكي</a:t>
            </a:r>
          </a:p>
          <a:p>
            <a:pPr algn="r" rtl="1">
              <a:lnSpc>
                <a:spcPct val="200000"/>
              </a:lnSpc>
              <a:buNone/>
            </a:pPr>
            <a:r>
              <a:rPr lang="ar-EG" sz="20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EG" sz="2200" b="1" dirty="0" smtClean="0">
                <a:solidFill>
                  <a:srgbClr val="000000"/>
                </a:solidFill>
                <a:latin typeface="Simplified Arabic" pitchFamily="18" charset="-78"/>
                <a:cs typeface="Simplified Arabic" pitchFamily="18" charset="-78"/>
              </a:rPr>
              <a:t>امتداد الوطن العربي بين دائرتي عرض 2 ْ جنوباً (الحدود الصومالية الكينية) و37 ْ شمالاً (الحدود التركية السورية) </a:t>
            </a:r>
            <a:r>
              <a:rPr lang="ar-EG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كان له عدة نتائج تتمثل فى :-</a:t>
            </a:r>
            <a:endParaRPr lang="ar-EG" sz="2200" b="1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1082675" indent="-274638" algn="just" rtl="1">
              <a:lnSpc>
                <a:spcPct val="200000"/>
              </a:lnSpc>
              <a:buFont typeface="Wingdings" pitchFamily="2" charset="2"/>
              <a:buChar char="q"/>
            </a:pPr>
            <a:r>
              <a:rPr lang="ar-EG" sz="20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امتداد </a:t>
            </a:r>
            <a:r>
              <a:rPr lang="ar-SA" sz="20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لوطن العربي عبر 39 دائرة عرضية </a:t>
            </a:r>
            <a:r>
              <a:rPr lang="ar-EG" sz="20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ومن ثم </a:t>
            </a:r>
            <a:r>
              <a:rPr lang="ar-EG" sz="2400" b="1" u="sng" dirty="0" smtClean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وقوع أغلب اراضى الوطن العربي  ضمن العروض المناخية المدارية الحاره </a:t>
            </a:r>
            <a:r>
              <a:rPr lang="ar-EG" sz="20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والتي يسيطر عليها الضغط المرتفع دون المداري وما يصاحبه من هواء هابط يقلل من فرص سقوط الأمطار</a:t>
            </a:r>
          </a:p>
          <a:p>
            <a:pPr marL="1082675" indent="-274638" algn="just" rtl="1">
              <a:lnSpc>
                <a:spcPct val="200000"/>
              </a:lnSpc>
              <a:buFont typeface="Wingdings" pitchFamily="2" charset="2"/>
              <a:buChar char="q"/>
            </a:pPr>
            <a:r>
              <a:rPr lang="ar-EG" sz="20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وقوع الأجزاء الشمالية من الوطن العربي </a:t>
            </a:r>
            <a:r>
              <a:rPr lang="ar-EG" sz="2400" b="1" u="sng" dirty="0" smtClean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ضمن العروض المناخية المعتدلة </a:t>
            </a:r>
            <a:endParaRPr lang="ar-EG" sz="2000" b="1" u="sng" dirty="0" smtClean="0">
              <a:solidFill>
                <a:schemeClr val="accent6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1082675" indent="-274638" algn="just" rtl="1">
              <a:lnSpc>
                <a:spcPct val="200000"/>
              </a:lnSpc>
              <a:buFont typeface="Wingdings" pitchFamily="2" charset="2"/>
              <a:buChar char="q"/>
            </a:pPr>
            <a:r>
              <a:rPr lang="ar-EG" sz="20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وجود </a:t>
            </a:r>
            <a:r>
              <a:rPr lang="ar-EG" sz="2400" b="1" u="sng" dirty="0" smtClean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تباين واضح في درجات الحرارة </a:t>
            </a:r>
            <a:r>
              <a:rPr lang="ar-EG" sz="20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حيث ترتفع بشكل ملحوظ جنوباً بالقرب من دائرة الأستواء وتقل كلما اتجهنا شمالاً صوب المناطق المعتدلة </a:t>
            </a:r>
          </a:p>
          <a:p>
            <a:pPr algn="r" rtl="1">
              <a:buNone/>
            </a:pP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ar-EG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458200" cy="6096000"/>
          </a:xfrm>
          <a:solidFill>
            <a:srgbClr val="85DFFF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898525" indent="-457200" algn="just" rtl="1">
              <a:lnSpc>
                <a:spcPct val="200000"/>
              </a:lnSpc>
              <a:buFont typeface="Wingdings" pitchFamily="2" charset="2"/>
              <a:buChar char="q"/>
            </a:pPr>
            <a:r>
              <a:rPr lang="ar-EG" sz="20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EG" sz="2400" b="1" u="sng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إختفاء ظاهرة الجفاف </a:t>
            </a:r>
            <a:r>
              <a:rPr lang="ar-EG" sz="24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عند أطراف الوطن العربي الشمالية والجنوبية حيث تسقط الأمطار التي تتباين في كميتها وموسم سقوطها. </a:t>
            </a:r>
          </a:p>
          <a:p>
            <a:pPr marL="898525" indent="-457200" algn="just" rtl="1">
              <a:lnSpc>
                <a:spcPct val="200000"/>
              </a:lnSpc>
              <a:buFont typeface="Wingdings" pitchFamily="2" charset="2"/>
              <a:buChar char="q"/>
            </a:pPr>
            <a:r>
              <a:rPr lang="ar-EG" sz="24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تعرض الوطن العربي </a:t>
            </a:r>
            <a:r>
              <a:rPr lang="ar-EG" sz="2400" b="1" u="sng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لهبوب الرياح مثل </a:t>
            </a:r>
            <a:r>
              <a:rPr lang="ar-EG" sz="24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:-</a:t>
            </a:r>
          </a:p>
          <a:p>
            <a:pPr marL="1431925" indent="274638" algn="just" rtl="1">
              <a:lnSpc>
                <a:spcPct val="200000"/>
              </a:lnSpc>
              <a:buFont typeface="Wingdings" pitchFamily="2" charset="2"/>
              <a:buChar char="Ø"/>
            </a:pPr>
            <a:r>
              <a:rPr lang="ar-EG" sz="2000" b="1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التجارية الشمالية الشرقية الجافة صيفاً على نطاق الصحراء الكبرى </a:t>
            </a:r>
          </a:p>
          <a:p>
            <a:pPr marL="1431925" indent="274638" algn="just" rtl="1">
              <a:lnSpc>
                <a:spcPct val="200000"/>
              </a:lnSpc>
              <a:buFont typeface="Wingdings" pitchFamily="2" charset="2"/>
              <a:buChar char="Ø"/>
            </a:pPr>
            <a:r>
              <a:rPr lang="ar-EG" sz="2000" b="1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الرياح الشمالية والشمالية الغربية على المغرب وموريتانيا </a:t>
            </a:r>
          </a:p>
          <a:p>
            <a:pPr marL="1431925" indent="274638" algn="just" rtl="1">
              <a:lnSpc>
                <a:spcPct val="200000"/>
              </a:lnSpc>
              <a:buFont typeface="Wingdings" pitchFamily="2" charset="2"/>
              <a:buChar char="Ø"/>
            </a:pPr>
            <a:r>
              <a:rPr lang="ar-EG" sz="2000" b="1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الرياح المحلية مثل الخماسين في مصر </a:t>
            </a:r>
          </a:p>
          <a:p>
            <a:pPr marL="1431925" indent="274638" algn="just" rtl="1">
              <a:lnSpc>
                <a:spcPct val="200000"/>
              </a:lnSpc>
              <a:buFont typeface="Wingdings" pitchFamily="2" charset="2"/>
              <a:buChar char="Ø"/>
            </a:pPr>
            <a:r>
              <a:rPr lang="ar-EG" sz="2000" b="1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رياح السموم في شبه الجزيرة العربية </a:t>
            </a:r>
          </a:p>
          <a:p>
            <a:pPr marL="1431925" indent="274638" algn="just" rtl="1">
              <a:lnSpc>
                <a:spcPct val="200000"/>
              </a:lnSpc>
              <a:buFont typeface="Wingdings" pitchFamily="2" charset="2"/>
              <a:buChar char="Ø"/>
            </a:pPr>
            <a:r>
              <a:rPr lang="ar-EG" sz="2000" b="1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رياح الهبوب في السودان </a:t>
            </a:r>
            <a:r>
              <a:rPr lang="ar-EG" sz="20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  <a:endParaRPr lang="en-US" sz="2000" b="1" dirty="0" smtClean="0">
              <a:solidFill>
                <a:schemeClr val="tx2"/>
              </a:solidFill>
              <a:latin typeface="Simplified Arabic" pitchFamily="18" charset="-78"/>
              <a:cs typeface="Simplified Arabic" pitchFamily="18" charset="-78"/>
            </a:endParaRPr>
          </a:p>
          <a:p>
            <a:endParaRPr lang="ar-E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096000"/>
          </a:xfr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tx1"/>
            </a:solidFill>
          </a:ln>
        </p:spPr>
        <p:txBody>
          <a:bodyPr/>
          <a:lstStyle/>
          <a:p>
            <a:pPr lvl="0" algn="r" rtl="1">
              <a:lnSpc>
                <a:spcPct val="90000"/>
              </a:lnSpc>
              <a:buNone/>
            </a:pPr>
            <a:r>
              <a:rPr lang="ar-EG" b="1" dirty="0" smtClean="0">
                <a:solidFill>
                  <a:srgbClr val="000000"/>
                </a:solidFill>
              </a:rPr>
              <a:t>3 - التضاريس.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898525" indent="-457200" algn="just" rtl="1">
              <a:lnSpc>
                <a:spcPct val="200000"/>
              </a:lnSpc>
              <a:buFont typeface="Wingdings" pitchFamily="2" charset="2"/>
              <a:buChar char="q"/>
            </a:pPr>
            <a:r>
              <a:rPr lang="ar-EG" sz="2400" b="1" dirty="0" smtClean="0">
                <a:solidFill>
                  <a:srgbClr val="691872"/>
                </a:solidFill>
                <a:latin typeface="Simplified Arabic" pitchFamily="18" charset="-78"/>
                <a:cs typeface="Simplified Arabic" pitchFamily="18" charset="-78"/>
              </a:rPr>
              <a:t>يتميز الوطن العربي بسيادة السهول والهضاب في معظم أراضيه </a:t>
            </a:r>
          </a:p>
          <a:p>
            <a:pPr marL="898525" indent="-457200" algn="just" rtl="1">
              <a:lnSpc>
                <a:spcPct val="200000"/>
              </a:lnSpc>
              <a:buFont typeface="Wingdings" pitchFamily="2" charset="2"/>
              <a:buChar char="q"/>
            </a:pPr>
            <a:r>
              <a:rPr lang="ar-EG" sz="2400" b="1" dirty="0" smtClean="0">
                <a:solidFill>
                  <a:srgbClr val="691872"/>
                </a:solidFill>
                <a:latin typeface="Simplified Arabic" pitchFamily="18" charset="-78"/>
                <a:cs typeface="Simplified Arabic" pitchFamily="18" charset="-78"/>
              </a:rPr>
              <a:t>قلة التنوع المناخي في الوطن العربي وسيادة المناخ الصحراوي الذي يغطي حوالي 80٪ من مساحة الوطن العربي . </a:t>
            </a:r>
          </a:p>
          <a:p>
            <a:pPr marL="898525" indent="-457200" algn="just" rtl="1">
              <a:lnSpc>
                <a:spcPct val="200000"/>
              </a:lnSpc>
              <a:buFont typeface="Wingdings" pitchFamily="2" charset="2"/>
              <a:buChar char="q"/>
            </a:pPr>
            <a:r>
              <a:rPr lang="ar-EG" sz="2400" b="1" dirty="0" smtClean="0">
                <a:solidFill>
                  <a:srgbClr val="691872"/>
                </a:solidFill>
                <a:latin typeface="Simplified Arabic" pitchFamily="18" charset="-78"/>
                <a:cs typeface="Simplified Arabic" pitchFamily="18" charset="-78"/>
              </a:rPr>
              <a:t>لعبت التضاريس دور مهم ومؤثر في مناخ الوطن العربي خاصة في درجات الحرارة والتي تقل درجة واحدة كلما ارتفاعنا بمعدل 150متراً </a:t>
            </a:r>
          </a:p>
          <a:p>
            <a:pPr marL="898525" indent="-457200" algn="just" rtl="1">
              <a:lnSpc>
                <a:spcPct val="200000"/>
              </a:lnSpc>
              <a:buFont typeface="Wingdings" pitchFamily="2" charset="2"/>
              <a:buChar char="q"/>
            </a:pPr>
            <a:endParaRPr lang="ar-EG" sz="2400" b="1" dirty="0">
              <a:solidFill>
                <a:schemeClr val="accent3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algn="r" rtl="1">
              <a:lnSpc>
                <a:spcPct val="160000"/>
              </a:lnSpc>
              <a:buFont typeface="Wingdings" pitchFamily="2" charset="2"/>
              <a:buChar char="q"/>
            </a:pPr>
            <a:r>
              <a:rPr lang="ar-EG" b="1" dirty="0" smtClean="0">
                <a:solidFill>
                  <a:srgbClr val="691872"/>
                </a:solidFill>
                <a:latin typeface="Simplified Arabic" pitchFamily="18" charset="-78"/>
                <a:cs typeface="Simplified Arabic" pitchFamily="18" charset="-78"/>
              </a:rPr>
              <a:t>تنخفض درجة الحرارة بشكل ملحوظ خلال فصل الشتاء على القمم الجبلية المرتفعة في الوطن العربي مما يترتب عليه:- </a:t>
            </a:r>
          </a:p>
          <a:p>
            <a:pPr marL="990600" indent="-182563" algn="r" rtl="1">
              <a:lnSpc>
                <a:spcPct val="160000"/>
              </a:lnSpc>
              <a:buFont typeface="Wingdings" pitchFamily="2" charset="2"/>
              <a:buChar char="Ø"/>
            </a:pPr>
            <a:r>
              <a:rPr lang="ar-EG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انتشار الثلوج فوق قمم بعض الجبال  مثل سلاسل جبال أطلس في الجناح العربي الإفريقي ، وجبال سوريا ولبنان في الجناح العربي الآسيوي . </a:t>
            </a:r>
          </a:p>
          <a:p>
            <a:pPr algn="r" rtl="1">
              <a:lnSpc>
                <a:spcPct val="160000"/>
              </a:lnSpc>
              <a:buFont typeface="Wingdings" pitchFamily="2" charset="2"/>
              <a:buChar char="q"/>
            </a:pPr>
            <a:r>
              <a:rPr lang="ar-EG" b="1" dirty="0" smtClean="0">
                <a:solidFill>
                  <a:srgbClr val="691872"/>
                </a:solidFill>
                <a:latin typeface="Simplified Arabic" pitchFamily="18" charset="-78"/>
                <a:cs typeface="Simplified Arabic" pitchFamily="18" charset="-78"/>
              </a:rPr>
              <a:t>يؤثر اتجاه التضاريس على كمية الأمطارحيث تزداد غزارة الأمطار على السفوح الجبلية المواجهه للمطر وقلتها على سفوح ظل المطر :-</a:t>
            </a:r>
          </a:p>
          <a:p>
            <a:pPr marL="898525" indent="-182563" algn="r" rtl="1">
              <a:lnSpc>
                <a:spcPct val="160000"/>
              </a:lnSpc>
              <a:buFont typeface="Wingdings" pitchFamily="2" charset="2"/>
              <a:buChar char="Ø"/>
            </a:pPr>
            <a:r>
              <a:rPr lang="ar-EG" sz="31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تزداد الأمطار في مناطق السهول الساحلية</a:t>
            </a:r>
          </a:p>
          <a:p>
            <a:pPr marL="898525" indent="-182563" algn="r" rtl="1">
              <a:lnSpc>
                <a:spcPct val="160000"/>
              </a:lnSpc>
              <a:buFont typeface="Wingdings" pitchFamily="2" charset="2"/>
              <a:buChar char="Ø"/>
            </a:pPr>
            <a:r>
              <a:rPr lang="ar-EG" sz="31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وتقل نحو الداخل ويتمثل هذا بوضوح في الجزائر وتونس وفي سواحل سوريا ولبنان ويرجع ذلك إلى</a:t>
            </a:r>
            <a:endParaRPr lang="en-US" sz="3100" b="1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898525" indent="-182563" algn="r" rtl="1">
              <a:lnSpc>
                <a:spcPct val="160000"/>
              </a:lnSpc>
              <a:buFont typeface="Wingdings" pitchFamily="2" charset="2"/>
              <a:buChar char="Ø"/>
            </a:pPr>
            <a:endParaRPr lang="ar-EG" sz="3100" b="1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endParaRPr lang="ar-E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715000"/>
          </a:xfrm>
          <a:ln w="34925">
            <a:solidFill>
              <a:schemeClr val="tx1"/>
            </a:solidFill>
          </a:ln>
        </p:spPr>
        <p:txBody>
          <a:bodyPr/>
          <a:lstStyle/>
          <a:p>
            <a:pPr algn="r">
              <a:buNone/>
            </a:pPr>
            <a:r>
              <a:rPr lang="ar-EG" b="1" dirty="0" smtClean="0"/>
              <a:t>رسم كروكى </a:t>
            </a:r>
            <a:endParaRPr lang="ar-EG" b="1" dirty="0"/>
          </a:p>
        </p:txBody>
      </p:sp>
      <p:sp>
        <p:nvSpPr>
          <p:cNvPr id="5" name="Freeform 4"/>
          <p:cNvSpPr/>
          <p:nvPr/>
        </p:nvSpPr>
        <p:spPr>
          <a:xfrm>
            <a:off x="3429000" y="1981200"/>
            <a:ext cx="1996440" cy="1676400"/>
          </a:xfrm>
          <a:custGeom>
            <a:avLst/>
            <a:gdLst>
              <a:gd name="connsiteX0" fmla="*/ 1920240 w 1920240"/>
              <a:gd name="connsiteY0" fmla="*/ 1464884 h 1556324"/>
              <a:gd name="connsiteX1" fmla="*/ 1889760 w 1920240"/>
              <a:gd name="connsiteY1" fmla="*/ 1312484 h 1556324"/>
              <a:gd name="connsiteX2" fmla="*/ 1859280 w 1920240"/>
              <a:gd name="connsiteY2" fmla="*/ 1205804 h 1556324"/>
              <a:gd name="connsiteX3" fmla="*/ 1844040 w 1920240"/>
              <a:gd name="connsiteY3" fmla="*/ 1160084 h 1556324"/>
              <a:gd name="connsiteX4" fmla="*/ 1813560 w 1920240"/>
              <a:gd name="connsiteY4" fmla="*/ 1114364 h 1556324"/>
              <a:gd name="connsiteX5" fmla="*/ 1783080 w 1920240"/>
              <a:gd name="connsiteY5" fmla="*/ 992444 h 1556324"/>
              <a:gd name="connsiteX6" fmla="*/ 1737360 w 1920240"/>
              <a:gd name="connsiteY6" fmla="*/ 901004 h 1556324"/>
              <a:gd name="connsiteX7" fmla="*/ 1722120 w 1920240"/>
              <a:gd name="connsiteY7" fmla="*/ 840044 h 1556324"/>
              <a:gd name="connsiteX8" fmla="*/ 1661160 w 1920240"/>
              <a:gd name="connsiteY8" fmla="*/ 733364 h 1556324"/>
              <a:gd name="connsiteX9" fmla="*/ 1615440 w 1920240"/>
              <a:gd name="connsiteY9" fmla="*/ 580964 h 1556324"/>
              <a:gd name="connsiteX10" fmla="*/ 1600200 w 1920240"/>
              <a:gd name="connsiteY10" fmla="*/ 535244 h 1556324"/>
              <a:gd name="connsiteX11" fmla="*/ 1554480 w 1920240"/>
              <a:gd name="connsiteY11" fmla="*/ 474284 h 1556324"/>
              <a:gd name="connsiteX12" fmla="*/ 1493520 w 1920240"/>
              <a:gd name="connsiteY12" fmla="*/ 382844 h 1556324"/>
              <a:gd name="connsiteX13" fmla="*/ 1447800 w 1920240"/>
              <a:gd name="connsiteY13" fmla="*/ 321884 h 1556324"/>
              <a:gd name="connsiteX14" fmla="*/ 1325880 w 1920240"/>
              <a:gd name="connsiteY14" fmla="*/ 184724 h 1556324"/>
              <a:gd name="connsiteX15" fmla="*/ 1234440 w 1920240"/>
              <a:gd name="connsiteY15" fmla="*/ 139004 h 1556324"/>
              <a:gd name="connsiteX16" fmla="*/ 1188720 w 1920240"/>
              <a:gd name="connsiteY16" fmla="*/ 108524 h 1556324"/>
              <a:gd name="connsiteX17" fmla="*/ 1143000 w 1920240"/>
              <a:gd name="connsiteY17" fmla="*/ 93284 h 1556324"/>
              <a:gd name="connsiteX18" fmla="*/ 1097280 w 1920240"/>
              <a:gd name="connsiteY18" fmla="*/ 62804 h 1556324"/>
              <a:gd name="connsiteX19" fmla="*/ 929640 w 1920240"/>
              <a:gd name="connsiteY19" fmla="*/ 32324 h 1556324"/>
              <a:gd name="connsiteX20" fmla="*/ 807720 w 1920240"/>
              <a:gd name="connsiteY20" fmla="*/ 1844 h 1556324"/>
              <a:gd name="connsiteX21" fmla="*/ 670560 w 1920240"/>
              <a:gd name="connsiteY21" fmla="*/ 17084 h 1556324"/>
              <a:gd name="connsiteX22" fmla="*/ 655320 w 1920240"/>
              <a:gd name="connsiteY22" fmla="*/ 62804 h 1556324"/>
              <a:gd name="connsiteX23" fmla="*/ 563880 w 1920240"/>
              <a:gd name="connsiteY23" fmla="*/ 139004 h 1556324"/>
              <a:gd name="connsiteX24" fmla="*/ 502920 w 1920240"/>
              <a:gd name="connsiteY24" fmla="*/ 230444 h 1556324"/>
              <a:gd name="connsiteX25" fmla="*/ 426720 w 1920240"/>
              <a:gd name="connsiteY25" fmla="*/ 306644 h 1556324"/>
              <a:gd name="connsiteX26" fmla="*/ 365760 w 1920240"/>
              <a:gd name="connsiteY26" fmla="*/ 443804 h 1556324"/>
              <a:gd name="connsiteX27" fmla="*/ 350520 w 1920240"/>
              <a:gd name="connsiteY27" fmla="*/ 520004 h 1556324"/>
              <a:gd name="connsiteX28" fmla="*/ 320040 w 1920240"/>
              <a:gd name="connsiteY28" fmla="*/ 733364 h 1556324"/>
              <a:gd name="connsiteX29" fmla="*/ 304800 w 1920240"/>
              <a:gd name="connsiteY29" fmla="*/ 794324 h 1556324"/>
              <a:gd name="connsiteX30" fmla="*/ 274320 w 1920240"/>
              <a:gd name="connsiteY30" fmla="*/ 855284 h 1556324"/>
              <a:gd name="connsiteX31" fmla="*/ 259080 w 1920240"/>
              <a:gd name="connsiteY31" fmla="*/ 901004 h 1556324"/>
              <a:gd name="connsiteX32" fmla="*/ 198120 w 1920240"/>
              <a:gd name="connsiteY32" fmla="*/ 1038164 h 1556324"/>
              <a:gd name="connsiteX33" fmla="*/ 182880 w 1920240"/>
              <a:gd name="connsiteY33" fmla="*/ 1114364 h 1556324"/>
              <a:gd name="connsiteX34" fmla="*/ 167640 w 1920240"/>
              <a:gd name="connsiteY34" fmla="*/ 1160084 h 1556324"/>
              <a:gd name="connsiteX35" fmla="*/ 137160 w 1920240"/>
              <a:gd name="connsiteY35" fmla="*/ 1297244 h 1556324"/>
              <a:gd name="connsiteX36" fmla="*/ 106680 w 1920240"/>
              <a:gd name="connsiteY36" fmla="*/ 1342964 h 1556324"/>
              <a:gd name="connsiteX37" fmla="*/ 91440 w 1920240"/>
              <a:gd name="connsiteY37" fmla="*/ 1388684 h 1556324"/>
              <a:gd name="connsiteX38" fmla="*/ 60960 w 1920240"/>
              <a:gd name="connsiteY38" fmla="*/ 1434404 h 1556324"/>
              <a:gd name="connsiteX39" fmla="*/ 45720 w 1920240"/>
              <a:gd name="connsiteY39" fmla="*/ 1480124 h 1556324"/>
              <a:gd name="connsiteX40" fmla="*/ 15240 w 1920240"/>
              <a:gd name="connsiteY40" fmla="*/ 1525844 h 1556324"/>
              <a:gd name="connsiteX41" fmla="*/ 0 w 1920240"/>
              <a:gd name="connsiteY41" fmla="*/ 1556324 h 1556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920240" h="1556324">
                <a:moveTo>
                  <a:pt x="1920240" y="1464884"/>
                </a:moveTo>
                <a:cubicBezTo>
                  <a:pt x="1897321" y="1304452"/>
                  <a:pt x="1918777" y="1409208"/>
                  <a:pt x="1889760" y="1312484"/>
                </a:cubicBezTo>
                <a:cubicBezTo>
                  <a:pt x="1879133" y="1277061"/>
                  <a:pt x="1869907" y="1241227"/>
                  <a:pt x="1859280" y="1205804"/>
                </a:cubicBezTo>
                <a:cubicBezTo>
                  <a:pt x="1854664" y="1190417"/>
                  <a:pt x="1851224" y="1174452"/>
                  <a:pt x="1844040" y="1160084"/>
                </a:cubicBezTo>
                <a:cubicBezTo>
                  <a:pt x="1835849" y="1143701"/>
                  <a:pt x="1821751" y="1130747"/>
                  <a:pt x="1813560" y="1114364"/>
                </a:cubicBezTo>
                <a:cubicBezTo>
                  <a:pt x="1796142" y="1079527"/>
                  <a:pt x="1791775" y="1027223"/>
                  <a:pt x="1783080" y="992444"/>
                </a:cubicBezTo>
                <a:cubicBezTo>
                  <a:pt x="1770461" y="941967"/>
                  <a:pt x="1767159" y="945702"/>
                  <a:pt x="1737360" y="901004"/>
                </a:cubicBezTo>
                <a:cubicBezTo>
                  <a:pt x="1732280" y="880684"/>
                  <a:pt x="1729474" y="859656"/>
                  <a:pt x="1722120" y="840044"/>
                </a:cubicBezTo>
                <a:cubicBezTo>
                  <a:pt x="1705547" y="795848"/>
                  <a:pt x="1686426" y="771263"/>
                  <a:pt x="1661160" y="733364"/>
                </a:cubicBezTo>
                <a:cubicBezTo>
                  <a:pt x="1638128" y="641235"/>
                  <a:pt x="1652544" y="692275"/>
                  <a:pt x="1615440" y="580964"/>
                </a:cubicBezTo>
                <a:cubicBezTo>
                  <a:pt x="1610360" y="565724"/>
                  <a:pt x="1609839" y="548095"/>
                  <a:pt x="1600200" y="535244"/>
                </a:cubicBezTo>
                <a:cubicBezTo>
                  <a:pt x="1584960" y="514924"/>
                  <a:pt x="1569046" y="495092"/>
                  <a:pt x="1554480" y="474284"/>
                </a:cubicBezTo>
                <a:cubicBezTo>
                  <a:pt x="1533473" y="444274"/>
                  <a:pt x="1515499" y="412150"/>
                  <a:pt x="1493520" y="382844"/>
                </a:cubicBezTo>
                <a:cubicBezTo>
                  <a:pt x="1478280" y="362524"/>
                  <a:pt x="1462563" y="342553"/>
                  <a:pt x="1447800" y="321884"/>
                </a:cubicBezTo>
                <a:cubicBezTo>
                  <a:pt x="1406155" y="263581"/>
                  <a:pt x="1400276" y="234321"/>
                  <a:pt x="1325880" y="184724"/>
                </a:cubicBezTo>
                <a:cubicBezTo>
                  <a:pt x="1194853" y="97373"/>
                  <a:pt x="1360633" y="202100"/>
                  <a:pt x="1234440" y="139004"/>
                </a:cubicBezTo>
                <a:cubicBezTo>
                  <a:pt x="1218057" y="130813"/>
                  <a:pt x="1205103" y="116715"/>
                  <a:pt x="1188720" y="108524"/>
                </a:cubicBezTo>
                <a:cubicBezTo>
                  <a:pt x="1174352" y="101340"/>
                  <a:pt x="1157368" y="100468"/>
                  <a:pt x="1143000" y="93284"/>
                </a:cubicBezTo>
                <a:cubicBezTo>
                  <a:pt x="1126617" y="85093"/>
                  <a:pt x="1113663" y="70995"/>
                  <a:pt x="1097280" y="62804"/>
                </a:cubicBezTo>
                <a:cubicBezTo>
                  <a:pt x="1048920" y="38624"/>
                  <a:pt x="975170" y="39329"/>
                  <a:pt x="929640" y="32324"/>
                </a:cubicBezTo>
                <a:cubicBezTo>
                  <a:pt x="861332" y="21815"/>
                  <a:pt x="863350" y="20387"/>
                  <a:pt x="807720" y="1844"/>
                </a:cubicBezTo>
                <a:cubicBezTo>
                  <a:pt x="762000" y="6924"/>
                  <a:pt x="713271" y="0"/>
                  <a:pt x="670560" y="17084"/>
                </a:cubicBezTo>
                <a:cubicBezTo>
                  <a:pt x="655645" y="23050"/>
                  <a:pt x="664231" y="49438"/>
                  <a:pt x="655320" y="62804"/>
                </a:cubicBezTo>
                <a:cubicBezTo>
                  <a:pt x="631851" y="98007"/>
                  <a:pt x="597616" y="116513"/>
                  <a:pt x="563880" y="139004"/>
                </a:cubicBezTo>
                <a:cubicBezTo>
                  <a:pt x="537097" y="219352"/>
                  <a:pt x="566341" y="154338"/>
                  <a:pt x="502920" y="230444"/>
                </a:cubicBezTo>
                <a:cubicBezTo>
                  <a:pt x="439420" y="306644"/>
                  <a:pt x="510540" y="250764"/>
                  <a:pt x="426720" y="306644"/>
                </a:cubicBezTo>
                <a:cubicBezTo>
                  <a:pt x="390448" y="415460"/>
                  <a:pt x="414062" y="371351"/>
                  <a:pt x="365760" y="443804"/>
                </a:cubicBezTo>
                <a:cubicBezTo>
                  <a:pt x="360680" y="469204"/>
                  <a:pt x="354560" y="494418"/>
                  <a:pt x="350520" y="520004"/>
                </a:cubicBezTo>
                <a:cubicBezTo>
                  <a:pt x="339315" y="590967"/>
                  <a:pt x="337464" y="663667"/>
                  <a:pt x="320040" y="733364"/>
                </a:cubicBezTo>
                <a:cubicBezTo>
                  <a:pt x="314960" y="753684"/>
                  <a:pt x="312154" y="774712"/>
                  <a:pt x="304800" y="794324"/>
                </a:cubicBezTo>
                <a:cubicBezTo>
                  <a:pt x="296823" y="815596"/>
                  <a:pt x="283269" y="834402"/>
                  <a:pt x="274320" y="855284"/>
                </a:cubicBezTo>
                <a:cubicBezTo>
                  <a:pt x="267992" y="870049"/>
                  <a:pt x="266264" y="886636"/>
                  <a:pt x="259080" y="901004"/>
                </a:cubicBezTo>
                <a:cubicBezTo>
                  <a:pt x="216513" y="986137"/>
                  <a:pt x="224332" y="907105"/>
                  <a:pt x="198120" y="1038164"/>
                </a:cubicBezTo>
                <a:cubicBezTo>
                  <a:pt x="193040" y="1063564"/>
                  <a:pt x="189162" y="1089234"/>
                  <a:pt x="182880" y="1114364"/>
                </a:cubicBezTo>
                <a:cubicBezTo>
                  <a:pt x="178984" y="1129949"/>
                  <a:pt x="171536" y="1144499"/>
                  <a:pt x="167640" y="1160084"/>
                </a:cubicBezTo>
                <a:cubicBezTo>
                  <a:pt x="163300" y="1177443"/>
                  <a:pt x="146547" y="1275341"/>
                  <a:pt x="137160" y="1297244"/>
                </a:cubicBezTo>
                <a:cubicBezTo>
                  <a:pt x="129945" y="1314079"/>
                  <a:pt x="114871" y="1326581"/>
                  <a:pt x="106680" y="1342964"/>
                </a:cubicBezTo>
                <a:cubicBezTo>
                  <a:pt x="99496" y="1357332"/>
                  <a:pt x="98624" y="1374316"/>
                  <a:pt x="91440" y="1388684"/>
                </a:cubicBezTo>
                <a:cubicBezTo>
                  <a:pt x="83249" y="1405067"/>
                  <a:pt x="69151" y="1418021"/>
                  <a:pt x="60960" y="1434404"/>
                </a:cubicBezTo>
                <a:cubicBezTo>
                  <a:pt x="53776" y="1448772"/>
                  <a:pt x="52904" y="1465756"/>
                  <a:pt x="45720" y="1480124"/>
                </a:cubicBezTo>
                <a:cubicBezTo>
                  <a:pt x="37529" y="1496507"/>
                  <a:pt x="24664" y="1510138"/>
                  <a:pt x="15240" y="1525844"/>
                </a:cubicBezTo>
                <a:cubicBezTo>
                  <a:pt x="9396" y="1535584"/>
                  <a:pt x="5080" y="1546164"/>
                  <a:pt x="0" y="1556324"/>
                </a:cubicBezTo>
              </a:path>
            </a:pathLst>
          </a:custGeom>
          <a:ln w="539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7" name="Freeform 6"/>
          <p:cNvSpPr/>
          <p:nvPr/>
        </p:nvSpPr>
        <p:spPr>
          <a:xfrm>
            <a:off x="6577702" y="3016875"/>
            <a:ext cx="1926218" cy="305445"/>
          </a:xfrm>
          <a:custGeom>
            <a:avLst/>
            <a:gdLst>
              <a:gd name="connsiteX0" fmla="*/ 1926218 w 1926218"/>
              <a:gd name="connsiteY0" fmla="*/ 214005 h 305445"/>
              <a:gd name="connsiteX1" fmla="*/ 1819538 w 1926218"/>
              <a:gd name="connsiteY1" fmla="*/ 168285 h 305445"/>
              <a:gd name="connsiteX2" fmla="*/ 1728098 w 1926218"/>
              <a:gd name="connsiteY2" fmla="*/ 107325 h 305445"/>
              <a:gd name="connsiteX3" fmla="*/ 1682378 w 1926218"/>
              <a:gd name="connsiteY3" fmla="*/ 92085 h 305445"/>
              <a:gd name="connsiteX4" fmla="*/ 1590938 w 1926218"/>
              <a:gd name="connsiteY4" fmla="*/ 46365 h 305445"/>
              <a:gd name="connsiteX5" fmla="*/ 1408058 w 1926218"/>
              <a:gd name="connsiteY5" fmla="*/ 61605 h 305445"/>
              <a:gd name="connsiteX6" fmla="*/ 1377578 w 1926218"/>
              <a:gd name="connsiteY6" fmla="*/ 107325 h 305445"/>
              <a:gd name="connsiteX7" fmla="*/ 1286138 w 1926218"/>
              <a:gd name="connsiteY7" fmla="*/ 168285 h 305445"/>
              <a:gd name="connsiteX8" fmla="*/ 1270898 w 1926218"/>
              <a:gd name="connsiteY8" fmla="*/ 229245 h 305445"/>
              <a:gd name="connsiteX9" fmla="*/ 1225178 w 1926218"/>
              <a:gd name="connsiteY9" fmla="*/ 244485 h 305445"/>
              <a:gd name="connsiteX10" fmla="*/ 981338 w 1926218"/>
              <a:gd name="connsiteY10" fmla="*/ 214005 h 305445"/>
              <a:gd name="connsiteX11" fmla="*/ 966098 w 1926218"/>
              <a:gd name="connsiteY11" fmla="*/ 153045 h 305445"/>
              <a:gd name="connsiteX12" fmla="*/ 935618 w 1926218"/>
              <a:gd name="connsiteY12" fmla="*/ 46365 h 305445"/>
              <a:gd name="connsiteX13" fmla="*/ 889898 w 1926218"/>
              <a:gd name="connsiteY13" fmla="*/ 76845 h 305445"/>
              <a:gd name="connsiteX14" fmla="*/ 798458 w 1926218"/>
              <a:gd name="connsiteY14" fmla="*/ 92085 h 305445"/>
              <a:gd name="connsiteX15" fmla="*/ 722258 w 1926218"/>
              <a:gd name="connsiteY15" fmla="*/ 107325 h 305445"/>
              <a:gd name="connsiteX16" fmla="*/ 707018 w 1926218"/>
              <a:gd name="connsiteY16" fmla="*/ 229245 h 305445"/>
              <a:gd name="connsiteX17" fmla="*/ 661298 w 1926218"/>
              <a:gd name="connsiteY17" fmla="*/ 244485 h 305445"/>
              <a:gd name="connsiteX18" fmla="*/ 615578 w 1926218"/>
              <a:gd name="connsiteY18" fmla="*/ 274965 h 305445"/>
              <a:gd name="connsiteX19" fmla="*/ 463178 w 1926218"/>
              <a:gd name="connsiteY19" fmla="*/ 259725 h 305445"/>
              <a:gd name="connsiteX20" fmla="*/ 417458 w 1926218"/>
              <a:gd name="connsiteY20" fmla="*/ 244485 h 305445"/>
              <a:gd name="connsiteX21" fmla="*/ 386978 w 1926218"/>
              <a:gd name="connsiteY21" fmla="*/ 198765 h 305445"/>
              <a:gd name="connsiteX22" fmla="*/ 265058 w 1926218"/>
              <a:gd name="connsiteY22" fmla="*/ 214005 h 305445"/>
              <a:gd name="connsiteX23" fmla="*/ 249818 w 1926218"/>
              <a:gd name="connsiteY23" fmla="*/ 259725 h 305445"/>
              <a:gd name="connsiteX24" fmla="*/ 219338 w 1926218"/>
              <a:gd name="connsiteY24" fmla="*/ 305445 h 305445"/>
              <a:gd name="connsiteX25" fmla="*/ 21218 w 1926218"/>
              <a:gd name="connsiteY25" fmla="*/ 290205 h 305445"/>
              <a:gd name="connsiteX26" fmla="*/ 5978 w 1926218"/>
              <a:gd name="connsiteY26" fmla="*/ 122565 h 305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926218" h="305445">
                <a:moveTo>
                  <a:pt x="1926218" y="214005"/>
                </a:moveTo>
                <a:cubicBezTo>
                  <a:pt x="1878920" y="198239"/>
                  <a:pt x="1866618" y="196533"/>
                  <a:pt x="1819538" y="168285"/>
                </a:cubicBezTo>
                <a:cubicBezTo>
                  <a:pt x="1788126" y="149438"/>
                  <a:pt x="1762851" y="118909"/>
                  <a:pt x="1728098" y="107325"/>
                </a:cubicBezTo>
                <a:cubicBezTo>
                  <a:pt x="1712858" y="102245"/>
                  <a:pt x="1696746" y="99269"/>
                  <a:pt x="1682378" y="92085"/>
                </a:cubicBezTo>
                <a:cubicBezTo>
                  <a:pt x="1564205" y="32999"/>
                  <a:pt x="1705856" y="84671"/>
                  <a:pt x="1590938" y="46365"/>
                </a:cubicBezTo>
                <a:cubicBezTo>
                  <a:pt x="1529978" y="51445"/>
                  <a:pt x="1466876" y="44800"/>
                  <a:pt x="1408058" y="61605"/>
                </a:cubicBezTo>
                <a:cubicBezTo>
                  <a:pt x="1390447" y="66637"/>
                  <a:pt x="1391362" y="95264"/>
                  <a:pt x="1377578" y="107325"/>
                </a:cubicBezTo>
                <a:cubicBezTo>
                  <a:pt x="1350009" y="131448"/>
                  <a:pt x="1286138" y="168285"/>
                  <a:pt x="1286138" y="168285"/>
                </a:cubicBezTo>
                <a:cubicBezTo>
                  <a:pt x="1281058" y="188605"/>
                  <a:pt x="1283982" y="212889"/>
                  <a:pt x="1270898" y="229245"/>
                </a:cubicBezTo>
                <a:cubicBezTo>
                  <a:pt x="1260863" y="241789"/>
                  <a:pt x="1241220" y="245329"/>
                  <a:pt x="1225178" y="244485"/>
                </a:cubicBezTo>
                <a:cubicBezTo>
                  <a:pt x="1143379" y="240180"/>
                  <a:pt x="1062618" y="224165"/>
                  <a:pt x="981338" y="214005"/>
                </a:cubicBezTo>
                <a:cubicBezTo>
                  <a:pt x="976258" y="193685"/>
                  <a:pt x="971852" y="173184"/>
                  <a:pt x="966098" y="153045"/>
                </a:cubicBezTo>
                <a:cubicBezTo>
                  <a:pt x="922371" y="0"/>
                  <a:pt x="983261" y="236936"/>
                  <a:pt x="935618" y="46365"/>
                </a:cubicBezTo>
                <a:cubicBezTo>
                  <a:pt x="920378" y="56525"/>
                  <a:pt x="907274" y="71053"/>
                  <a:pt x="889898" y="76845"/>
                </a:cubicBezTo>
                <a:cubicBezTo>
                  <a:pt x="860583" y="86617"/>
                  <a:pt x="828860" y="86557"/>
                  <a:pt x="798458" y="92085"/>
                </a:cubicBezTo>
                <a:cubicBezTo>
                  <a:pt x="772973" y="96719"/>
                  <a:pt x="747658" y="102245"/>
                  <a:pt x="722258" y="107325"/>
                </a:cubicBezTo>
                <a:cubicBezTo>
                  <a:pt x="717178" y="147965"/>
                  <a:pt x="723652" y="191819"/>
                  <a:pt x="707018" y="229245"/>
                </a:cubicBezTo>
                <a:cubicBezTo>
                  <a:pt x="700494" y="243925"/>
                  <a:pt x="675666" y="237301"/>
                  <a:pt x="661298" y="244485"/>
                </a:cubicBezTo>
                <a:cubicBezTo>
                  <a:pt x="644915" y="252676"/>
                  <a:pt x="630818" y="264805"/>
                  <a:pt x="615578" y="274965"/>
                </a:cubicBezTo>
                <a:cubicBezTo>
                  <a:pt x="564778" y="269885"/>
                  <a:pt x="513638" y="267488"/>
                  <a:pt x="463178" y="259725"/>
                </a:cubicBezTo>
                <a:cubicBezTo>
                  <a:pt x="447300" y="257282"/>
                  <a:pt x="430002" y="254520"/>
                  <a:pt x="417458" y="244485"/>
                </a:cubicBezTo>
                <a:cubicBezTo>
                  <a:pt x="403155" y="233043"/>
                  <a:pt x="397138" y="214005"/>
                  <a:pt x="386978" y="198765"/>
                </a:cubicBezTo>
                <a:cubicBezTo>
                  <a:pt x="346338" y="203845"/>
                  <a:pt x="302484" y="197371"/>
                  <a:pt x="265058" y="214005"/>
                </a:cubicBezTo>
                <a:cubicBezTo>
                  <a:pt x="250378" y="220529"/>
                  <a:pt x="257002" y="245357"/>
                  <a:pt x="249818" y="259725"/>
                </a:cubicBezTo>
                <a:cubicBezTo>
                  <a:pt x="241627" y="276108"/>
                  <a:pt x="229498" y="290205"/>
                  <a:pt x="219338" y="305445"/>
                </a:cubicBezTo>
                <a:lnTo>
                  <a:pt x="21218" y="290205"/>
                </a:lnTo>
                <a:cubicBezTo>
                  <a:pt x="0" y="281112"/>
                  <a:pt x="5978" y="125775"/>
                  <a:pt x="5978" y="122565"/>
                </a:cubicBezTo>
              </a:path>
            </a:pathLst>
          </a:cu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5486400" y="3276600"/>
            <a:ext cx="914400" cy="0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486400" y="2667000"/>
            <a:ext cx="2590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343400" y="1676400"/>
            <a:ext cx="685800" cy="3810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048000" y="1752600"/>
            <a:ext cx="838200" cy="6096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914400" y="3429000"/>
            <a:ext cx="2362200" cy="0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867400" y="2057400"/>
            <a:ext cx="23622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b="1" dirty="0" smtClean="0">
                <a:solidFill>
                  <a:srgbClr val="FF0000"/>
                </a:solidFill>
              </a:rPr>
              <a:t>الرياح محمله بالمياه</a:t>
            </a:r>
            <a:endParaRPr lang="ar-EG" b="1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086600" y="3657600"/>
            <a:ext cx="14478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400" b="1" dirty="0" smtClean="0">
                <a:solidFill>
                  <a:srgbClr val="FF0000"/>
                </a:solidFill>
              </a:rPr>
              <a:t>البحر</a:t>
            </a:r>
            <a:endParaRPr lang="ar-EG" sz="2400" b="1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953000" y="3733800"/>
            <a:ext cx="1905000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b="1" dirty="0" smtClean="0">
                <a:solidFill>
                  <a:srgbClr val="FF0000"/>
                </a:solidFill>
              </a:rPr>
              <a:t>مناطق الساحلية  غزيرة المطر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38200" y="3810000"/>
            <a:ext cx="2514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b="1" dirty="0" smtClean="0">
                <a:solidFill>
                  <a:srgbClr val="FF0000"/>
                </a:solidFill>
              </a:rPr>
              <a:t>مناطق ظل المطر قليلة المطر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5791200" y="3276600"/>
            <a:ext cx="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81000" y="990600"/>
            <a:ext cx="3352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b="1" dirty="0" smtClean="0">
              <a:solidFill>
                <a:srgbClr val="FF0000"/>
              </a:solidFill>
            </a:endParaRPr>
          </a:p>
          <a:p>
            <a:pPr algn="ctr"/>
            <a:r>
              <a:rPr lang="ar-EG" b="1" dirty="0" smtClean="0">
                <a:solidFill>
                  <a:srgbClr val="FF0000"/>
                </a:solidFill>
              </a:rPr>
              <a:t>ريتح تم تفريغ حمولتها على المناطق الساحلية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8001000" y="3200400"/>
            <a:ext cx="0" cy="304800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8001000" y="3200400"/>
            <a:ext cx="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2362200" y="3429000"/>
            <a:ext cx="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3886200" y="2590800"/>
            <a:ext cx="121920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b="1" dirty="0" smtClean="0">
                <a:solidFill>
                  <a:srgbClr val="FF0000"/>
                </a:solidFill>
              </a:rPr>
              <a:t>جبل مطل على البحر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841</Words>
  <Application>Microsoft Office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 الباب الرابع مناخ في الوطن العربي </vt:lpstr>
      <vt:lpstr>مناخ في الوطن العربي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المناخ والنبات الطبيعي في الوطن العربي</dc:title>
  <dc:creator>mosalama</dc:creator>
  <cp:lastModifiedBy>mosalama</cp:lastModifiedBy>
  <cp:revision>17</cp:revision>
  <dcterms:created xsi:type="dcterms:W3CDTF">2006-08-16T00:00:00Z</dcterms:created>
  <dcterms:modified xsi:type="dcterms:W3CDTF">2020-04-06T21:23:30Z</dcterms:modified>
</cp:coreProperties>
</file>