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5EA1"/>
    <a:srgbClr val="FDE7CF"/>
    <a:srgbClr val="FBCB97"/>
    <a:srgbClr val="F79F3F"/>
    <a:srgbClr val="2E7D92"/>
    <a:srgbClr val="67B9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mosalama\Desktop\2db8e288-82a2-47b6-a052-ef9452c59f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8229600" cy="6096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609600"/>
            <a:ext cx="1781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724400" y="3048000"/>
            <a:ext cx="3962400" cy="25908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chemeClr val="bg1"/>
                </a:solidFill>
              </a:rPr>
              <a:t>د اسلام سلامه محمد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ar-EG" sz="2800" b="1" dirty="0" smtClean="0">
                <a:solidFill>
                  <a:schemeClr val="bg1"/>
                </a:solidFill>
              </a:rPr>
              <a:t>اعداد /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كلية التربية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شعبة تاريخ عام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الفرقة الثالثة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800" b="1" dirty="0" smtClean="0">
                <a:solidFill>
                  <a:srgbClr val="FF0000"/>
                </a:solidFill>
              </a:rPr>
              <a:t>المحاضرة </a:t>
            </a:r>
            <a:r>
              <a:rPr lang="ar-EG" sz="2800" b="1" dirty="0" smtClean="0">
                <a:solidFill>
                  <a:srgbClr val="FF0000"/>
                </a:solidFill>
              </a:rPr>
              <a:t>العاشرة</a:t>
            </a:r>
            <a:endParaRPr lang="ar-EG" sz="2000" b="1" dirty="0" smtClean="0">
              <a:solidFill>
                <a:srgbClr val="FF0000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مادة جغرافية  الوطن العربي</a:t>
            </a:r>
            <a:endParaRPr lang="ar-EG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3048000"/>
            <a:ext cx="3962400" cy="25908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ar-EG" sz="2800" b="1" dirty="0" smtClean="0">
                <a:solidFill>
                  <a:schemeClr val="tx1"/>
                </a:solidFill>
              </a:rPr>
              <a:t>المصدر الوطن العربي 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 </a:t>
            </a:r>
            <a:r>
              <a:rPr lang="ar-EG" sz="2400" b="1" dirty="0" smtClean="0">
                <a:solidFill>
                  <a:srgbClr val="FF0000"/>
                </a:solidFill>
              </a:rPr>
              <a:t>ا.د.م/ هبه صابر امين دسوقى</a:t>
            </a:r>
          </a:p>
          <a:p>
            <a:pPr algn="ctr"/>
            <a:r>
              <a:rPr lang="ar-EG" sz="2400" b="1" dirty="0" smtClean="0">
                <a:solidFill>
                  <a:srgbClr val="FF0000"/>
                </a:solidFill>
              </a:rPr>
              <a:t>د/ اسلام صابر اميم دسوقى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كلية الاداب جامعة -بنها</a:t>
            </a:r>
            <a:endParaRPr lang="ar-EG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1"/>
            <a:ext cx="8305800" cy="914399"/>
          </a:xfrm>
          <a:solidFill>
            <a:schemeClr val="tx2">
              <a:lumMod val="50000"/>
            </a:schemeClr>
          </a:solidFill>
          <a:ln w="317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ar-EG" sz="5400" b="1" dirty="0" smtClean="0">
                <a:solidFill>
                  <a:schemeClr val="bg1"/>
                </a:solidFill>
                <a:cs typeface="+mn-cs"/>
              </a:rPr>
              <a:t>ثالثاً السهول</a:t>
            </a:r>
            <a:endParaRPr lang="ar-EG" sz="5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382000" cy="5257800"/>
          </a:xfrm>
          <a:solidFill>
            <a:schemeClr val="accent1">
              <a:lumMod val="50000"/>
            </a:schemeClr>
          </a:solidFill>
          <a:ln w="349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EG" b="1" dirty="0" smtClean="0">
                <a:solidFill>
                  <a:schemeClr val="bg1"/>
                </a:solidFill>
              </a:rPr>
              <a:t>تتكون السهول في الوطن العربي من نوعين رئيسيين هما</a:t>
            </a:r>
          </a:p>
          <a:p>
            <a:pPr marL="1341438" indent="182563" algn="r" rtl="1">
              <a:buFont typeface="Wingdings" pitchFamily="2" charset="2"/>
              <a:buChar char="§"/>
            </a:pPr>
            <a:r>
              <a:rPr lang="ar-EG" dirty="0" smtClean="0">
                <a:solidFill>
                  <a:srgbClr val="FF0000"/>
                </a:solidFill>
              </a:rPr>
              <a:t> </a:t>
            </a:r>
            <a:r>
              <a:rPr lang="ar-EG" b="1" dirty="0" smtClean="0">
                <a:solidFill>
                  <a:srgbClr val="FF0000"/>
                </a:solidFill>
              </a:rPr>
              <a:t>السهول </a:t>
            </a:r>
            <a:r>
              <a:rPr lang="ar-EG" b="1" dirty="0" smtClean="0">
                <a:solidFill>
                  <a:srgbClr val="FF0000"/>
                </a:solidFill>
              </a:rPr>
              <a:t>الفيضية:</a:t>
            </a:r>
            <a:endParaRPr lang="ar-EG" b="1" dirty="0" smtClean="0">
              <a:solidFill>
                <a:srgbClr val="FF0000"/>
              </a:solidFill>
            </a:endParaRPr>
          </a:p>
          <a:p>
            <a:pPr marL="1341438" indent="182563" algn="r" rtl="1">
              <a:buFont typeface="Wingdings" pitchFamily="2" charset="2"/>
              <a:buChar char="§"/>
            </a:pPr>
            <a:r>
              <a:rPr lang="ar-EG" b="1" dirty="0" smtClean="0">
                <a:solidFill>
                  <a:srgbClr val="FF0000"/>
                </a:solidFill>
              </a:rPr>
              <a:t>السهول الساحلية</a:t>
            </a:r>
            <a:r>
              <a:rPr lang="ar-EG" b="1" dirty="0" smtClean="0">
                <a:solidFill>
                  <a:srgbClr val="FF0000"/>
                </a:solidFill>
              </a:rPr>
              <a:t>:</a:t>
            </a:r>
          </a:p>
          <a:p>
            <a:pPr marL="1341438" indent="182563" algn="r" rtl="1">
              <a:buFont typeface="Wingdings" pitchFamily="2" charset="2"/>
              <a:buChar char="§"/>
            </a:pPr>
            <a:r>
              <a:rPr lang="ar-EG" b="1" dirty="0" smtClean="0">
                <a:solidFill>
                  <a:srgbClr val="FF0000"/>
                </a:solidFill>
              </a:rPr>
              <a:t>السهول الداخلية:</a:t>
            </a:r>
          </a:p>
          <a:p>
            <a:pPr marL="1341438" indent="182563" algn="r" rtl="1">
              <a:buFont typeface="Wingdings" pitchFamily="2" charset="2"/>
              <a:buChar char="§"/>
            </a:pPr>
            <a:endParaRPr lang="en-US" b="1" dirty="0" smtClean="0">
              <a:solidFill>
                <a:srgbClr val="FF0000"/>
              </a:solidFill>
            </a:endParaRPr>
          </a:p>
          <a:p>
            <a:pPr marL="742950" indent="-742950" algn="r" rtl="1">
              <a:buAutoNum type="arabic1Minus"/>
            </a:pPr>
            <a:r>
              <a:rPr lang="ar-EG" sz="3800" b="1" dirty="0" smtClean="0">
                <a:solidFill>
                  <a:schemeClr val="accent6">
                    <a:lumMod val="75000"/>
                  </a:schemeClr>
                </a:solidFill>
              </a:rPr>
              <a:t>السهول </a:t>
            </a:r>
            <a:r>
              <a:rPr lang="ar-EG" sz="3800" b="1" dirty="0" smtClean="0">
                <a:solidFill>
                  <a:schemeClr val="accent6">
                    <a:lumMod val="75000"/>
                  </a:schemeClr>
                </a:solidFill>
              </a:rPr>
              <a:t>الفيضية</a:t>
            </a:r>
            <a:r>
              <a:rPr lang="ar-EG" sz="38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marL="92075" indent="182563" algn="r" rtl="1"/>
            <a:r>
              <a:rPr lang="ar-EG" sz="2800" b="1" dirty="0" smtClean="0">
                <a:solidFill>
                  <a:schemeClr val="bg1"/>
                </a:solidFill>
              </a:rPr>
              <a:t>هى سهول تكونت نتيجة للترسيب النهرى بكميات كبيرة من الرواسب الناعمة او الخشنة  على جانبى النهر عند اقدام الجبال او الهضاب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algn="r" rtl="1"/>
            <a:endParaRPr lang="ar-EG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534400" cy="5410200"/>
          </a:xfrm>
          <a:solidFill>
            <a:srgbClr val="275EA1"/>
          </a:solidFill>
          <a:ln w="2857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algn="r" rtl="1">
              <a:buFontTx/>
              <a:buChar char="-"/>
            </a:pPr>
            <a:r>
              <a:rPr lang="ar-EG" sz="3500" b="1" dirty="0" smtClean="0">
                <a:solidFill>
                  <a:srgbClr val="FF0000"/>
                </a:solidFill>
              </a:rPr>
              <a:t>يمكن </a:t>
            </a:r>
            <a:r>
              <a:rPr lang="ar-EG" sz="3500" b="1" dirty="0" smtClean="0">
                <a:solidFill>
                  <a:srgbClr val="FF0000"/>
                </a:solidFill>
              </a:rPr>
              <a:t>تقسيم السهول الفيضية في الوطن العربي إلي ما يلي : </a:t>
            </a:r>
            <a:endParaRPr lang="ar-EG" sz="3000" b="1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EG" sz="3300" b="1" dirty="0" smtClean="0">
                <a:solidFill>
                  <a:srgbClr val="FFFF00"/>
                </a:solidFill>
              </a:rPr>
              <a:t>1-  </a:t>
            </a:r>
            <a:r>
              <a:rPr lang="ar-EG" sz="3300" b="1" dirty="0" smtClean="0">
                <a:solidFill>
                  <a:srgbClr val="FFFF00"/>
                </a:solidFill>
              </a:rPr>
              <a:t>السهل الفيضي لنهري دجلة والفرات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 algn="r" rtl="1">
              <a:lnSpc>
                <a:spcPct val="150000"/>
              </a:lnSpc>
              <a:buFontTx/>
              <a:buChar char="-"/>
            </a:pPr>
            <a:r>
              <a:rPr lang="ar-EG" dirty="0" smtClean="0">
                <a:solidFill>
                  <a:schemeClr val="bg1"/>
                </a:solidFill>
              </a:rPr>
              <a:t> </a:t>
            </a:r>
            <a:r>
              <a:rPr lang="ar-EG" sz="2400" b="1" dirty="0" smtClean="0">
                <a:solidFill>
                  <a:schemeClr val="bg1"/>
                </a:solidFill>
              </a:rPr>
              <a:t>يمتد السهل الفيضي لنهري دجلة والفرات في وسط وجنوب العراق علي شكل مستطيل</a:t>
            </a:r>
          </a:p>
          <a:p>
            <a:pPr marL="0" indent="0" algn="r" rtl="1">
              <a:lnSpc>
                <a:spcPct val="150000"/>
              </a:lnSpc>
              <a:buFontTx/>
              <a:buChar char="-"/>
            </a:pPr>
            <a:r>
              <a:rPr lang="ar-EG" sz="2400" b="1" dirty="0" smtClean="0">
                <a:solidFill>
                  <a:schemeClr val="bg1"/>
                </a:solidFill>
              </a:rPr>
              <a:t> تبلغ مساحته 93000كم2 وهو ما يعادل 21٪ من مساحة العراق</a:t>
            </a:r>
          </a:p>
          <a:p>
            <a:pPr marL="0" indent="0" algn="r" rtl="1">
              <a:lnSpc>
                <a:spcPct val="150000"/>
              </a:lnSpc>
              <a:buFontTx/>
              <a:buChar char="-"/>
            </a:pPr>
            <a:r>
              <a:rPr lang="ar-EG" sz="2400" b="1" dirty="0" smtClean="0">
                <a:solidFill>
                  <a:schemeClr val="bg1"/>
                </a:solidFill>
              </a:rPr>
              <a:t> تنحصر بين مرتفعات زاجروس و كردستان في الشرق وهضبة بادية الشام في الغرب </a:t>
            </a:r>
          </a:p>
          <a:p>
            <a:pPr marL="0" indent="0" algn="r" rtl="1">
              <a:lnSpc>
                <a:spcPct val="150000"/>
              </a:lnSpc>
              <a:buFontTx/>
              <a:buChar char="-"/>
            </a:pPr>
            <a:r>
              <a:rPr lang="ar-EG" sz="2400" b="1" dirty="0" smtClean="0">
                <a:solidFill>
                  <a:schemeClr val="bg1"/>
                </a:solidFill>
              </a:rPr>
              <a:t> هي </a:t>
            </a:r>
            <a:r>
              <a:rPr lang="ar-EG" sz="2400" b="1" dirty="0" smtClean="0">
                <a:solidFill>
                  <a:schemeClr val="bg1"/>
                </a:solidFill>
              </a:rPr>
              <a:t>سهول منخفضة يتراوح منسوبها بين صفر و100م</a:t>
            </a:r>
          </a:p>
          <a:p>
            <a:pPr marL="0" indent="0" algn="r" rtl="1">
              <a:lnSpc>
                <a:spcPct val="150000"/>
              </a:lnSpc>
              <a:buFontTx/>
              <a:buChar char="-"/>
            </a:pPr>
            <a:r>
              <a:rPr lang="ar-EG" sz="2400" b="1" dirty="0" smtClean="0">
                <a:solidFill>
                  <a:schemeClr val="bg1"/>
                </a:solidFill>
              </a:rPr>
              <a:t>يتحد كل من نهري دجلة والفرات معا في منطقة شط العرب قبل أن يصبا في الخليج جنوب شرق الفاو </a:t>
            </a:r>
          </a:p>
          <a:p>
            <a:pPr marL="0" indent="0" algn="r" rtl="1">
              <a:lnSpc>
                <a:spcPct val="150000"/>
              </a:lnSpc>
              <a:buFontTx/>
              <a:buChar char="-"/>
            </a:pPr>
            <a:r>
              <a:rPr lang="ar-EG" sz="2400" b="1" dirty="0" smtClean="0">
                <a:solidFill>
                  <a:schemeClr val="bg1"/>
                </a:solidFill>
              </a:rPr>
              <a:t> وقد تكون السهل الفيضي كنتيجة للإرسابات النهرية للنهرين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endParaRPr lang="ar-E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  <a:solidFill>
            <a:srgbClr val="67B9CF"/>
          </a:solidFill>
          <a:ln w="25400"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marL="457200" lvl="1" indent="-274638" algn="r" rtl="1">
              <a:buNone/>
            </a:pPr>
            <a:r>
              <a:rPr lang="ar-EG" sz="100" b="1" dirty="0" smtClean="0">
                <a:solidFill>
                  <a:srgbClr val="FFFF00"/>
                </a:solidFill>
              </a:rPr>
              <a:t>2</a:t>
            </a:r>
          </a:p>
          <a:p>
            <a:pPr marL="457200" lvl="1" indent="-274638" algn="r" rtl="1">
              <a:buNone/>
            </a:pPr>
            <a:r>
              <a:rPr lang="ar-EG" sz="3600" b="1" dirty="0" smtClean="0">
                <a:solidFill>
                  <a:srgbClr val="FFFF00"/>
                </a:solidFill>
              </a:rPr>
              <a:t>2</a:t>
            </a:r>
          </a:p>
          <a:p>
            <a:pPr marL="457200" lvl="1" indent="-274638" algn="r" rtl="1">
              <a:buNone/>
            </a:pPr>
            <a:r>
              <a:rPr lang="ar-EG" sz="5800" b="1" dirty="0" smtClean="0">
                <a:solidFill>
                  <a:srgbClr val="FFFF00"/>
                </a:solidFill>
              </a:rPr>
              <a:t>2</a:t>
            </a:r>
            <a:r>
              <a:rPr lang="ar-EG" sz="5800" b="1" dirty="0" smtClean="0">
                <a:solidFill>
                  <a:srgbClr val="FFFF00"/>
                </a:solidFill>
              </a:rPr>
              <a:t>- السهل </a:t>
            </a:r>
            <a:r>
              <a:rPr lang="ar-EG" sz="5800" b="1" dirty="0" smtClean="0">
                <a:solidFill>
                  <a:srgbClr val="FFFF00"/>
                </a:solidFill>
              </a:rPr>
              <a:t>الفيضي لنهر النيل في مصر و السودان</a:t>
            </a:r>
            <a:endParaRPr lang="en-US" sz="5800" b="1" dirty="0" smtClean="0">
              <a:solidFill>
                <a:srgbClr val="FFFF00"/>
              </a:solidFill>
            </a:endParaRPr>
          </a:p>
          <a:p>
            <a:pPr algn="r" rtl="1">
              <a:lnSpc>
                <a:spcPct val="170000"/>
              </a:lnSpc>
              <a:buNone/>
            </a:pPr>
            <a:r>
              <a:rPr lang="ar-EG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ar-EG" b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ar-EG" sz="3800" b="1" dirty="0" smtClean="0">
                <a:solidFill>
                  <a:schemeClr val="tx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يتكون السهل الفيضي لنهر النيل في مصر والسودان من الأرضي السهلية المنبسطة </a:t>
            </a:r>
            <a:r>
              <a:rPr lang="ar-EG" sz="3800" b="1" dirty="0" smtClean="0">
                <a:solidFill>
                  <a:schemeClr val="tx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التي </a:t>
            </a:r>
            <a:r>
              <a:rPr lang="ar-EG" sz="3800" b="1" dirty="0" smtClean="0">
                <a:solidFill>
                  <a:schemeClr val="tx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غطتها طبقات سميكة من الرواسب و الطميية التي حملتها مياه نهر النيل وروافده العديدة النابعة من هضبة البحيرات الاستوائية والهضبة الأثيوبية . </a:t>
            </a:r>
            <a:endParaRPr lang="en-US" sz="3800" b="1" dirty="0" smtClean="0">
              <a:solidFill>
                <a:schemeClr val="tx2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70000"/>
              </a:lnSpc>
              <a:buFontTx/>
              <a:buChar char="-"/>
            </a:pPr>
            <a:r>
              <a:rPr lang="ar-EG" sz="3800" b="1" dirty="0" smtClean="0">
                <a:solidFill>
                  <a:schemeClr val="tx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يتغير عرض السهل الفيضي من مكان لآخر</a:t>
            </a:r>
          </a:p>
          <a:p>
            <a:pPr algn="r" rtl="1">
              <a:lnSpc>
                <a:spcPct val="170000"/>
              </a:lnSpc>
              <a:buFontTx/>
              <a:buChar char="-"/>
            </a:pPr>
            <a:r>
              <a:rPr lang="ar-EG" sz="3800" b="1" dirty="0" smtClean="0">
                <a:solidFill>
                  <a:schemeClr val="tx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sz="3800" b="1" dirty="0" smtClean="0">
                <a:solidFill>
                  <a:schemeClr val="tx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يبلغ اقصى اتساع للسهل الفيضى في </a:t>
            </a:r>
            <a:r>
              <a:rPr lang="ar-EG" sz="3800" b="1" dirty="0" smtClean="0">
                <a:solidFill>
                  <a:schemeClr val="tx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جنوب السودان حيث يجري فيها عدد كبير من </a:t>
            </a:r>
            <a:r>
              <a:rPr lang="ar-EG" sz="3800" b="1" dirty="0" smtClean="0">
                <a:solidFill>
                  <a:schemeClr val="tx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الأنهار</a:t>
            </a:r>
            <a:endParaRPr lang="ar-EG" sz="3800" b="1" dirty="0" smtClean="0">
              <a:solidFill>
                <a:schemeClr val="tx2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70000"/>
              </a:lnSpc>
              <a:buFontTx/>
              <a:buChar char="-"/>
            </a:pPr>
            <a:r>
              <a:rPr lang="ar-EG" sz="3800" b="1" dirty="0" smtClean="0">
                <a:solidFill>
                  <a:schemeClr val="tx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يقل </a:t>
            </a:r>
            <a:r>
              <a:rPr lang="ar-EG" sz="3800" b="1" dirty="0" smtClean="0">
                <a:solidFill>
                  <a:schemeClr val="tx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عرض السهل الفسضى  </a:t>
            </a:r>
            <a:r>
              <a:rPr lang="ar-EG" sz="3800" b="1" dirty="0" smtClean="0">
                <a:solidFill>
                  <a:schemeClr val="tx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إلى الشمال حيث ينحصر السهل ما بين النيل الأبيض و </a:t>
            </a:r>
            <a:r>
              <a:rPr lang="ar-EG" sz="3800" b="1" dirty="0" smtClean="0">
                <a:solidFill>
                  <a:schemeClr val="tx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الأزرق.</a:t>
            </a:r>
          </a:p>
          <a:p>
            <a:pPr algn="r" rtl="1">
              <a:lnSpc>
                <a:spcPct val="170000"/>
              </a:lnSpc>
              <a:buFontTx/>
              <a:buChar char="-"/>
            </a:pPr>
            <a:r>
              <a:rPr lang="ar-EG" sz="3800" b="1" dirty="0" smtClean="0">
                <a:solidFill>
                  <a:schemeClr val="tx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يضيق السهل الفيضي بحيث يصبح  </a:t>
            </a:r>
            <a:r>
              <a:rPr lang="ar-EG" sz="3800" b="1" dirty="0" smtClean="0">
                <a:solidFill>
                  <a:schemeClr val="tx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ضيق جداً </a:t>
            </a:r>
            <a:r>
              <a:rPr lang="ar-EG" sz="3800" b="1" dirty="0" smtClean="0">
                <a:solidFill>
                  <a:schemeClr val="tx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ويكاد </a:t>
            </a:r>
            <a:r>
              <a:rPr lang="ar-EG" sz="3800" b="1" dirty="0" smtClean="0">
                <a:solidFill>
                  <a:schemeClr val="tx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يختفي </a:t>
            </a:r>
            <a:r>
              <a:rPr lang="ar-EG" sz="3800" b="1" dirty="0" smtClean="0">
                <a:solidFill>
                  <a:schemeClr val="tx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</a:t>
            </a:r>
            <a:r>
              <a:rPr lang="ar-EG" sz="3800" b="1" dirty="0" smtClean="0">
                <a:solidFill>
                  <a:schemeClr val="tx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منطقة الجنادل جنوب مصر</a:t>
            </a:r>
          </a:p>
          <a:p>
            <a:pPr algn="r" rtl="1">
              <a:lnSpc>
                <a:spcPct val="170000"/>
              </a:lnSpc>
              <a:buFontTx/>
              <a:buChar char="-"/>
            </a:pPr>
            <a:r>
              <a:rPr lang="ar-EG" sz="3800" b="1" dirty="0" smtClean="0">
                <a:solidFill>
                  <a:schemeClr val="tx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يتراوح عرض السهل لفيضي </a:t>
            </a:r>
            <a:r>
              <a:rPr lang="ar-EG" sz="3800" b="1" dirty="0" smtClean="0">
                <a:solidFill>
                  <a:schemeClr val="tx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داخل </a:t>
            </a:r>
            <a:r>
              <a:rPr lang="ar-EG" sz="3800" b="1" dirty="0" smtClean="0">
                <a:solidFill>
                  <a:schemeClr val="tx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الاراضي المصرية ما بين 2 كم و 25 كم . </a:t>
            </a:r>
            <a:endParaRPr lang="en-US" sz="3800" b="1" dirty="0" smtClean="0">
              <a:solidFill>
                <a:schemeClr val="tx2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E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05800" cy="5943600"/>
          </a:xfrm>
          <a:solidFill>
            <a:srgbClr val="FDE7CF"/>
          </a:solidFill>
          <a:ln w="285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EG" sz="3600" b="1" dirty="0" smtClean="0">
                <a:solidFill>
                  <a:schemeClr val="tx2">
                    <a:lumMod val="50000"/>
                  </a:schemeClr>
                </a:solidFill>
              </a:rPr>
              <a:t>ب- السهول </a:t>
            </a:r>
            <a:r>
              <a:rPr lang="ar-EG" sz="3600" b="1" dirty="0" smtClean="0">
                <a:solidFill>
                  <a:schemeClr val="tx2">
                    <a:lumMod val="50000"/>
                  </a:schemeClr>
                </a:solidFill>
              </a:rPr>
              <a:t>الساحلية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dirty="0" smtClean="0">
                <a:solidFill>
                  <a:schemeClr val="tx2">
                    <a:lumMod val="50000"/>
                  </a:schemeClr>
                </a:solidFill>
              </a:rPr>
              <a:t>هى سهول تمتد موازية لخطوط السواحل ، وقد تندمج مع السهول الداخلية عند اقدام الجبال او الهضاب الداخلية، وتتميز بوجود السبخات ، وهى ارض مشبعة بالمياه تربتها شديدة الملوحة وتتكون قشرة ملحية على سطحها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EG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تتمثل </a:t>
            </a:r>
            <a:r>
              <a:rPr lang="ar-EG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السهول الساحلية في الوطن العربي </a:t>
            </a:r>
            <a:r>
              <a:rPr lang="ar-EG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على:-</a:t>
            </a:r>
            <a:endParaRPr lang="ar-EG" sz="2800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1082675" indent="258763" algn="r" rtl="1">
              <a:lnSpc>
                <a:spcPct val="150000"/>
              </a:lnSpc>
              <a:buFont typeface="Wingdings" pitchFamily="2" charset="2"/>
              <a:buChar char="§"/>
              <a:tabLst>
                <a:tab pos="1082675" algn="l"/>
              </a:tabLst>
            </a:pPr>
            <a:r>
              <a:rPr lang="ar-EG" sz="28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سواحل البحر المتوسط الشرقية و الجنوبية </a:t>
            </a:r>
          </a:p>
          <a:p>
            <a:pPr marL="1082675" indent="258763" algn="r" rtl="1">
              <a:lnSpc>
                <a:spcPct val="150000"/>
              </a:lnSpc>
              <a:buFont typeface="Wingdings" pitchFamily="2" charset="2"/>
              <a:buChar char="§"/>
              <a:tabLst>
                <a:tab pos="1082675" algn="l"/>
              </a:tabLst>
            </a:pP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سواحل المحيط </a:t>
            </a: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الأطلنطى </a:t>
            </a:r>
            <a:endParaRPr lang="ar-EG" sz="2400" b="1" dirty="0" smtClean="0">
              <a:solidFill>
                <a:schemeClr val="tx2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1082675" indent="258763" algn="r" rtl="1">
              <a:lnSpc>
                <a:spcPct val="150000"/>
              </a:lnSpc>
              <a:buFont typeface="Wingdings" pitchFamily="2" charset="2"/>
              <a:buChar char="§"/>
              <a:tabLst>
                <a:tab pos="1082675" algn="l"/>
              </a:tabLst>
            </a:pP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السواحل المطلة على البحر </a:t>
            </a: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الأحمر</a:t>
            </a:r>
          </a:p>
          <a:p>
            <a:pPr marL="1082675" indent="258763" algn="r" rtl="1">
              <a:lnSpc>
                <a:spcPct val="150000"/>
              </a:lnSpc>
              <a:buFont typeface="Wingdings" pitchFamily="2" charset="2"/>
              <a:buChar char="§"/>
              <a:tabLst>
                <a:tab pos="1082675" algn="l"/>
              </a:tabLst>
            </a:pP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بحر العرب</a:t>
            </a:r>
          </a:p>
          <a:p>
            <a:pPr marL="1082675" indent="258763" algn="r" rtl="1">
              <a:lnSpc>
                <a:spcPct val="150000"/>
              </a:lnSpc>
              <a:buFont typeface="Wingdings" pitchFamily="2" charset="2"/>
              <a:buChar char="§"/>
              <a:tabLst>
                <a:tab pos="1082675" algn="l"/>
              </a:tabLst>
            </a:pP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الخليج </a:t>
            </a: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العربي</a:t>
            </a:r>
            <a:r>
              <a:rPr lang="ar-EG" sz="28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  <a:endParaRPr lang="en-US" sz="2800" b="1" dirty="0" smtClean="0">
              <a:solidFill>
                <a:schemeClr val="tx2"/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E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541020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EG" sz="3600" b="1" dirty="0" smtClean="0">
                <a:solidFill>
                  <a:schemeClr val="tx2">
                    <a:lumMod val="50000"/>
                  </a:schemeClr>
                </a:solidFill>
              </a:rPr>
              <a:t>ج- </a:t>
            </a:r>
            <a:r>
              <a:rPr lang="ar-EG" sz="3600" b="1" dirty="0" smtClean="0">
                <a:solidFill>
                  <a:schemeClr val="tx2">
                    <a:lumMod val="50000"/>
                  </a:schemeClr>
                </a:solidFill>
              </a:rPr>
              <a:t>السهول </a:t>
            </a:r>
            <a:r>
              <a:rPr lang="ar-EG" sz="3600" b="1" dirty="0" smtClean="0">
                <a:solidFill>
                  <a:schemeClr val="tx2">
                    <a:lumMod val="50000"/>
                  </a:schemeClr>
                </a:solidFill>
              </a:rPr>
              <a:t>الداخلية</a:t>
            </a:r>
            <a:endParaRPr lang="ar-EG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400" b="1" dirty="0" smtClean="0">
                <a:solidFill>
                  <a:schemeClr val="tx2">
                    <a:lumMod val="50000"/>
                  </a:schemeClr>
                </a:solidFill>
              </a:rPr>
              <a:t>هى سهول </a:t>
            </a:r>
            <a:r>
              <a:rPr lang="ar-EG" sz="2400" b="1" dirty="0" smtClean="0">
                <a:solidFill>
                  <a:schemeClr val="tx2">
                    <a:lumMod val="50000"/>
                  </a:schemeClr>
                </a:solidFill>
              </a:rPr>
              <a:t>محصورة بين السلاسل الجبلية او بين الهضاب المجاورة وتتميز بالاستواء</a:t>
            </a:r>
          </a:p>
          <a:p>
            <a:pPr marL="0" indent="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400" b="1" dirty="0" smtClean="0">
                <a:solidFill>
                  <a:schemeClr val="tx2">
                    <a:lumMod val="50000"/>
                  </a:schemeClr>
                </a:solidFill>
              </a:rPr>
              <a:t>يتميز بعضها بانه شاسع المساحة ويرتفع على سطحها من حين لاخر بعض التلال المعزله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dirty="0" smtClean="0">
                <a:solidFill>
                  <a:srgbClr val="FF0000"/>
                </a:solidFill>
              </a:rPr>
              <a:t>مثال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600" b="1" dirty="0" smtClean="0">
                <a:solidFill>
                  <a:srgbClr val="FF0000"/>
                </a:solidFill>
              </a:rPr>
              <a:t>الجناح الاسيوى</a:t>
            </a:r>
          </a:p>
          <a:p>
            <a:pPr marL="0" indent="0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chemeClr val="tx2">
                    <a:lumMod val="50000"/>
                  </a:schemeClr>
                </a:solidFill>
              </a:rPr>
              <a:t>سهل البقاع فى سوريا ولبنان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EG" sz="2400" b="1" dirty="0" smtClean="0">
                <a:solidFill>
                  <a:srgbClr val="FF0000"/>
                </a:solidFill>
              </a:rPr>
              <a:t>الجناح الافريقى</a:t>
            </a:r>
          </a:p>
          <a:p>
            <a:pPr marL="0" indent="0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chemeClr val="tx2">
                    <a:lumMod val="50000"/>
                  </a:schemeClr>
                </a:solidFill>
              </a:rPr>
              <a:t>سهول المغرب العربي جنوب سلسلة جبال اطلس</a:t>
            </a:r>
          </a:p>
          <a:p>
            <a:pPr marL="0" indent="0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chemeClr val="tx2">
                    <a:lumMod val="50000"/>
                  </a:schemeClr>
                </a:solidFill>
              </a:rPr>
              <a:t>سهول جنوب مصر وشمال السودان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 algn="r" rtl="1"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4648200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ar-EG" sz="3600" b="1" dirty="0" smtClean="0">
                <a:solidFill>
                  <a:srgbClr val="FF0000"/>
                </a:solidFill>
              </a:rPr>
              <a:t> </a:t>
            </a:r>
            <a:r>
              <a:rPr lang="ar-EG" sz="3600" b="1" dirty="0" smtClean="0">
                <a:solidFill>
                  <a:srgbClr val="FF0000"/>
                </a:solidFill>
              </a:rPr>
              <a:t>اهمية السهول بأنواعها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قيام </a:t>
            </a: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المجتمعات الإنسانية وتركزها فيها بسبب سهولة بناء البيوت وممارسة الحياة بشكل طبيعي.</a:t>
            </a:r>
            <a:endParaRPr lang="ar-EG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زراعة الأنواع المختلفة من المحاصيل بسبب سهولة الأرض ومداومة المزارعين على رعايتها</a:t>
            </a: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قيام الموانئ الطبيعية </a:t>
            </a: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، وقيام </a:t>
            </a: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المراكز </a:t>
            </a: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العمرانية.</a:t>
            </a:r>
            <a:endParaRPr lang="ar-EG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None/>
            </a:pPr>
            <a:endParaRPr lang="ar-EG" dirty="0"/>
          </a:p>
        </p:txBody>
      </p:sp>
      <p:sp>
        <p:nvSpPr>
          <p:cNvPr id="4" name="Rectangle 3"/>
          <p:cNvSpPr/>
          <p:nvPr/>
        </p:nvSpPr>
        <p:spPr>
          <a:xfrm>
            <a:off x="914400" y="5105400"/>
            <a:ext cx="75438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انتهى الباب الثالث – انتظروالباب الرابع  </a:t>
            </a:r>
            <a:r>
              <a:rPr lang="ar-EG" sz="2800" b="1" dirty="0" smtClean="0">
                <a:solidFill>
                  <a:schemeClr val="tx1"/>
                </a:solidFill>
              </a:rPr>
              <a:t>فى المحاضره العاشرة</a:t>
            </a:r>
            <a:endParaRPr lang="ar-EG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462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ثالثاً السهول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السهول</dc:title>
  <dc:creator>mosalama</dc:creator>
  <cp:lastModifiedBy>mosalama</cp:lastModifiedBy>
  <cp:revision>14</cp:revision>
  <dcterms:created xsi:type="dcterms:W3CDTF">2006-08-16T00:00:00Z</dcterms:created>
  <dcterms:modified xsi:type="dcterms:W3CDTF">2020-03-29T20:23:48Z</dcterms:modified>
</cp:coreProperties>
</file>