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71" r:id="rId11"/>
    <p:sldId id="266" r:id="rId12"/>
    <p:sldId id="27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CD1"/>
    <a:srgbClr val="45C789"/>
    <a:srgbClr val="D16309"/>
    <a:srgbClr val="D58987"/>
    <a:srgbClr val="D68C8A"/>
    <a:srgbClr val="30DCB3"/>
    <a:srgbClr val="4579B9"/>
    <a:srgbClr val="2F70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E31FE-8E09-4C97-AD42-DE338588F9FB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CAB3E3EF-7393-4B75-9FA6-D8AEAACD211B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tx2">
              <a:lumMod val="50000"/>
            </a:schemeClr>
          </a:solidFill>
        </a:ln>
        <a:effectLst>
          <a:outerShdw blurRad="40000" dist="23000" dir="5400000" rotWithShape="0">
            <a:schemeClr val="accent2">
              <a:lumMod val="75000"/>
              <a:alpha val="35000"/>
            </a:schemeClr>
          </a:outerShdw>
        </a:effectLst>
      </dgm:spPr>
      <dgm:t>
        <a:bodyPr/>
        <a:lstStyle/>
        <a:p>
          <a:pPr rtl="1"/>
          <a:r>
            <a:rPr lang="ar-EG" dirty="0" smtClean="0"/>
            <a:t>صحراء النفوذ</a:t>
          </a:r>
          <a:endParaRPr lang="ar-EG" dirty="0"/>
        </a:p>
      </dgm:t>
    </dgm:pt>
    <dgm:pt modelId="{90287572-E705-48E3-8E77-14E1D8BDAAB5}" type="parTrans" cxnId="{4F7B6A61-DCC2-4B05-9A1E-E3DF2114624D}">
      <dgm:prSet/>
      <dgm:spPr/>
      <dgm:t>
        <a:bodyPr/>
        <a:lstStyle/>
        <a:p>
          <a:pPr rtl="1"/>
          <a:endParaRPr lang="ar-EG"/>
        </a:p>
      </dgm:t>
    </dgm:pt>
    <dgm:pt modelId="{399567F5-D0FE-4CDC-87FA-AB8F720020FE}" type="sibTrans" cxnId="{4F7B6A61-DCC2-4B05-9A1E-E3DF2114624D}">
      <dgm:prSet/>
      <dgm:spPr/>
      <dgm:t>
        <a:bodyPr/>
        <a:lstStyle/>
        <a:p>
          <a:pPr rtl="1"/>
          <a:endParaRPr lang="ar-EG"/>
        </a:p>
      </dgm:t>
    </dgm:pt>
    <dgm:pt modelId="{B043ABC2-880D-486F-BD2D-AB87E64D7713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ar-EG" dirty="0" smtClean="0"/>
            <a:t>صحراء الربع الخالى</a:t>
          </a:r>
          <a:endParaRPr lang="ar-EG" dirty="0"/>
        </a:p>
      </dgm:t>
    </dgm:pt>
    <dgm:pt modelId="{C31210D7-8B9E-475B-BC77-2E86E84A36DA}" type="parTrans" cxnId="{AC59960D-C1B4-4D8E-A5C5-16526B398CB0}">
      <dgm:prSet/>
      <dgm:spPr/>
      <dgm:t>
        <a:bodyPr/>
        <a:lstStyle/>
        <a:p>
          <a:pPr rtl="1"/>
          <a:endParaRPr lang="ar-EG"/>
        </a:p>
      </dgm:t>
    </dgm:pt>
    <dgm:pt modelId="{C9133918-3F52-4FB1-87D7-B0208EC2149E}" type="sibTrans" cxnId="{AC59960D-C1B4-4D8E-A5C5-16526B398CB0}">
      <dgm:prSet/>
      <dgm:spPr/>
      <dgm:t>
        <a:bodyPr/>
        <a:lstStyle/>
        <a:p>
          <a:pPr rtl="1"/>
          <a:endParaRPr lang="ar-EG"/>
        </a:p>
      </dgm:t>
    </dgm:pt>
    <dgm:pt modelId="{8C2F4463-9CE1-4B7F-9D3D-C5603419E455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ar-EG" dirty="0" smtClean="0"/>
            <a:t>صحراء الدهناء</a:t>
          </a:r>
          <a:endParaRPr lang="ar-EG" dirty="0"/>
        </a:p>
      </dgm:t>
    </dgm:pt>
    <dgm:pt modelId="{159601FD-A218-4266-B4BE-E7CD83021226}" type="parTrans" cxnId="{4F26588B-9F87-4797-ACA5-C310F7C919E4}">
      <dgm:prSet/>
      <dgm:spPr/>
      <dgm:t>
        <a:bodyPr/>
        <a:lstStyle/>
        <a:p>
          <a:pPr rtl="1"/>
          <a:endParaRPr lang="ar-EG"/>
        </a:p>
      </dgm:t>
    </dgm:pt>
    <dgm:pt modelId="{B98B4310-2A7F-4184-B567-33663D211C51}" type="sibTrans" cxnId="{4F26588B-9F87-4797-ACA5-C310F7C919E4}">
      <dgm:prSet/>
      <dgm:spPr/>
      <dgm:t>
        <a:bodyPr/>
        <a:lstStyle/>
        <a:p>
          <a:pPr rtl="1"/>
          <a:endParaRPr lang="ar-EG"/>
        </a:p>
      </dgm:t>
    </dgm:pt>
    <dgm:pt modelId="{A00805BD-1E92-44AF-8F44-15EFB63418FA}" type="pres">
      <dgm:prSet presAssocID="{1F2E31FE-8E09-4C97-AD42-DE338588F9FB}" presName="compositeShape" presStyleCnt="0">
        <dgm:presLayoutVars>
          <dgm:dir/>
          <dgm:resizeHandles/>
        </dgm:presLayoutVars>
      </dgm:prSet>
      <dgm:spPr/>
    </dgm:pt>
    <dgm:pt modelId="{FCAD65D4-C859-4026-A64B-059017E76682}" type="pres">
      <dgm:prSet presAssocID="{1F2E31FE-8E09-4C97-AD42-DE338588F9FB}" presName="pyramid" presStyleLbl="node1" presStyleIdx="0" presStyleCnt="1" custScaleX="167781"/>
      <dgm:spPr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1EDF0A48-9FED-4324-B646-AEE5F2661CC1}" type="pres">
      <dgm:prSet presAssocID="{1F2E31FE-8E09-4C97-AD42-DE338588F9FB}" presName="theList" presStyleCnt="0"/>
      <dgm:spPr/>
    </dgm:pt>
    <dgm:pt modelId="{07F130FE-4161-4ABB-AFC4-BCA8C39478C0}" type="pres">
      <dgm:prSet presAssocID="{CAB3E3EF-7393-4B75-9FA6-D8AEAACD211B}" presName="aNode" presStyleLbl="fgAcc1" presStyleIdx="0" presStyleCnt="3" custScaleX="14452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47C742A-BEE3-4A3F-AE4F-A8A7010E93B7}" type="pres">
      <dgm:prSet presAssocID="{CAB3E3EF-7393-4B75-9FA6-D8AEAACD211B}" presName="aSpace" presStyleCnt="0"/>
      <dgm:spPr/>
    </dgm:pt>
    <dgm:pt modelId="{7BF9C006-D746-407D-91C4-DFEBFD1F255D}" type="pres">
      <dgm:prSet presAssocID="{B043ABC2-880D-486F-BD2D-AB87E64D7713}" presName="aNode" presStyleLbl="fgAcc1" presStyleIdx="1" presStyleCnt="3" custScaleX="15369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4927BBC-413F-46D9-B471-23C0926E5CB1}" type="pres">
      <dgm:prSet presAssocID="{B043ABC2-880D-486F-BD2D-AB87E64D7713}" presName="aSpace" presStyleCnt="0"/>
      <dgm:spPr/>
    </dgm:pt>
    <dgm:pt modelId="{E3FEF758-7C69-4CDC-AC8C-89F09F870C8D}" type="pres">
      <dgm:prSet presAssocID="{8C2F4463-9CE1-4B7F-9D3D-C5603419E455}" presName="aNode" presStyleLbl="fgAcc1" presStyleIdx="2" presStyleCnt="3" custScaleX="14758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9CE65EF-D3E3-4624-93EF-2CC19A8EC62A}" type="pres">
      <dgm:prSet presAssocID="{8C2F4463-9CE1-4B7F-9D3D-C5603419E455}" presName="aSpace" presStyleCnt="0"/>
      <dgm:spPr/>
    </dgm:pt>
  </dgm:ptLst>
  <dgm:cxnLst>
    <dgm:cxn modelId="{4F26588B-9F87-4797-ACA5-C310F7C919E4}" srcId="{1F2E31FE-8E09-4C97-AD42-DE338588F9FB}" destId="{8C2F4463-9CE1-4B7F-9D3D-C5603419E455}" srcOrd="2" destOrd="0" parTransId="{159601FD-A218-4266-B4BE-E7CD83021226}" sibTransId="{B98B4310-2A7F-4184-B567-33663D211C51}"/>
    <dgm:cxn modelId="{4709ABE6-997A-4912-8324-FE94C59C123E}" type="presOf" srcId="{1F2E31FE-8E09-4C97-AD42-DE338588F9FB}" destId="{A00805BD-1E92-44AF-8F44-15EFB63418FA}" srcOrd="0" destOrd="0" presId="urn:microsoft.com/office/officeart/2005/8/layout/pyramid2"/>
    <dgm:cxn modelId="{797F7680-7067-48C8-8CE1-054632ED561B}" type="presOf" srcId="{CAB3E3EF-7393-4B75-9FA6-D8AEAACD211B}" destId="{07F130FE-4161-4ABB-AFC4-BCA8C39478C0}" srcOrd="0" destOrd="0" presId="urn:microsoft.com/office/officeart/2005/8/layout/pyramid2"/>
    <dgm:cxn modelId="{B4075458-6065-404C-AA47-32DE884834F1}" type="presOf" srcId="{B043ABC2-880D-486F-BD2D-AB87E64D7713}" destId="{7BF9C006-D746-407D-91C4-DFEBFD1F255D}" srcOrd="0" destOrd="0" presId="urn:microsoft.com/office/officeart/2005/8/layout/pyramid2"/>
    <dgm:cxn modelId="{C15BDFAE-9080-4EE4-8FCA-A10B49EB89E2}" type="presOf" srcId="{8C2F4463-9CE1-4B7F-9D3D-C5603419E455}" destId="{E3FEF758-7C69-4CDC-AC8C-89F09F870C8D}" srcOrd="0" destOrd="0" presId="urn:microsoft.com/office/officeart/2005/8/layout/pyramid2"/>
    <dgm:cxn modelId="{AC59960D-C1B4-4D8E-A5C5-16526B398CB0}" srcId="{1F2E31FE-8E09-4C97-AD42-DE338588F9FB}" destId="{B043ABC2-880D-486F-BD2D-AB87E64D7713}" srcOrd="1" destOrd="0" parTransId="{C31210D7-8B9E-475B-BC77-2E86E84A36DA}" sibTransId="{C9133918-3F52-4FB1-87D7-B0208EC2149E}"/>
    <dgm:cxn modelId="{4F7B6A61-DCC2-4B05-9A1E-E3DF2114624D}" srcId="{1F2E31FE-8E09-4C97-AD42-DE338588F9FB}" destId="{CAB3E3EF-7393-4B75-9FA6-D8AEAACD211B}" srcOrd="0" destOrd="0" parTransId="{90287572-E705-48E3-8E77-14E1D8BDAAB5}" sibTransId="{399567F5-D0FE-4CDC-87FA-AB8F720020FE}"/>
    <dgm:cxn modelId="{89A09477-F824-403F-A6AF-738C002E0C55}" type="presParOf" srcId="{A00805BD-1E92-44AF-8F44-15EFB63418FA}" destId="{FCAD65D4-C859-4026-A64B-059017E76682}" srcOrd="0" destOrd="0" presId="urn:microsoft.com/office/officeart/2005/8/layout/pyramid2"/>
    <dgm:cxn modelId="{2EC46120-7BC4-438A-9A90-CCA7BA8085AE}" type="presParOf" srcId="{A00805BD-1E92-44AF-8F44-15EFB63418FA}" destId="{1EDF0A48-9FED-4324-B646-AEE5F2661CC1}" srcOrd="1" destOrd="0" presId="urn:microsoft.com/office/officeart/2005/8/layout/pyramid2"/>
    <dgm:cxn modelId="{CA16FFDF-4159-4589-B189-1A492236E855}" type="presParOf" srcId="{1EDF0A48-9FED-4324-B646-AEE5F2661CC1}" destId="{07F130FE-4161-4ABB-AFC4-BCA8C39478C0}" srcOrd="0" destOrd="0" presId="urn:microsoft.com/office/officeart/2005/8/layout/pyramid2"/>
    <dgm:cxn modelId="{2572D826-7ADA-4B59-BF95-7293A2062AB2}" type="presParOf" srcId="{1EDF0A48-9FED-4324-B646-AEE5F2661CC1}" destId="{B47C742A-BEE3-4A3F-AE4F-A8A7010E93B7}" srcOrd="1" destOrd="0" presId="urn:microsoft.com/office/officeart/2005/8/layout/pyramid2"/>
    <dgm:cxn modelId="{78DDC509-6047-48AD-B717-60999C0558C8}" type="presParOf" srcId="{1EDF0A48-9FED-4324-B646-AEE5F2661CC1}" destId="{7BF9C006-D746-407D-91C4-DFEBFD1F255D}" srcOrd="2" destOrd="0" presId="urn:microsoft.com/office/officeart/2005/8/layout/pyramid2"/>
    <dgm:cxn modelId="{DC470297-2905-4772-B445-41059F6BF42D}" type="presParOf" srcId="{1EDF0A48-9FED-4324-B646-AEE5F2661CC1}" destId="{A4927BBC-413F-46D9-B471-23C0926E5CB1}" srcOrd="3" destOrd="0" presId="urn:microsoft.com/office/officeart/2005/8/layout/pyramid2"/>
    <dgm:cxn modelId="{5078DF71-7C6B-42DB-946C-14A97C3709DC}" type="presParOf" srcId="{1EDF0A48-9FED-4324-B646-AEE5F2661CC1}" destId="{E3FEF758-7C69-4CDC-AC8C-89F09F870C8D}" srcOrd="4" destOrd="0" presId="urn:microsoft.com/office/officeart/2005/8/layout/pyramid2"/>
    <dgm:cxn modelId="{E568CE10-8633-43EC-8E3D-672C34038199}" type="presParOf" srcId="{1EDF0A48-9FED-4324-B646-AEE5F2661CC1}" destId="{29CE65EF-D3E3-4624-93EF-2CC19A8EC62A}" srcOrd="5" destOrd="0" presId="urn:microsoft.com/office/officeart/2005/8/layout/pyramid2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B715C-83B8-4ED6-A20C-DB293B87D83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93CA49F6-9DBE-4D10-82B1-7013AAA4AFF6}">
      <dgm:prSet custT="1"/>
      <dgm:spPr>
        <a:solidFill>
          <a:srgbClr val="D58987"/>
        </a:solidFill>
      </dgm:spPr>
      <dgm:t>
        <a:bodyPr/>
        <a:lstStyle/>
        <a:p>
          <a:pPr rtl="1"/>
          <a:r>
            <a:rPr lang="ar-EG" sz="2400" b="1" dirty="0" smtClean="0">
              <a:solidFill>
                <a:schemeClr val="tx1"/>
              </a:solidFill>
            </a:rPr>
            <a:t>1- الصحراء الشرقية</a:t>
          </a:r>
          <a:r>
            <a:rPr lang="ar-EG" sz="2400" dirty="0" smtClean="0">
              <a:solidFill>
                <a:schemeClr val="tx1"/>
              </a:solidFill>
            </a:rPr>
            <a:t> </a:t>
          </a:r>
        </a:p>
        <a:p>
          <a:pPr rtl="1"/>
          <a:r>
            <a:rPr lang="ar-EG" sz="1800" b="1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ar-EG" sz="2000" b="1" dirty="0" smtClean="0">
              <a:solidFill>
                <a:schemeClr val="tx2">
                  <a:lumMod val="75000"/>
                </a:schemeClr>
              </a:solidFill>
            </a:rPr>
            <a:t>تنحصر ما بين البحر الأحمر في الشرق  ووادي نهر النيل في الغرب .</a:t>
          </a:r>
          <a:endParaRPr lang="en-US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C736816-4406-4A10-91A5-A4C4DD456007}" type="parTrans" cxnId="{A97E1C88-821D-4028-B6B7-0DAE0DE82D48}">
      <dgm:prSet/>
      <dgm:spPr/>
      <dgm:t>
        <a:bodyPr/>
        <a:lstStyle/>
        <a:p>
          <a:pPr rtl="1"/>
          <a:endParaRPr lang="ar-EG"/>
        </a:p>
      </dgm:t>
    </dgm:pt>
    <dgm:pt modelId="{7608CE84-8B24-47B6-A340-BA86E270BF57}" type="sibTrans" cxnId="{A97E1C88-821D-4028-B6B7-0DAE0DE82D48}">
      <dgm:prSet/>
      <dgm:spPr/>
      <dgm:t>
        <a:bodyPr/>
        <a:lstStyle/>
        <a:p>
          <a:pPr rtl="1"/>
          <a:endParaRPr lang="ar-EG"/>
        </a:p>
      </dgm:t>
    </dgm:pt>
    <dgm:pt modelId="{DF382655-0FEC-4543-A686-1CAFAE206D75}">
      <dgm:prSet custT="1"/>
      <dgm:spPr/>
      <dgm:t>
        <a:bodyPr/>
        <a:lstStyle/>
        <a:p>
          <a:pPr rtl="1"/>
          <a:r>
            <a:rPr lang="ar-EG" sz="2400" b="1" dirty="0" smtClean="0">
              <a:solidFill>
                <a:schemeClr val="tx1"/>
              </a:solidFill>
            </a:rPr>
            <a:t>2- الصحراء الغربية المصرية </a:t>
          </a:r>
        </a:p>
        <a:p>
          <a:pPr rtl="1"/>
          <a:r>
            <a:rPr lang="ar-EG" sz="2400" b="1" dirty="0" smtClean="0">
              <a:solidFill>
                <a:schemeClr val="tx2">
                  <a:lumMod val="75000"/>
                </a:schemeClr>
              </a:solidFill>
            </a:rPr>
            <a:t>- تمتد من  وادي النيل شرقاً حتي الحدود الليبية</a:t>
          </a:r>
          <a:endParaRPr lang="ar-EG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A54828A-85AC-45E9-8579-5E5E19C75180}" type="parTrans" cxnId="{FD33AC39-689E-4C4B-B9C7-E57726370199}">
      <dgm:prSet/>
      <dgm:spPr/>
      <dgm:t>
        <a:bodyPr/>
        <a:lstStyle/>
        <a:p>
          <a:pPr rtl="1"/>
          <a:endParaRPr lang="ar-EG"/>
        </a:p>
      </dgm:t>
    </dgm:pt>
    <dgm:pt modelId="{089DCDCA-EEE0-4488-AFCC-38CF23407799}" type="sibTrans" cxnId="{FD33AC39-689E-4C4B-B9C7-E57726370199}">
      <dgm:prSet/>
      <dgm:spPr/>
      <dgm:t>
        <a:bodyPr/>
        <a:lstStyle/>
        <a:p>
          <a:pPr rtl="1"/>
          <a:endParaRPr lang="ar-EG"/>
        </a:p>
      </dgm:t>
    </dgm:pt>
    <dgm:pt modelId="{2EDD5221-4821-4110-9238-5E72628974EF}">
      <dgm:prSet custT="1"/>
      <dgm:spPr/>
      <dgm:t>
        <a:bodyPr/>
        <a:lstStyle/>
        <a:p>
          <a:pPr rtl="1"/>
          <a:r>
            <a:rPr lang="ar-EG" sz="2400" b="1" dirty="0" smtClean="0">
              <a:solidFill>
                <a:schemeClr val="tx1"/>
              </a:solidFill>
            </a:rPr>
            <a:t>3- الصحراء الليبية</a:t>
          </a:r>
          <a:endParaRPr lang="ar-EG" sz="2400" b="1" dirty="0">
            <a:solidFill>
              <a:schemeClr val="tx1"/>
            </a:solidFill>
          </a:endParaRPr>
        </a:p>
      </dgm:t>
    </dgm:pt>
    <dgm:pt modelId="{944BE547-07F2-4A63-9CEB-8C1ACFB51331}" type="parTrans" cxnId="{DF5AD2B4-854F-4B30-9B7C-92FA995E8680}">
      <dgm:prSet/>
      <dgm:spPr/>
      <dgm:t>
        <a:bodyPr/>
        <a:lstStyle/>
        <a:p>
          <a:pPr rtl="1"/>
          <a:endParaRPr lang="ar-EG"/>
        </a:p>
      </dgm:t>
    </dgm:pt>
    <dgm:pt modelId="{C637636B-CF25-47EE-BA5E-124A1C793E6A}" type="sibTrans" cxnId="{DF5AD2B4-854F-4B30-9B7C-92FA995E8680}">
      <dgm:prSet/>
      <dgm:spPr/>
      <dgm:t>
        <a:bodyPr/>
        <a:lstStyle/>
        <a:p>
          <a:pPr rtl="1"/>
          <a:endParaRPr lang="ar-EG"/>
        </a:p>
      </dgm:t>
    </dgm:pt>
    <dgm:pt modelId="{7ACDB195-E503-4FC1-9A8F-2D4D8AD3E018}">
      <dgm:prSet custT="1"/>
      <dgm:spPr/>
      <dgm:t>
        <a:bodyPr/>
        <a:lstStyle/>
        <a:p>
          <a:pPr rtl="1"/>
          <a:r>
            <a:rPr lang="ar-EG" sz="2000" b="1" dirty="0" smtClean="0">
              <a:solidFill>
                <a:schemeClr val="tx1"/>
              </a:solidFill>
            </a:rPr>
            <a:t>4- صحراء النوبة </a:t>
          </a:r>
        </a:p>
        <a:p>
          <a:pPr marL="0" indent="0" rtl="1"/>
          <a:r>
            <a:rPr lang="ar-EG" sz="2400" b="1" dirty="0" smtClean="0">
              <a:solidFill>
                <a:schemeClr val="tx2">
                  <a:lumMod val="75000"/>
                </a:schemeClr>
              </a:solidFill>
            </a:rPr>
            <a:t>- شمال شرق السودان</a:t>
          </a:r>
          <a:endParaRPr lang="ar-EG" sz="2400" dirty="0">
            <a:solidFill>
              <a:schemeClr val="tx2">
                <a:lumMod val="75000"/>
              </a:schemeClr>
            </a:solidFill>
          </a:endParaRPr>
        </a:p>
      </dgm:t>
    </dgm:pt>
    <dgm:pt modelId="{7B11E297-60DA-4558-BE7A-48D6BE385BEF}" type="parTrans" cxnId="{57F72FCE-856E-46F0-A50B-A33B9B6432D4}">
      <dgm:prSet/>
      <dgm:spPr/>
      <dgm:t>
        <a:bodyPr/>
        <a:lstStyle/>
        <a:p>
          <a:pPr rtl="1"/>
          <a:endParaRPr lang="ar-EG"/>
        </a:p>
      </dgm:t>
    </dgm:pt>
    <dgm:pt modelId="{B6256A32-AF10-4892-A1AF-ABEF0363EB56}" type="sibTrans" cxnId="{57F72FCE-856E-46F0-A50B-A33B9B6432D4}">
      <dgm:prSet/>
      <dgm:spPr/>
      <dgm:t>
        <a:bodyPr/>
        <a:lstStyle/>
        <a:p>
          <a:pPr rtl="1"/>
          <a:endParaRPr lang="ar-EG"/>
        </a:p>
      </dgm:t>
    </dgm:pt>
    <dgm:pt modelId="{0C3228BC-33BF-4D9F-B657-4C414123CE18}">
      <dgm:prSet custT="1"/>
      <dgm:spPr/>
      <dgm:t>
        <a:bodyPr/>
        <a:lstStyle/>
        <a:p>
          <a:pPr rtl="1"/>
          <a:r>
            <a:rPr lang="ar-EG" sz="2000" b="1" dirty="0" smtClean="0">
              <a:solidFill>
                <a:schemeClr val="tx1"/>
              </a:solidFill>
            </a:rPr>
            <a:t>5- صحراء العروق</a:t>
          </a:r>
        </a:p>
        <a:p>
          <a:pPr rtl="1"/>
          <a:r>
            <a:rPr lang="ar-EG" sz="1700" b="1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ar-EG" sz="2000" b="1" dirty="0" smtClean="0">
              <a:solidFill>
                <a:schemeClr val="tx2">
                  <a:lumMod val="75000"/>
                </a:schemeClr>
              </a:solidFill>
            </a:rPr>
            <a:t>وهى عباره عن غطاءات رملية وتراكمات من الكثبان الرملية</a:t>
          </a:r>
          <a:endParaRPr lang="ar-EG" sz="1700" b="1" dirty="0" smtClean="0">
            <a:solidFill>
              <a:schemeClr val="tx2">
                <a:lumMod val="75000"/>
              </a:schemeClr>
            </a:solidFill>
          </a:endParaRPr>
        </a:p>
        <a:p>
          <a:pPr rtl="1"/>
          <a:r>
            <a:rPr lang="ar-EG" sz="2000" b="1" dirty="0" smtClean="0">
              <a:solidFill>
                <a:schemeClr val="tx2">
                  <a:lumMod val="75000"/>
                </a:schemeClr>
              </a:solidFill>
            </a:rPr>
            <a:t>مثال بحر الرمال العظيم بين مصر وليبيا</a:t>
          </a:r>
        </a:p>
      </dgm:t>
    </dgm:pt>
    <dgm:pt modelId="{5B3A344D-80AD-4D23-BCC0-9FFDC40A8110}" type="parTrans" cxnId="{787113D2-F332-4A61-80B5-34F53A8DB70F}">
      <dgm:prSet/>
      <dgm:spPr/>
      <dgm:t>
        <a:bodyPr/>
        <a:lstStyle/>
        <a:p>
          <a:pPr rtl="1"/>
          <a:endParaRPr lang="ar-EG"/>
        </a:p>
      </dgm:t>
    </dgm:pt>
    <dgm:pt modelId="{A6A1F6D6-9597-4E63-9E06-E9EF39EB6125}" type="sibTrans" cxnId="{787113D2-F332-4A61-80B5-34F53A8DB70F}">
      <dgm:prSet/>
      <dgm:spPr/>
      <dgm:t>
        <a:bodyPr/>
        <a:lstStyle/>
        <a:p>
          <a:pPr rtl="1"/>
          <a:endParaRPr lang="ar-EG"/>
        </a:p>
      </dgm:t>
    </dgm:pt>
    <dgm:pt modelId="{F2AA56D6-8575-42FE-AB3B-5FA71D1D5897}" type="pres">
      <dgm:prSet presAssocID="{051B715C-83B8-4ED6-A20C-DB293B87D83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1B6538E-BB32-4F51-9A53-07B25EEAC258}" type="pres">
      <dgm:prSet presAssocID="{93CA49F6-9DBE-4D10-82B1-7013AAA4AFF6}" presName="composite" presStyleCnt="0"/>
      <dgm:spPr/>
    </dgm:pt>
    <dgm:pt modelId="{B8A0FF3F-6323-4D11-9F78-78923BEE673B}" type="pres">
      <dgm:prSet presAssocID="{93CA49F6-9DBE-4D10-82B1-7013AAA4AFF6}" presName="imgShp" presStyleLbl="fgImgPlace1" presStyleIdx="0" presStyleCnt="5" custAng="21448470" custFlipVert="1" custScaleX="108502" custScaleY="74049" custLinFactX="-53217" custLinFactNeighborX="-100000" custLinFactNeighborY="1238"/>
      <dgm:spPr>
        <a:solidFill>
          <a:schemeClr val="accent2">
            <a:lumMod val="50000"/>
          </a:schemeClr>
        </a:solidFill>
      </dgm:spPr>
    </dgm:pt>
    <dgm:pt modelId="{9B719D41-D903-496C-8B47-1A59AC1DD032}" type="pres">
      <dgm:prSet presAssocID="{93CA49F6-9DBE-4D10-82B1-7013AAA4AFF6}" presName="txShp" presStyleLbl="node1" presStyleIdx="0" presStyleCnt="5" custScaleX="147591" custScaleY="163125" custLinFactNeighborX="-1392" custLinFactNeighborY="1328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55CF8C4-D16C-4647-B9DF-FDE101D3F5FA}" type="pres">
      <dgm:prSet presAssocID="{7608CE84-8B24-47B6-A340-BA86E270BF57}" presName="spacing" presStyleCnt="0"/>
      <dgm:spPr/>
    </dgm:pt>
    <dgm:pt modelId="{E2FB6075-4D75-454A-8C52-39F42EE2B7F2}" type="pres">
      <dgm:prSet presAssocID="{DF382655-0FEC-4543-A686-1CAFAE206D75}" presName="composite" presStyleCnt="0"/>
      <dgm:spPr/>
    </dgm:pt>
    <dgm:pt modelId="{53C8588A-BF73-4E74-8AEC-F5C4FA5F252C}" type="pres">
      <dgm:prSet presAssocID="{DF382655-0FEC-4543-A686-1CAFAE206D75}" presName="imgShp" presStyleLbl="fgImgPlace1" presStyleIdx="1" presStyleCnt="5" custFlipVert="1" custScaleX="82362" custScaleY="116667" custLinFactX="-37689" custLinFactNeighborX="-100000" custLinFactNeighborY="14849"/>
      <dgm:spPr>
        <a:solidFill>
          <a:schemeClr val="accent2">
            <a:lumMod val="50000"/>
          </a:schemeClr>
        </a:solidFill>
      </dgm:spPr>
    </dgm:pt>
    <dgm:pt modelId="{D7689A82-DB0F-4567-9B27-1E8EC0F5F402}" type="pres">
      <dgm:prSet presAssocID="{DF382655-0FEC-4543-A686-1CAFAE206D75}" presName="txShp" presStyleLbl="node1" presStyleIdx="1" presStyleCnt="5" custScaleX="147591" custScaleY="181447" custLinFactNeighborX="-1392" custLinFactNeighborY="1008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F215A1B-4E92-4C2C-B613-371E4AE0A692}" type="pres">
      <dgm:prSet presAssocID="{089DCDCA-EEE0-4488-AFCC-38CF23407799}" presName="spacing" presStyleCnt="0"/>
      <dgm:spPr/>
    </dgm:pt>
    <dgm:pt modelId="{C42021BE-AE4B-47D0-9173-78E270590A88}" type="pres">
      <dgm:prSet presAssocID="{2EDD5221-4821-4110-9238-5E72628974EF}" presName="composite" presStyleCnt="0"/>
      <dgm:spPr/>
    </dgm:pt>
    <dgm:pt modelId="{F039D809-064A-4305-9094-994FE45EFC98}" type="pres">
      <dgm:prSet presAssocID="{2EDD5221-4821-4110-9238-5E72628974EF}" presName="imgShp" presStyleLbl="fgImgPlace1" presStyleIdx="2" presStyleCnt="5" custFlipVert="1" custScaleX="94583" custScaleY="65134" custLinFactX="-28523" custLinFactNeighborX="-100000" custLinFactNeighborY="3401"/>
      <dgm:spPr>
        <a:solidFill>
          <a:schemeClr val="accent2">
            <a:lumMod val="50000"/>
          </a:schemeClr>
        </a:solidFill>
      </dgm:spPr>
    </dgm:pt>
    <dgm:pt modelId="{D14E4549-8D8F-4327-8640-6846C48C93DE}" type="pres">
      <dgm:prSet presAssocID="{2EDD5221-4821-4110-9238-5E72628974EF}" presName="txShp" presStyleLbl="node1" presStyleIdx="2" presStyleCnt="5" custScaleX="144806" custScaleY="110134" custLinFactNeighborX="1316" custLinFactNeighborY="-271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77BE19A-9D26-4E3E-BEA9-DFD6C64CBB16}" type="pres">
      <dgm:prSet presAssocID="{C637636B-CF25-47EE-BA5E-124A1C793E6A}" presName="spacing" presStyleCnt="0"/>
      <dgm:spPr/>
    </dgm:pt>
    <dgm:pt modelId="{9C56841C-B241-43BA-BCF5-9FFA171F6B73}" type="pres">
      <dgm:prSet presAssocID="{7ACDB195-E503-4FC1-9A8F-2D4D8AD3E018}" presName="composite" presStyleCnt="0"/>
      <dgm:spPr/>
    </dgm:pt>
    <dgm:pt modelId="{B3F3F90E-C4F8-4607-8B88-39259A3697B4}" type="pres">
      <dgm:prSet presAssocID="{7ACDB195-E503-4FC1-9A8F-2D4D8AD3E018}" presName="imgShp" presStyleLbl="fgImgPlace1" presStyleIdx="3" presStyleCnt="5" custFlipVert="1" custScaleX="110495" custScaleY="97870" custLinFactX="-6973" custLinFactNeighborX="-100000" custLinFactNeighborY="-34876"/>
      <dgm:spPr>
        <a:solidFill>
          <a:schemeClr val="accent2">
            <a:lumMod val="50000"/>
          </a:schemeClr>
        </a:solidFill>
      </dgm:spPr>
    </dgm:pt>
    <dgm:pt modelId="{852B9DAF-60DD-4204-9E1B-8A037D124B70}" type="pres">
      <dgm:prSet presAssocID="{7ACDB195-E503-4FC1-9A8F-2D4D8AD3E018}" presName="txShp" presStyleLbl="node1" presStyleIdx="3" presStyleCnt="5" custScaleX="144474" custScaleY="201226" custLinFactNeighborX="-217" custLinFactNeighborY="-1575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3246D6F-376D-49B9-BBF8-5A6D41529FBC}" type="pres">
      <dgm:prSet presAssocID="{B6256A32-AF10-4892-A1AF-ABEF0363EB56}" presName="spacing" presStyleCnt="0"/>
      <dgm:spPr/>
    </dgm:pt>
    <dgm:pt modelId="{F7C5EBED-3B42-4C6A-8A79-1E60E997A47C}" type="pres">
      <dgm:prSet presAssocID="{0C3228BC-33BF-4D9F-B657-4C414123CE18}" presName="composite" presStyleCnt="0"/>
      <dgm:spPr/>
    </dgm:pt>
    <dgm:pt modelId="{623FDBFD-9141-40E0-8FF5-8F030190ADAF}" type="pres">
      <dgm:prSet presAssocID="{0C3228BC-33BF-4D9F-B657-4C414123CE18}" presName="imgShp" presStyleLbl="fgImgPlace1" presStyleIdx="4" presStyleCnt="5" custLinFactX="-22544" custLinFactNeighborX="-100000" custLinFactNeighborY="-15421"/>
      <dgm:spPr>
        <a:solidFill>
          <a:schemeClr val="accent1"/>
        </a:solidFill>
      </dgm:spPr>
      <dgm:t>
        <a:bodyPr/>
        <a:lstStyle/>
        <a:p>
          <a:pPr rtl="1"/>
          <a:endParaRPr lang="ar-EG"/>
        </a:p>
      </dgm:t>
    </dgm:pt>
    <dgm:pt modelId="{FC257A0C-FF0E-4AB0-A971-93895CC9562F}" type="pres">
      <dgm:prSet presAssocID="{0C3228BC-33BF-4D9F-B657-4C414123CE18}" presName="txShp" presStyleLbl="node1" presStyleIdx="4" presStyleCnt="5" custScaleX="144474" custScaleY="245840" custLinFactNeighborX="1150" custLinFactNeighborY="-2159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1698BEB4-F636-4DDD-ADB2-070105153A9B}" type="presOf" srcId="{93CA49F6-9DBE-4D10-82B1-7013AAA4AFF6}" destId="{9B719D41-D903-496C-8B47-1A59AC1DD032}" srcOrd="0" destOrd="0" presId="urn:microsoft.com/office/officeart/2005/8/layout/vList3"/>
    <dgm:cxn modelId="{554BCD28-0086-4D9B-8484-B79BB5A3EEF7}" type="presOf" srcId="{7ACDB195-E503-4FC1-9A8F-2D4D8AD3E018}" destId="{852B9DAF-60DD-4204-9E1B-8A037D124B70}" srcOrd="0" destOrd="0" presId="urn:microsoft.com/office/officeart/2005/8/layout/vList3"/>
    <dgm:cxn modelId="{8E62E0A5-C8C1-4C75-A350-DA85A76B0E43}" type="presOf" srcId="{2EDD5221-4821-4110-9238-5E72628974EF}" destId="{D14E4549-8D8F-4327-8640-6846C48C93DE}" srcOrd="0" destOrd="0" presId="urn:microsoft.com/office/officeart/2005/8/layout/vList3"/>
    <dgm:cxn modelId="{DF5AD2B4-854F-4B30-9B7C-92FA995E8680}" srcId="{051B715C-83B8-4ED6-A20C-DB293B87D831}" destId="{2EDD5221-4821-4110-9238-5E72628974EF}" srcOrd="2" destOrd="0" parTransId="{944BE547-07F2-4A63-9CEB-8C1ACFB51331}" sibTransId="{C637636B-CF25-47EE-BA5E-124A1C793E6A}"/>
    <dgm:cxn modelId="{787113D2-F332-4A61-80B5-34F53A8DB70F}" srcId="{051B715C-83B8-4ED6-A20C-DB293B87D831}" destId="{0C3228BC-33BF-4D9F-B657-4C414123CE18}" srcOrd="4" destOrd="0" parTransId="{5B3A344D-80AD-4D23-BCC0-9FFDC40A8110}" sibTransId="{A6A1F6D6-9597-4E63-9E06-E9EF39EB6125}"/>
    <dgm:cxn modelId="{FE5ECC05-D8B1-4546-A012-64E49EB16399}" type="presOf" srcId="{DF382655-0FEC-4543-A686-1CAFAE206D75}" destId="{D7689A82-DB0F-4567-9B27-1E8EC0F5F402}" srcOrd="0" destOrd="0" presId="urn:microsoft.com/office/officeart/2005/8/layout/vList3"/>
    <dgm:cxn modelId="{A97E1C88-821D-4028-B6B7-0DAE0DE82D48}" srcId="{051B715C-83B8-4ED6-A20C-DB293B87D831}" destId="{93CA49F6-9DBE-4D10-82B1-7013AAA4AFF6}" srcOrd="0" destOrd="0" parTransId="{FC736816-4406-4A10-91A5-A4C4DD456007}" sibTransId="{7608CE84-8B24-47B6-A340-BA86E270BF57}"/>
    <dgm:cxn modelId="{FD33AC39-689E-4C4B-B9C7-E57726370199}" srcId="{051B715C-83B8-4ED6-A20C-DB293B87D831}" destId="{DF382655-0FEC-4543-A686-1CAFAE206D75}" srcOrd="1" destOrd="0" parTransId="{DA54828A-85AC-45E9-8579-5E5E19C75180}" sibTransId="{089DCDCA-EEE0-4488-AFCC-38CF23407799}"/>
    <dgm:cxn modelId="{74A9AFEA-5746-468D-BF7B-7B04C514AAFB}" type="presOf" srcId="{051B715C-83B8-4ED6-A20C-DB293B87D831}" destId="{F2AA56D6-8575-42FE-AB3B-5FA71D1D5897}" srcOrd="0" destOrd="0" presId="urn:microsoft.com/office/officeart/2005/8/layout/vList3"/>
    <dgm:cxn modelId="{57F72FCE-856E-46F0-A50B-A33B9B6432D4}" srcId="{051B715C-83B8-4ED6-A20C-DB293B87D831}" destId="{7ACDB195-E503-4FC1-9A8F-2D4D8AD3E018}" srcOrd="3" destOrd="0" parTransId="{7B11E297-60DA-4558-BE7A-48D6BE385BEF}" sibTransId="{B6256A32-AF10-4892-A1AF-ABEF0363EB56}"/>
    <dgm:cxn modelId="{DEDA7C38-3A79-4AB5-AD6D-1784075BFBDC}" type="presOf" srcId="{0C3228BC-33BF-4D9F-B657-4C414123CE18}" destId="{FC257A0C-FF0E-4AB0-A971-93895CC9562F}" srcOrd="0" destOrd="0" presId="urn:microsoft.com/office/officeart/2005/8/layout/vList3"/>
    <dgm:cxn modelId="{29D901D8-6F2E-4F44-993A-2734749A069F}" type="presParOf" srcId="{F2AA56D6-8575-42FE-AB3B-5FA71D1D5897}" destId="{C1B6538E-BB32-4F51-9A53-07B25EEAC258}" srcOrd="0" destOrd="0" presId="urn:microsoft.com/office/officeart/2005/8/layout/vList3"/>
    <dgm:cxn modelId="{99AB1981-E582-4B6A-98B0-1E901850AEE5}" type="presParOf" srcId="{C1B6538E-BB32-4F51-9A53-07B25EEAC258}" destId="{B8A0FF3F-6323-4D11-9F78-78923BEE673B}" srcOrd="0" destOrd="0" presId="urn:microsoft.com/office/officeart/2005/8/layout/vList3"/>
    <dgm:cxn modelId="{04398506-0464-4767-8453-58BFD8BEBADE}" type="presParOf" srcId="{C1B6538E-BB32-4F51-9A53-07B25EEAC258}" destId="{9B719D41-D903-496C-8B47-1A59AC1DD032}" srcOrd="1" destOrd="0" presId="urn:microsoft.com/office/officeart/2005/8/layout/vList3"/>
    <dgm:cxn modelId="{4BCE3E91-07FB-4151-839C-0B241C824FBD}" type="presParOf" srcId="{F2AA56D6-8575-42FE-AB3B-5FA71D1D5897}" destId="{455CF8C4-D16C-4647-B9DF-FDE101D3F5FA}" srcOrd="1" destOrd="0" presId="urn:microsoft.com/office/officeart/2005/8/layout/vList3"/>
    <dgm:cxn modelId="{F2909BB2-B34A-447A-8835-D52795BB1B6E}" type="presParOf" srcId="{F2AA56D6-8575-42FE-AB3B-5FA71D1D5897}" destId="{E2FB6075-4D75-454A-8C52-39F42EE2B7F2}" srcOrd="2" destOrd="0" presId="urn:microsoft.com/office/officeart/2005/8/layout/vList3"/>
    <dgm:cxn modelId="{5DAC2618-9447-4941-B21D-82B249866732}" type="presParOf" srcId="{E2FB6075-4D75-454A-8C52-39F42EE2B7F2}" destId="{53C8588A-BF73-4E74-8AEC-F5C4FA5F252C}" srcOrd="0" destOrd="0" presId="urn:microsoft.com/office/officeart/2005/8/layout/vList3"/>
    <dgm:cxn modelId="{07C07A80-6AC5-4D3A-9DE2-C538918AF330}" type="presParOf" srcId="{E2FB6075-4D75-454A-8C52-39F42EE2B7F2}" destId="{D7689A82-DB0F-4567-9B27-1E8EC0F5F402}" srcOrd="1" destOrd="0" presId="urn:microsoft.com/office/officeart/2005/8/layout/vList3"/>
    <dgm:cxn modelId="{C6C5039E-2735-40B2-A521-0B1892200FDC}" type="presParOf" srcId="{F2AA56D6-8575-42FE-AB3B-5FA71D1D5897}" destId="{FF215A1B-4E92-4C2C-B613-371E4AE0A692}" srcOrd="3" destOrd="0" presId="urn:microsoft.com/office/officeart/2005/8/layout/vList3"/>
    <dgm:cxn modelId="{B55A0DF6-568D-418B-8C83-86030FB64AC3}" type="presParOf" srcId="{F2AA56D6-8575-42FE-AB3B-5FA71D1D5897}" destId="{C42021BE-AE4B-47D0-9173-78E270590A88}" srcOrd="4" destOrd="0" presId="urn:microsoft.com/office/officeart/2005/8/layout/vList3"/>
    <dgm:cxn modelId="{96933813-53CB-4882-B4EB-F69844AAAD0D}" type="presParOf" srcId="{C42021BE-AE4B-47D0-9173-78E270590A88}" destId="{F039D809-064A-4305-9094-994FE45EFC98}" srcOrd="0" destOrd="0" presId="urn:microsoft.com/office/officeart/2005/8/layout/vList3"/>
    <dgm:cxn modelId="{A2263013-0A7D-4563-B5DD-C9C890EDC7BD}" type="presParOf" srcId="{C42021BE-AE4B-47D0-9173-78E270590A88}" destId="{D14E4549-8D8F-4327-8640-6846C48C93DE}" srcOrd="1" destOrd="0" presId="urn:microsoft.com/office/officeart/2005/8/layout/vList3"/>
    <dgm:cxn modelId="{CB3A734F-BFEC-48AC-BF05-17A0AA2F9DDB}" type="presParOf" srcId="{F2AA56D6-8575-42FE-AB3B-5FA71D1D5897}" destId="{877BE19A-9D26-4E3E-BEA9-DFD6C64CBB16}" srcOrd="5" destOrd="0" presId="urn:microsoft.com/office/officeart/2005/8/layout/vList3"/>
    <dgm:cxn modelId="{42F15068-FD5C-4D5E-BC28-A0B16D6E21EE}" type="presParOf" srcId="{F2AA56D6-8575-42FE-AB3B-5FA71D1D5897}" destId="{9C56841C-B241-43BA-BCF5-9FFA171F6B73}" srcOrd="6" destOrd="0" presId="urn:microsoft.com/office/officeart/2005/8/layout/vList3"/>
    <dgm:cxn modelId="{051B1B30-56C6-4B49-9B07-11A19264B1CA}" type="presParOf" srcId="{9C56841C-B241-43BA-BCF5-9FFA171F6B73}" destId="{B3F3F90E-C4F8-4607-8B88-39259A3697B4}" srcOrd="0" destOrd="0" presId="urn:microsoft.com/office/officeart/2005/8/layout/vList3"/>
    <dgm:cxn modelId="{F3BE9588-0B98-428A-A7CC-56FE387BB919}" type="presParOf" srcId="{9C56841C-B241-43BA-BCF5-9FFA171F6B73}" destId="{852B9DAF-60DD-4204-9E1B-8A037D124B70}" srcOrd="1" destOrd="0" presId="urn:microsoft.com/office/officeart/2005/8/layout/vList3"/>
    <dgm:cxn modelId="{D9538317-8539-4F0B-B58C-EE4F847061EC}" type="presParOf" srcId="{F2AA56D6-8575-42FE-AB3B-5FA71D1D5897}" destId="{C3246D6F-376D-49B9-BBF8-5A6D41529FBC}" srcOrd="7" destOrd="0" presId="urn:microsoft.com/office/officeart/2005/8/layout/vList3"/>
    <dgm:cxn modelId="{7F41CFEB-599D-4821-BC45-DB913B8AAE3E}" type="presParOf" srcId="{F2AA56D6-8575-42FE-AB3B-5FA71D1D5897}" destId="{F7C5EBED-3B42-4C6A-8A79-1E60E997A47C}" srcOrd="8" destOrd="0" presId="urn:microsoft.com/office/officeart/2005/8/layout/vList3"/>
    <dgm:cxn modelId="{2A762F9F-C53A-400E-9B40-4E36374248A1}" type="presParOf" srcId="{F7C5EBED-3B42-4C6A-8A79-1E60E997A47C}" destId="{623FDBFD-9141-40E0-8FF5-8F030190ADAF}" srcOrd="0" destOrd="0" presId="urn:microsoft.com/office/officeart/2005/8/layout/vList3"/>
    <dgm:cxn modelId="{6C54E79D-3FDF-47ED-B9F1-6FA898780D9B}" type="presParOf" srcId="{F7C5EBED-3B42-4C6A-8A79-1E60E997A47C}" destId="{FC257A0C-FF0E-4AB0-A971-93895CC9562F}" srcOrd="1" destOrd="0" presId="urn:microsoft.com/office/officeart/2005/8/layout/vList3"/>
  </dgm:cxnLst>
  <dgm:bg>
    <a:solidFill>
      <a:schemeClr val="accent3">
        <a:lumMod val="50000"/>
      </a:schemeClr>
    </a:solidFill>
  </dgm:bg>
  <dgm:whole>
    <a:ln w="41275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1B715C-83B8-4ED6-A20C-DB293B87D83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93CA49F6-9DBE-4D10-82B1-7013AAA4AFF6}">
      <dgm:prSet custT="1"/>
      <dgm:spPr>
        <a:solidFill>
          <a:srgbClr val="D68C8A"/>
        </a:solidFill>
      </dgm:spPr>
      <dgm:t>
        <a:bodyPr/>
        <a:lstStyle/>
        <a:p>
          <a:pPr algn="ctr" rtl="1"/>
          <a:r>
            <a:rPr lang="ar-EG" sz="2800" b="1" dirty="0" smtClean="0">
              <a:solidFill>
                <a:schemeClr val="tx2">
                  <a:lumMod val="75000"/>
                </a:schemeClr>
              </a:solidFill>
            </a:rPr>
            <a:t>6- تكوينات الحمادة:</a:t>
          </a:r>
        </a:p>
        <a:p>
          <a:pPr algn="ctr" rtl="1"/>
          <a:r>
            <a:rPr lang="ar-EG" sz="2400" dirty="0" smtClean="0">
              <a:solidFill>
                <a:schemeClr val="tx1"/>
              </a:solidFill>
            </a:rPr>
            <a:t>- هي نطاقات صخرية صلبة جرداء فقيرة بالحياة النباتية و الحيوانية </a:t>
          </a:r>
        </a:p>
        <a:p>
          <a:pPr algn="r" rtl="1"/>
          <a:r>
            <a:rPr lang="ar-EG" sz="2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- </a:t>
          </a:r>
          <a:r>
            <a:rPr lang="ar-EG" sz="2400" u="sng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من أمثلتها </a:t>
          </a:r>
        </a:p>
        <a:p>
          <a:pPr algn="r" rtl="1"/>
          <a:r>
            <a:rPr lang="ar-EG" sz="2400" dirty="0" smtClean="0">
              <a:solidFill>
                <a:schemeClr val="tx1"/>
              </a:solidFill>
            </a:rPr>
            <a:t>صحراء الحمادة الحمراء و التي تغطي 100ألف كم</a:t>
          </a:r>
          <a:r>
            <a:rPr lang="ar-EG" sz="2400" baseline="30000" dirty="0" smtClean="0">
              <a:solidFill>
                <a:schemeClr val="tx1"/>
              </a:solidFill>
            </a:rPr>
            <a:t>2</a:t>
          </a:r>
          <a:r>
            <a:rPr lang="ar-EG" sz="2400" dirty="0" smtClean="0">
              <a:solidFill>
                <a:schemeClr val="tx1"/>
              </a:solidFill>
            </a:rPr>
            <a:t> ، وحمادة مرزوق في ليبيا. </a:t>
          </a:r>
          <a:endParaRPr lang="en-US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C736816-4406-4A10-91A5-A4C4DD456007}" type="parTrans" cxnId="{A97E1C88-821D-4028-B6B7-0DAE0DE82D48}">
      <dgm:prSet/>
      <dgm:spPr/>
      <dgm:t>
        <a:bodyPr/>
        <a:lstStyle/>
        <a:p>
          <a:pPr rtl="1"/>
          <a:endParaRPr lang="ar-EG"/>
        </a:p>
      </dgm:t>
    </dgm:pt>
    <dgm:pt modelId="{7608CE84-8B24-47B6-A340-BA86E270BF57}" type="sibTrans" cxnId="{A97E1C88-821D-4028-B6B7-0DAE0DE82D48}">
      <dgm:prSet/>
      <dgm:spPr/>
      <dgm:t>
        <a:bodyPr/>
        <a:lstStyle/>
        <a:p>
          <a:pPr rtl="1"/>
          <a:endParaRPr lang="ar-EG"/>
        </a:p>
      </dgm:t>
    </dgm:pt>
    <dgm:pt modelId="{0C3228BC-33BF-4D9F-B657-4C414123CE18}">
      <dgm:prSet custT="1"/>
      <dgm:spPr>
        <a:solidFill>
          <a:srgbClr val="45C789"/>
        </a:solidFill>
      </dgm:spPr>
      <dgm:t>
        <a:bodyPr/>
        <a:lstStyle/>
        <a:p>
          <a:pPr algn="ctr" rtl="1"/>
          <a:r>
            <a:rPr lang="ar-EG" sz="2800" b="1" dirty="0" smtClean="0">
              <a:solidFill>
                <a:schemeClr val="tx2">
                  <a:lumMod val="75000"/>
                </a:schemeClr>
              </a:solidFill>
            </a:rPr>
            <a:t>7- تكوينات الأسرة:</a:t>
          </a:r>
        </a:p>
        <a:p>
          <a:pPr algn="ctr" rtl="1"/>
          <a:r>
            <a:rPr lang="ar-EG" sz="2400" dirty="0" smtClean="0">
              <a:solidFill>
                <a:schemeClr val="tx1"/>
              </a:solidFill>
            </a:rPr>
            <a:t>- هي غطاءات واسعة من الرمال الخشنة و الحصى والزلط</a:t>
          </a:r>
        </a:p>
        <a:p>
          <a:pPr algn="r" rtl="1"/>
          <a:r>
            <a:rPr lang="ar-EG" sz="2400" dirty="0" smtClean="0">
              <a:solidFill>
                <a:schemeClr val="tx1"/>
              </a:solidFill>
            </a:rPr>
            <a:t>       -  </a:t>
          </a:r>
          <a:r>
            <a:rPr lang="ar-EG" sz="2400" b="1" u="sng" dirty="0" smtClean="0">
              <a:solidFill>
                <a:schemeClr val="accent2"/>
              </a:solidFill>
            </a:rPr>
            <a:t>من امثلتها </a:t>
          </a:r>
          <a:r>
            <a:rPr lang="ar-EG" sz="2400" dirty="0" smtClean="0">
              <a:solidFill>
                <a:schemeClr val="tx1"/>
              </a:solidFill>
            </a:rPr>
            <a:t>سرير كلمنشو في ليبيا.</a:t>
          </a:r>
          <a:endParaRPr lang="en-US" sz="2400" dirty="0" smtClean="0">
            <a:solidFill>
              <a:schemeClr val="tx1"/>
            </a:solidFill>
          </a:endParaRPr>
        </a:p>
        <a:p>
          <a:pPr algn="ctr" rtl="1"/>
          <a:endParaRPr lang="ar-EG" sz="1700" b="1" dirty="0">
            <a:solidFill>
              <a:schemeClr val="tx2">
                <a:lumMod val="75000"/>
              </a:schemeClr>
            </a:solidFill>
          </a:endParaRPr>
        </a:p>
      </dgm:t>
    </dgm:pt>
    <dgm:pt modelId="{5B3A344D-80AD-4D23-BCC0-9FFDC40A8110}" type="parTrans" cxnId="{787113D2-F332-4A61-80B5-34F53A8DB70F}">
      <dgm:prSet/>
      <dgm:spPr/>
      <dgm:t>
        <a:bodyPr/>
        <a:lstStyle/>
        <a:p>
          <a:pPr rtl="1"/>
          <a:endParaRPr lang="ar-EG"/>
        </a:p>
      </dgm:t>
    </dgm:pt>
    <dgm:pt modelId="{A6A1F6D6-9597-4E63-9E06-E9EF39EB6125}" type="sibTrans" cxnId="{787113D2-F332-4A61-80B5-34F53A8DB70F}">
      <dgm:prSet/>
      <dgm:spPr/>
      <dgm:t>
        <a:bodyPr/>
        <a:lstStyle/>
        <a:p>
          <a:pPr rtl="1"/>
          <a:endParaRPr lang="ar-EG"/>
        </a:p>
      </dgm:t>
    </dgm:pt>
    <dgm:pt modelId="{F2AA56D6-8575-42FE-AB3B-5FA71D1D5897}" type="pres">
      <dgm:prSet presAssocID="{051B715C-83B8-4ED6-A20C-DB293B87D83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1B6538E-BB32-4F51-9A53-07B25EEAC258}" type="pres">
      <dgm:prSet presAssocID="{93CA49F6-9DBE-4D10-82B1-7013AAA4AFF6}" presName="composite" presStyleCnt="0"/>
      <dgm:spPr/>
    </dgm:pt>
    <dgm:pt modelId="{B8A0FF3F-6323-4D11-9F78-78923BEE673B}" type="pres">
      <dgm:prSet presAssocID="{93CA49F6-9DBE-4D10-82B1-7013AAA4AFF6}" presName="imgShp" presStyleLbl="fgImgPlace1" presStyleIdx="0" presStyleCnt="2" custAng="21448470" custFlipVert="1" custScaleX="84973" custScaleY="74049" custLinFactX="-53217" custLinFactNeighborX="-100000" custLinFactNeighborY="1238"/>
      <dgm:spPr>
        <a:solidFill>
          <a:schemeClr val="accent2">
            <a:lumMod val="50000"/>
          </a:schemeClr>
        </a:solidFill>
      </dgm:spPr>
    </dgm:pt>
    <dgm:pt modelId="{9B719D41-D903-496C-8B47-1A59AC1DD032}" type="pres">
      <dgm:prSet presAssocID="{93CA49F6-9DBE-4D10-82B1-7013AAA4AFF6}" presName="txShp" presStyleLbl="node1" presStyleIdx="0" presStyleCnt="2" custScaleX="147591" custScaleY="230565" custLinFactNeighborX="-1392" custLinFactNeighborY="1328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55CF8C4-D16C-4647-B9DF-FDE101D3F5FA}" type="pres">
      <dgm:prSet presAssocID="{7608CE84-8B24-47B6-A340-BA86E270BF57}" presName="spacing" presStyleCnt="0"/>
      <dgm:spPr/>
    </dgm:pt>
    <dgm:pt modelId="{F7C5EBED-3B42-4C6A-8A79-1E60E997A47C}" type="pres">
      <dgm:prSet presAssocID="{0C3228BC-33BF-4D9F-B657-4C414123CE18}" presName="composite" presStyleCnt="0"/>
      <dgm:spPr/>
    </dgm:pt>
    <dgm:pt modelId="{623FDBFD-9141-40E0-8FF5-8F030190ADAF}" type="pres">
      <dgm:prSet presAssocID="{0C3228BC-33BF-4D9F-B657-4C414123CE18}" presName="imgShp" presStyleLbl="fgImgPlace1" presStyleIdx="1" presStyleCnt="2" custScaleX="78258" custScaleY="95474" custLinFactNeighborX="-83236" custLinFactNeighborY="-30321"/>
      <dgm:spPr>
        <a:solidFill>
          <a:schemeClr val="accent1"/>
        </a:solidFill>
      </dgm:spPr>
      <dgm:t>
        <a:bodyPr/>
        <a:lstStyle/>
        <a:p>
          <a:pPr rtl="1"/>
          <a:endParaRPr lang="ar-EG"/>
        </a:p>
      </dgm:t>
    </dgm:pt>
    <dgm:pt modelId="{FC257A0C-FF0E-4AB0-A971-93895CC9562F}" type="pres">
      <dgm:prSet presAssocID="{0C3228BC-33BF-4D9F-B657-4C414123CE18}" presName="txShp" presStyleLbl="node1" presStyleIdx="1" presStyleCnt="2" custScaleX="144474" custScaleY="245840" custLinFactNeighborX="1150" custLinFactNeighborY="-2159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A97E1C88-821D-4028-B6B7-0DAE0DE82D48}" srcId="{051B715C-83B8-4ED6-A20C-DB293B87D831}" destId="{93CA49F6-9DBE-4D10-82B1-7013AAA4AFF6}" srcOrd="0" destOrd="0" parTransId="{FC736816-4406-4A10-91A5-A4C4DD456007}" sibTransId="{7608CE84-8B24-47B6-A340-BA86E270BF57}"/>
    <dgm:cxn modelId="{39D5E718-7195-4A2B-8423-E489A7E133E3}" type="presOf" srcId="{0C3228BC-33BF-4D9F-B657-4C414123CE18}" destId="{FC257A0C-FF0E-4AB0-A971-93895CC9562F}" srcOrd="0" destOrd="0" presId="urn:microsoft.com/office/officeart/2005/8/layout/vList3"/>
    <dgm:cxn modelId="{8762041E-90FD-4554-A81F-28C6524A4125}" type="presOf" srcId="{051B715C-83B8-4ED6-A20C-DB293B87D831}" destId="{F2AA56D6-8575-42FE-AB3B-5FA71D1D5897}" srcOrd="0" destOrd="0" presId="urn:microsoft.com/office/officeart/2005/8/layout/vList3"/>
    <dgm:cxn modelId="{787113D2-F332-4A61-80B5-34F53A8DB70F}" srcId="{051B715C-83B8-4ED6-A20C-DB293B87D831}" destId="{0C3228BC-33BF-4D9F-B657-4C414123CE18}" srcOrd="1" destOrd="0" parTransId="{5B3A344D-80AD-4D23-BCC0-9FFDC40A8110}" sibTransId="{A6A1F6D6-9597-4E63-9E06-E9EF39EB6125}"/>
    <dgm:cxn modelId="{4A23824A-FFF7-4AFA-BE95-6DA6B5954E7E}" type="presOf" srcId="{93CA49F6-9DBE-4D10-82B1-7013AAA4AFF6}" destId="{9B719D41-D903-496C-8B47-1A59AC1DD032}" srcOrd="0" destOrd="0" presId="urn:microsoft.com/office/officeart/2005/8/layout/vList3"/>
    <dgm:cxn modelId="{D7E9B539-180C-4475-9CBA-2D2FFC0AF98A}" type="presParOf" srcId="{F2AA56D6-8575-42FE-AB3B-5FA71D1D5897}" destId="{C1B6538E-BB32-4F51-9A53-07B25EEAC258}" srcOrd="0" destOrd="0" presId="urn:microsoft.com/office/officeart/2005/8/layout/vList3"/>
    <dgm:cxn modelId="{96E9F74D-36D1-417C-8A4C-C7A57625399A}" type="presParOf" srcId="{C1B6538E-BB32-4F51-9A53-07B25EEAC258}" destId="{B8A0FF3F-6323-4D11-9F78-78923BEE673B}" srcOrd="0" destOrd="0" presId="urn:microsoft.com/office/officeart/2005/8/layout/vList3"/>
    <dgm:cxn modelId="{EA0D2384-C5C2-42B7-AA8E-05FE124D482F}" type="presParOf" srcId="{C1B6538E-BB32-4F51-9A53-07B25EEAC258}" destId="{9B719D41-D903-496C-8B47-1A59AC1DD032}" srcOrd="1" destOrd="0" presId="urn:microsoft.com/office/officeart/2005/8/layout/vList3"/>
    <dgm:cxn modelId="{4BE6C2D3-5D5F-4383-B68A-04BF8B07683E}" type="presParOf" srcId="{F2AA56D6-8575-42FE-AB3B-5FA71D1D5897}" destId="{455CF8C4-D16C-4647-B9DF-FDE101D3F5FA}" srcOrd="1" destOrd="0" presId="urn:microsoft.com/office/officeart/2005/8/layout/vList3"/>
    <dgm:cxn modelId="{7876D959-4E92-42E5-AA78-ECF5DE6E94D2}" type="presParOf" srcId="{F2AA56D6-8575-42FE-AB3B-5FA71D1D5897}" destId="{F7C5EBED-3B42-4C6A-8A79-1E60E997A47C}" srcOrd="2" destOrd="0" presId="urn:microsoft.com/office/officeart/2005/8/layout/vList3"/>
    <dgm:cxn modelId="{8A8BAE40-4511-46A9-995B-42ACF5C44357}" type="presParOf" srcId="{F7C5EBED-3B42-4C6A-8A79-1E60E997A47C}" destId="{623FDBFD-9141-40E0-8FF5-8F030190ADAF}" srcOrd="0" destOrd="0" presId="urn:microsoft.com/office/officeart/2005/8/layout/vList3"/>
    <dgm:cxn modelId="{9F2E5A99-75FC-4771-9A5F-8C158ABE2C40}" type="presParOf" srcId="{F7C5EBED-3B42-4C6A-8A79-1E60E997A47C}" destId="{FC257A0C-FF0E-4AB0-A971-93895CC9562F}" srcOrd="1" destOrd="0" presId="urn:microsoft.com/office/officeart/2005/8/layout/vList3"/>
  </dgm:cxnLst>
  <dgm:bg>
    <a:solidFill>
      <a:schemeClr val="accent3">
        <a:lumMod val="50000"/>
      </a:schemeClr>
    </a:solidFill>
  </dgm:bg>
  <dgm:whole>
    <a:ln w="41275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D65D4-C859-4026-A64B-059017E76682}">
      <dsp:nvSpPr>
        <dsp:cNvPr id="0" name=""/>
        <dsp:cNvSpPr/>
      </dsp:nvSpPr>
      <dsp:spPr>
        <a:xfrm>
          <a:off x="630563" y="0"/>
          <a:ext cx="6435072" cy="3835400"/>
        </a:xfrm>
        <a:prstGeom prst="triangle">
          <a:avLst/>
        </a:prstGeom>
        <a:gradFill rotWithShape="0">
          <a:gsLst>
            <a:gs pos="0">
              <a:schemeClr val="accent5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F130FE-4161-4ABB-AFC4-BCA8C39478C0}">
      <dsp:nvSpPr>
        <dsp:cNvPr id="0" name=""/>
        <dsp:cNvSpPr/>
      </dsp:nvSpPr>
      <dsp:spPr>
        <a:xfrm>
          <a:off x="3293106" y="385600"/>
          <a:ext cx="3602997" cy="907911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chemeClr val="accent2">
              <a:lumMod val="75000"/>
              <a:alpha val="3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800" kern="1200" dirty="0" smtClean="0"/>
            <a:t>صحراء النفوذ</a:t>
          </a:r>
          <a:endParaRPr lang="ar-EG" sz="3800" kern="1200" dirty="0"/>
        </a:p>
      </dsp:txBody>
      <dsp:txXfrm>
        <a:off x="3293106" y="385600"/>
        <a:ext cx="3602997" cy="907911"/>
      </dsp:txXfrm>
    </dsp:sp>
    <dsp:sp modelId="{7BF9C006-D746-407D-91C4-DFEBFD1F255D}">
      <dsp:nvSpPr>
        <dsp:cNvPr id="0" name=""/>
        <dsp:cNvSpPr/>
      </dsp:nvSpPr>
      <dsp:spPr>
        <a:xfrm>
          <a:off x="3178814" y="1407000"/>
          <a:ext cx="3831581" cy="907911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kern="1200" dirty="0" smtClean="0"/>
            <a:t>صحراء الربع الخالى</a:t>
          </a:r>
          <a:endParaRPr lang="ar-EG" sz="3700" kern="1200" dirty="0"/>
        </a:p>
      </dsp:txBody>
      <dsp:txXfrm>
        <a:off x="3178814" y="1407000"/>
        <a:ext cx="3831581" cy="907911"/>
      </dsp:txXfrm>
    </dsp:sp>
    <dsp:sp modelId="{E3FEF758-7C69-4CDC-AC8C-89F09F870C8D}">
      <dsp:nvSpPr>
        <dsp:cNvPr id="0" name=""/>
        <dsp:cNvSpPr/>
      </dsp:nvSpPr>
      <dsp:spPr>
        <a:xfrm>
          <a:off x="3255012" y="2428399"/>
          <a:ext cx="3679184" cy="907911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kern="1200" dirty="0" smtClean="0"/>
            <a:t>صحراء الدهناء</a:t>
          </a:r>
          <a:endParaRPr lang="ar-EG" sz="3700" kern="1200" dirty="0"/>
        </a:p>
      </dsp:txBody>
      <dsp:txXfrm>
        <a:off x="3255012" y="2428399"/>
        <a:ext cx="3679184" cy="9079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719D41-D903-496C-8B47-1A59AC1DD032}">
      <dsp:nvSpPr>
        <dsp:cNvPr id="0" name=""/>
        <dsp:cNvSpPr/>
      </dsp:nvSpPr>
      <dsp:spPr>
        <a:xfrm rot="10800000">
          <a:off x="26" y="68008"/>
          <a:ext cx="8226766" cy="827531"/>
        </a:xfrm>
        <a:prstGeom prst="homePlate">
          <a:avLst/>
        </a:prstGeom>
        <a:solidFill>
          <a:srgbClr val="D589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05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1- الصحراء الشرقية</a:t>
          </a:r>
          <a:r>
            <a:rPr lang="ar-EG" sz="2400" kern="1200" dirty="0" smtClean="0">
              <a:solidFill>
                <a:schemeClr val="tx1"/>
              </a:solidFill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ar-EG" sz="2000" b="1" kern="1200" dirty="0" smtClean="0">
              <a:solidFill>
                <a:schemeClr val="tx2">
                  <a:lumMod val="75000"/>
                </a:schemeClr>
              </a:solidFill>
            </a:rPr>
            <a:t>تنحصر ما بين البحر الأحمر في الشرق  ووادي نهر النيل في الغرب .</a:t>
          </a:r>
          <a:endParaRPr lang="en-US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26" y="68008"/>
        <a:ext cx="8226766" cy="827531"/>
      </dsp:txXfrm>
    </dsp:sp>
    <dsp:sp modelId="{B8A0FF3F-6323-4D11-9F78-78923BEE673B}">
      <dsp:nvSpPr>
        <dsp:cNvPr id="0" name=""/>
        <dsp:cNvSpPr/>
      </dsp:nvSpPr>
      <dsp:spPr>
        <a:xfrm rot="151530" flipV="1">
          <a:off x="351501" y="232814"/>
          <a:ext cx="550429" cy="37565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89A82-DB0F-4567-9B27-1E8EC0F5F402}">
      <dsp:nvSpPr>
        <dsp:cNvPr id="0" name=""/>
        <dsp:cNvSpPr/>
      </dsp:nvSpPr>
      <dsp:spPr>
        <a:xfrm rot="10800000">
          <a:off x="26" y="1030729"/>
          <a:ext cx="8226766" cy="920479"/>
        </a:xfrm>
        <a:prstGeom prst="homePlat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05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2- الصحراء الغربية المصرية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2">
                  <a:lumMod val="75000"/>
                </a:schemeClr>
              </a:solidFill>
            </a:rPr>
            <a:t>- تمتد من  وادي النيل شرقاً حتي الحدود الليبية</a:t>
          </a:r>
          <a:endParaRPr lang="ar-EG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26" y="1030729"/>
        <a:ext cx="8226766" cy="920479"/>
      </dsp:txXfrm>
    </dsp:sp>
    <dsp:sp modelId="{53C8588A-BF73-4E74-8AEC-F5C4FA5F252C}">
      <dsp:nvSpPr>
        <dsp:cNvPr id="0" name=""/>
        <dsp:cNvSpPr/>
      </dsp:nvSpPr>
      <dsp:spPr>
        <a:xfrm flipV="1">
          <a:off x="496578" y="1219201"/>
          <a:ext cx="417821" cy="591850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E4549-8D8F-4327-8640-6846C48C93DE}">
      <dsp:nvSpPr>
        <dsp:cNvPr id="0" name=""/>
        <dsp:cNvSpPr/>
      </dsp:nvSpPr>
      <dsp:spPr>
        <a:xfrm rot="10800000">
          <a:off x="228589" y="2037686"/>
          <a:ext cx="8071529" cy="558708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05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1"/>
              </a:solidFill>
            </a:rPr>
            <a:t>3- الصحراء الليبية</a:t>
          </a:r>
          <a:endParaRPr lang="ar-EG" sz="2400" b="1" kern="1200" dirty="0">
            <a:solidFill>
              <a:schemeClr val="tx1"/>
            </a:solidFill>
          </a:endParaRPr>
        </a:p>
      </dsp:txBody>
      <dsp:txXfrm rot="10800000">
        <a:off x="228589" y="2037686"/>
        <a:ext cx="8071529" cy="558708"/>
      </dsp:txXfrm>
    </dsp:sp>
    <dsp:sp modelId="{F039D809-064A-4305-9094-994FE45EFC98}">
      <dsp:nvSpPr>
        <dsp:cNvPr id="0" name=""/>
        <dsp:cNvSpPr/>
      </dsp:nvSpPr>
      <dsp:spPr>
        <a:xfrm flipV="1">
          <a:off x="512079" y="2182865"/>
          <a:ext cx="479818" cy="330424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B9DAF-60DD-4204-9E1B-8A037D124B70}">
      <dsp:nvSpPr>
        <dsp:cNvPr id="0" name=""/>
        <dsp:cNvSpPr/>
      </dsp:nvSpPr>
      <dsp:spPr>
        <a:xfrm rot="10800000">
          <a:off x="152392" y="2681681"/>
          <a:ext cx="8053024" cy="1020818"/>
        </a:xfrm>
        <a:prstGeom prst="homePlat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05" tIns="76200" rIns="14224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4- صحراء النوبة 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chemeClr val="tx2">
                  <a:lumMod val="75000"/>
                </a:schemeClr>
              </a:solidFill>
            </a:rPr>
            <a:t>- شمال شرق السودان</a:t>
          </a:r>
          <a:endParaRPr lang="ar-EG" sz="2400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152392" y="2681681"/>
        <a:ext cx="8053024" cy="1020818"/>
      </dsp:txXfrm>
    </dsp:sp>
    <dsp:sp modelId="{B3F3F90E-C4F8-4607-8B88-39259A3697B4}">
      <dsp:nvSpPr>
        <dsp:cNvPr id="0" name=""/>
        <dsp:cNvSpPr/>
      </dsp:nvSpPr>
      <dsp:spPr>
        <a:xfrm flipV="1">
          <a:off x="581041" y="2846847"/>
          <a:ext cx="560540" cy="496493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57A0C-FF0E-4AB0-A971-93895CC9562F}">
      <dsp:nvSpPr>
        <dsp:cNvPr id="0" name=""/>
        <dsp:cNvSpPr/>
      </dsp:nvSpPr>
      <dsp:spPr>
        <a:xfrm rot="10800000">
          <a:off x="228589" y="3824305"/>
          <a:ext cx="8053024" cy="1247144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05" tIns="76200" rIns="14224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1"/>
              </a:solidFill>
            </a:rPr>
            <a:t>5- صحراء العروق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b="1" kern="1200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ar-EG" sz="2000" b="1" kern="1200" dirty="0" smtClean="0">
              <a:solidFill>
                <a:schemeClr val="tx2">
                  <a:lumMod val="75000"/>
                </a:schemeClr>
              </a:solidFill>
            </a:rPr>
            <a:t>وهى عباره عن غطاءات رملية وتراكمات من الكثبان الرملية</a:t>
          </a:r>
          <a:endParaRPr lang="ar-EG" sz="17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tx2">
                  <a:lumMod val="75000"/>
                </a:schemeClr>
              </a:solidFill>
            </a:rPr>
            <a:t>مثال بحر الرمال العظيم بين مصر وليبيا</a:t>
          </a:r>
        </a:p>
      </dsp:txBody>
      <dsp:txXfrm rot="10800000">
        <a:off x="228589" y="3824305"/>
        <a:ext cx="8053024" cy="1247144"/>
      </dsp:txXfrm>
    </dsp:sp>
    <dsp:sp modelId="{623FDBFD-9141-40E0-8FF5-8F030190ADAF}">
      <dsp:nvSpPr>
        <dsp:cNvPr id="0" name=""/>
        <dsp:cNvSpPr/>
      </dsp:nvSpPr>
      <dsp:spPr>
        <a:xfrm>
          <a:off x="528670" y="4225554"/>
          <a:ext cx="507299" cy="50729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719D41-D903-496C-8B47-1A59AC1DD032}">
      <dsp:nvSpPr>
        <dsp:cNvPr id="0" name=""/>
        <dsp:cNvSpPr/>
      </dsp:nvSpPr>
      <dsp:spPr>
        <a:xfrm rot="10800000">
          <a:off x="26" y="137668"/>
          <a:ext cx="8226766" cy="2358276"/>
        </a:xfrm>
        <a:prstGeom prst="homePlate">
          <a:avLst/>
        </a:prstGeom>
        <a:solidFill>
          <a:srgbClr val="D68C8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037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chemeClr val="tx2">
                  <a:lumMod val="75000"/>
                </a:schemeClr>
              </a:solidFill>
            </a:rPr>
            <a:t>6- تكوينات الحمادة: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>
              <a:solidFill>
                <a:schemeClr val="tx1"/>
              </a:solidFill>
            </a:rPr>
            <a:t>- هي نطاقات صخرية صلبة جرداء فقيرة بالحياة النباتية و الحيوانية 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- </a:t>
          </a:r>
          <a:r>
            <a:rPr lang="ar-EG" sz="2400" u="sng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من أمثلتها 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>
              <a:solidFill>
                <a:schemeClr val="tx1"/>
              </a:solidFill>
            </a:rPr>
            <a:t>صحراء الحمادة الحمراء و التي تغطي 100ألف كم</a:t>
          </a:r>
          <a:r>
            <a:rPr lang="ar-EG" sz="2400" kern="1200" baseline="30000" dirty="0" smtClean="0">
              <a:solidFill>
                <a:schemeClr val="tx1"/>
              </a:solidFill>
            </a:rPr>
            <a:t>2</a:t>
          </a:r>
          <a:r>
            <a:rPr lang="ar-EG" sz="2400" kern="1200" dirty="0" smtClean="0">
              <a:solidFill>
                <a:schemeClr val="tx1"/>
              </a:solidFill>
            </a:rPr>
            <a:t> ، وحمادة مرزوق في ليبيا. </a:t>
          </a:r>
          <a:endParaRPr lang="en-US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26" y="137668"/>
        <a:ext cx="8226766" cy="2358276"/>
      </dsp:txXfrm>
    </dsp:sp>
    <dsp:sp modelId="{B8A0FF3F-6323-4D11-9F78-78923BEE673B}">
      <dsp:nvSpPr>
        <dsp:cNvPr id="0" name=""/>
        <dsp:cNvSpPr/>
      </dsp:nvSpPr>
      <dsp:spPr>
        <a:xfrm rot="151530" flipV="1">
          <a:off x="16264" y="814849"/>
          <a:ext cx="869125" cy="757391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57A0C-FF0E-4AB0-A971-93895CC9562F}">
      <dsp:nvSpPr>
        <dsp:cNvPr id="0" name=""/>
        <dsp:cNvSpPr/>
      </dsp:nvSpPr>
      <dsp:spPr>
        <a:xfrm rot="10800000">
          <a:off x="228589" y="2444452"/>
          <a:ext cx="8053024" cy="2514513"/>
        </a:xfrm>
        <a:prstGeom prst="homePlate">
          <a:avLst/>
        </a:prstGeom>
        <a:solidFill>
          <a:srgbClr val="45C7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037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chemeClr val="tx2">
                  <a:lumMod val="75000"/>
                </a:schemeClr>
              </a:solidFill>
            </a:rPr>
            <a:t>7- تكوينات الأسرة: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>
              <a:solidFill>
                <a:schemeClr val="tx1"/>
              </a:solidFill>
            </a:rPr>
            <a:t>- هي غطاءات واسعة من الرمال الخشنة و الحصى والزلط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>
              <a:solidFill>
                <a:schemeClr val="tx1"/>
              </a:solidFill>
            </a:rPr>
            <a:t>       -  </a:t>
          </a:r>
          <a:r>
            <a:rPr lang="ar-EG" sz="2400" b="1" u="sng" kern="1200" dirty="0" smtClean="0">
              <a:solidFill>
                <a:schemeClr val="accent2"/>
              </a:solidFill>
            </a:rPr>
            <a:t>من امثلتها </a:t>
          </a:r>
          <a:r>
            <a:rPr lang="ar-EG" sz="2400" kern="1200" dirty="0" smtClean="0">
              <a:solidFill>
                <a:schemeClr val="tx1"/>
              </a:solidFill>
            </a:rPr>
            <a:t>سرير كلمنشو في ليبيا.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7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228589" y="2444452"/>
        <a:ext cx="8053024" cy="2514513"/>
      </dsp:txXfrm>
    </dsp:sp>
    <dsp:sp modelId="{623FDBFD-9141-40E0-8FF5-8F030190ADAF}">
      <dsp:nvSpPr>
        <dsp:cNvPr id="0" name=""/>
        <dsp:cNvSpPr/>
      </dsp:nvSpPr>
      <dsp:spPr>
        <a:xfrm>
          <a:off x="152405" y="3124201"/>
          <a:ext cx="800442" cy="976531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التاسعة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  <a:solidFill>
            <a:srgbClr val="6DBCD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6- ينحدر سطح الهضبة بصفة عامة  باتجاه الشمال 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7- سطحها لا يخلو من الحافات شديدة مثل الجبل الأخضر و مرتفعات طرابلس بليبيا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8- تضم الهضبة بعض الجبال مثل جبال العوينات في الجنوب ومرتفعات تبستي وهي بقايا سلاسل جبلية قديمة غيرتها عوامل التعرية فأصبحت كتلاً جبلية.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9- تضم الهضبة  مجموعة من المنخفضات التي تتميز بوجود واحات مشهورة فيها مثل منخفض الفيوم وواحة سيوة و الواحات الخارجة و الداخلة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10- ينتشر في أرض الهضبة مجموعة من الأودية الجافة ووادي قنا.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chemeClr val="bg2">
              <a:lumMod val="5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sz="4000" b="1" dirty="0" smtClean="0">
                <a:solidFill>
                  <a:schemeClr val="bg2">
                    <a:lumMod val="10000"/>
                  </a:schemeClr>
                </a:solidFill>
              </a:rPr>
              <a:t>تنقسم الصحارى فى الهضبة العربية الافريقية</a:t>
            </a:r>
            <a:endParaRPr lang="ar-EG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114799"/>
          </a:xfrm>
          <a:solidFill>
            <a:srgbClr val="D16309"/>
          </a:solidFill>
          <a:ln w="38100">
            <a:solidFill>
              <a:schemeClr val="tx1"/>
            </a:solidFill>
          </a:ln>
        </p:spPr>
        <p:txBody>
          <a:bodyPr anchor="ctr"/>
          <a:lstStyle/>
          <a:p>
            <a:pPr algn="r" rtl="1">
              <a:lnSpc>
                <a:spcPct val="150000"/>
              </a:lnSpc>
              <a:buNone/>
            </a:pPr>
            <a:r>
              <a:rPr lang="ar-EG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ملحوظه هامة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تشغل تكوينات العرق أو التراكمات الرملية الناعمة 15٪ من مساحة الصحراء الكبرى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8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تشغل تكوينات الحماده التي تتشكل من مسطحات صخرية وذات مواد حصوية 70٪ من المساحة الكلية        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rtl="1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5105400"/>
            <a:ext cx="75438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الباب الثانى-البقية فى المحاضره العاشرة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001000" cy="914401"/>
          </a:xfrm>
          <a:solidFill>
            <a:srgbClr val="45C789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b="1" dirty="0" smtClean="0"/>
              <a:t>ثانياً: الهضاب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05800" cy="5105400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تعد الهضاب أكثر الأشكال التضاريسية انتشارا في الوطن العربي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الهضاب هى أراضي متوسطة الارتفاع يتراوح ارتفاعها بين 400-600م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الوطن العربي كان يتكون من هضبة واحدة رئيسية تمتد من الخليج العربي و حتى المحيط الأطلنطي ،  شطرها الأخدود الإفريقي العظيم إلى هضبتين شرقية و غربية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2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لعبت عوامل التعرية و التجوية دورا في تغيير ملامح سطح تلك الهضبة </a:t>
            </a:r>
            <a:r>
              <a:rPr lang="ar-EG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indent="-650875" algn="r" rtl="1">
              <a:buNone/>
            </a:pPr>
            <a:r>
              <a:rPr lang="ar-EG" sz="32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 - الهضبة العربية الشرقية: (هضبة شبه الجزيرة العربية)</a:t>
            </a:r>
            <a:endParaRPr lang="en-US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من الساحل الجنوبي لشبة الجزيرة العربية على بحر العرب وحتى شمال بادية الشام شمالاً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من الخليج العربي شرقا وحتى جبال البحر الأحمر غربا. 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يتراوح ارتفاعها بين 500م و 900م</a:t>
            </a:r>
          </a:p>
          <a:p>
            <a:pPr marL="365125" indent="-182563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 أقصى ارتفاع للهضبة  في أقصى جنوب غرب السعودية حيث يصل إلى 1500م </a:t>
            </a:r>
            <a:endParaRPr lang="ar-EG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248400"/>
          </a:xfrm>
          <a:solidFill>
            <a:schemeClr val="accent2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endParaRPr lang="ar-EG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EG" sz="4600" b="1" u="sng" dirty="0" smtClean="0">
                <a:solidFill>
                  <a:schemeClr val="accent6">
                    <a:lumMod val="50000"/>
                  </a:schemeClr>
                </a:solidFill>
              </a:rPr>
              <a:t>تنقسم الهضبة العربية الشرقية من </a:t>
            </a:r>
            <a:r>
              <a:rPr lang="ar-EG" sz="4600" dirty="0" smtClean="0"/>
              <a:t>: </a:t>
            </a:r>
            <a:endParaRPr lang="en-US" sz="4100" dirty="0" smtClean="0"/>
          </a:p>
          <a:p>
            <a:pPr lvl="1" algn="r" rtl="1">
              <a:buNone/>
            </a:pPr>
            <a:r>
              <a:rPr lang="ar-EG" sz="3400" b="1" u="sng" dirty="0" smtClean="0">
                <a:solidFill>
                  <a:srgbClr val="FF0000"/>
                </a:solidFill>
              </a:rPr>
              <a:t>أ- بادية الشام</a:t>
            </a:r>
            <a:endParaRPr lang="en-US" sz="2600" u="sng" dirty="0" smtClean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تقع هضبة بادية الشام في الجزء الشمالي من الهضبة العربية الشرقية </a:t>
            </a: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يصل ارتفاعها 650م وتنحدر بشكل عام من الغرب إلي الشرق </a:t>
            </a: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تبلغ</a:t>
            </a:r>
            <a:r>
              <a:rPr lang="ar-SY" sz="3300" dirty="0" smtClean="0">
                <a:latin typeface="Simplified Arabic" pitchFamily="18" charset="-78"/>
                <a:cs typeface="Simplified Arabic" pitchFamily="18" charset="-78"/>
              </a:rPr>
              <a:t> مساحتها 518.000 </a:t>
            </a: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كم</a:t>
            </a:r>
            <a:r>
              <a:rPr lang="ar-EG" sz="3300" baseline="30000" dirty="0" smtClean="0">
                <a:latin typeface="Simplified Arabic" pitchFamily="18" charset="-78"/>
                <a:cs typeface="Simplified Arabic" pitchFamily="18" charset="-78"/>
              </a:rPr>
              <a:t>2</a:t>
            </a:r>
          </a:p>
          <a:p>
            <a:pPr lvl="1" algn="r" rtl="1">
              <a:buNone/>
            </a:pPr>
            <a:r>
              <a:rPr lang="ar-EG" sz="3400" b="1" u="sng" dirty="0" smtClean="0">
                <a:solidFill>
                  <a:srgbClr val="FF0000"/>
                </a:solidFill>
              </a:rPr>
              <a:t>ب - هضبة نجد</a:t>
            </a:r>
            <a:endParaRPr lang="en-US" sz="3400" b="1" u="sng" dirty="0" smtClean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تقع هضبة نجد في وسط شبة الجزيرة العربية </a:t>
            </a:r>
          </a:p>
          <a:p>
            <a:pPr marL="625475" indent="273050" algn="r" rtl="1">
              <a:buFont typeface="Wingdings" pitchFamily="2" charset="2"/>
              <a:buChar char="§"/>
            </a:pPr>
            <a:r>
              <a:rPr lang="ar-EG" dirty="0" smtClean="0"/>
              <a:t>يحدها من الغرب مرتفعات الحجاز </a:t>
            </a:r>
          </a:p>
          <a:p>
            <a:pPr marL="625475" indent="273050" algn="r" rtl="1">
              <a:buFont typeface="Wingdings" pitchFamily="2" charset="2"/>
              <a:buChar char="§"/>
            </a:pPr>
            <a:r>
              <a:rPr lang="ar-EG" dirty="0" smtClean="0"/>
              <a:t>يحدها من الشرق صحراء الدهناء</a:t>
            </a:r>
          </a:p>
          <a:p>
            <a:pPr marL="625475" indent="273050" algn="r" rtl="1">
              <a:buFont typeface="Wingdings" pitchFamily="2" charset="2"/>
              <a:buChar char="§"/>
            </a:pPr>
            <a:r>
              <a:rPr lang="ar-EG" dirty="0" smtClean="0"/>
              <a:t> يحدها من الشمال صحراء النفوذ </a:t>
            </a:r>
          </a:p>
          <a:p>
            <a:pPr marL="625475" indent="273050" algn="r" rtl="1">
              <a:buFont typeface="Wingdings" pitchFamily="2" charset="2"/>
              <a:buChar char="§"/>
            </a:pPr>
            <a:r>
              <a:rPr lang="ar-EG" dirty="0" smtClean="0"/>
              <a:t>يحدها من الجنوب صحراء الربع الخالي </a:t>
            </a: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تشبه هضبة نجد هضبة (بادية الشام ) من حيث الانحدار العام من الغرب إلي الشرق </a:t>
            </a:r>
          </a:p>
          <a:p>
            <a:pPr algn="r" rtl="1">
              <a:buFontTx/>
              <a:buChar char="-"/>
            </a:pPr>
            <a:r>
              <a:rPr lang="ar-EG" sz="3300" dirty="0" smtClean="0">
                <a:latin typeface="Simplified Arabic" pitchFamily="18" charset="-78"/>
                <a:cs typeface="Simplified Arabic" pitchFamily="18" charset="-78"/>
              </a:rPr>
              <a:t>يبلغ متوسط ارتفاعها 900م .</a:t>
            </a:r>
          </a:p>
          <a:p>
            <a:pPr algn="r" rtl="1">
              <a:buFontTx/>
              <a:buChar char="-"/>
            </a:pPr>
            <a:endParaRPr lang="en-US" sz="2800" dirty="0" smtClean="0"/>
          </a:p>
          <a:p>
            <a:endParaRPr lang="ar-EG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3200401"/>
          </a:xfrm>
          <a:solidFill>
            <a:srgbClr val="2F70BF"/>
          </a:solidFill>
          <a:ln w="34925">
            <a:solidFill>
              <a:schemeClr val="tx1"/>
            </a:solidFill>
          </a:ln>
        </p:spPr>
        <p:txBody>
          <a:bodyPr anchor="ctr"/>
          <a:lstStyle/>
          <a:p>
            <a:pPr lvl="1" algn="r" rtl="1">
              <a:lnSpc>
                <a:spcPct val="80000"/>
              </a:lnSpc>
              <a:buNone/>
            </a:pPr>
            <a:r>
              <a:rPr lang="ar-EG" sz="3600" b="1" u="sng" dirty="0" smtClean="0">
                <a:solidFill>
                  <a:srgbClr val="FF0000"/>
                </a:solidFill>
              </a:rPr>
              <a:t>ج - هضبة حضر موت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EG" sz="2800" b="1" dirty="0" smtClean="0"/>
              <a:t>تقع أقصى جنوب شبة الجزيرة العربية </a:t>
            </a:r>
          </a:p>
          <a:p>
            <a:pPr algn="r" rtl="1">
              <a:buFontTx/>
              <a:buChar char="-"/>
            </a:pPr>
            <a:r>
              <a:rPr lang="ar-EG" sz="2800" b="1" dirty="0" smtClean="0"/>
              <a:t>تطل على خليج عدن </a:t>
            </a:r>
          </a:p>
          <a:p>
            <a:pPr algn="r" rtl="1">
              <a:buFontTx/>
              <a:buChar char="-"/>
            </a:pPr>
            <a:r>
              <a:rPr lang="ar-EG" sz="2800" b="1" dirty="0" smtClean="0"/>
              <a:t>تخترقها العديد من الأودية مثل وادي عدن</a:t>
            </a:r>
            <a:endParaRPr lang="ar-EG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r" rtl="1">
              <a:buNone/>
            </a:pPr>
            <a:r>
              <a:rPr lang="ar-EG" sz="3600" b="1" u="sng" dirty="0" smtClean="0">
                <a:solidFill>
                  <a:srgbClr val="FF0000"/>
                </a:solidFill>
              </a:rPr>
              <a:t>ملحوظة</a:t>
            </a:r>
          </a:p>
          <a:p>
            <a:pPr algn="r" rtl="1">
              <a:buFontTx/>
              <a:buChar char="-"/>
            </a:pPr>
            <a:r>
              <a:rPr lang="ar-EG" dirty="0" smtClean="0">
                <a:solidFill>
                  <a:schemeClr val="bg1"/>
                </a:solidFill>
              </a:rPr>
              <a:t>نجد ان الهضبة العربية الشرقية تتميز بمساحات واسعة من الرمال على شكل صحاري مثل</a:t>
            </a:r>
            <a:r>
              <a:rPr lang="ar-EG" dirty="0" smtClean="0"/>
              <a:t>:</a:t>
            </a:r>
          </a:p>
          <a:p>
            <a:pPr algn="r" rtl="1">
              <a:buFontTx/>
              <a:buChar char="-"/>
            </a:pPr>
            <a:endParaRPr lang="en-US" sz="28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2362200"/>
          <a:ext cx="7696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34400" cy="6096000"/>
          </a:xfrm>
          <a:solidFill>
            <a:schemeClr val="accent2">
              <a:lumMod val="60000"/>
              <a:lumOff val="40000"/>
            </a:schemeClr>
          </a:solidFill>
          <a:ln w="412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41325" lvl="1" indent="-349250" algn="r" rtl="1">
              <a:buFont typeface="Wingdings" pitchFamily="2" charset="2"/>
              <a:buChar char="Ø"/>
            </a:pPr>
            <a:r>
              <a:rPr lang="ar-EG" b="1" u="sng" dirty="0" smtClean="0"/>
              <a:t>صحراء النفوذ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تقع صحراء النفوذ بين هضبة بادية الشام شمالاوهضبة نجد في الجنوب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من الشرق للغرب لمسافة 600كم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من الشمال للجنوب 250كم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لذلك أطلق  عليها اسم صحراء النفود والتي تعني المسطحات الرملية صعبة المسالك</a:t>
            </a:r>
          </a:p>
          <a:p>
            <a:pPr marL="441325" lvl="1" indent="-349250" algn="r" rtl="1">
              <a:buFont typeface="Wingdings" pitchFamily="2" charset="2"/>
              <a:buChar char="Ø"/>
            </a:pPr>
            <a:r>
              <a:rPr lang="ar-EG" b="1" u="sng" dirty="0" smtClean="0"/>
              <a:t>صحراء الربع الخالي </a:t>
            </a:r>
            <a:endParaRPr lang="en-US" b="1" u="sng" dirty="0" smtClean="0"/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تفصل صحراء الربع الخالي بين هضبة نجد في الشمال وهضبة حضرموت في الجنوب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تشغل حوضا كبيرا يشكل ربع مساحة شبه الجزيرة العربية لذلك جاءت التسمية بالربع الخالي والذي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أكبر منطقة تغطيها الرمال في العالم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endParaRPr lang="ar-EG" sz="24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581400"/>
          </a:xfr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41325" lvl="1" indent="-349250" algn="r" rtl="1">
              <a:buFont typeface="Wingdings" pitchFamily="2" charset="2"/>
              <a:buChar char="Ø"/>
            </a:pPr>
            <a:endParaRPr lang="ar-EG" sz="3100" b="1" u="sng" dirty="0" smtClean="0"/>
          </a:p>
          <a:p>
            <a:pPr marL="441325" lvl="1" indent="-349250" algn="r" rtl="1">
              <a:buFont typeface="Wingdings" pitchFamily="2" charset="2"/>
              <a:buChar char="Ø"/>
            </a:pPr>
            <a:r>
              <a:rPr lang="ar-EG" sz="3100" b="1" u="sng" dirty="0" smtClean="0"/>
              <a:t>صحراء الدهناء</a:t>
            </a:r>
            <a:endParaRPr lang="en-US" sz="3100" b="1" u="sng" dirty="0" smtClean="0"/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تقع صحراء الدهناء بين الخليج العربي في الشرق وهضبة نجد في الغرب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تمتد بشكل طولي من الشمال إلي الجنوب 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يتخللها مجموعة من المنخفضات مثل منخفض (بريدة و عنيزة وحائل )</a:t>
            </a:r>
            <a:endParaRPr lang="ar-EG" sz="26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  <a:solidFill>
            <a:srgbClr val="30DCB3"/>
          </a:solidFill>
          <a:ln w="3492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lvl="1" indent="-650875" algn="r" rtl="1">
              <a:buNone/>
            </a:pPr>
            <a:endParaRPr lang="ar-EG" sz="32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indent="-650875" algn="r" rtl="1">
              <a:buNone/>
            </a:pPr>
            <a:r>
              <a:rPr lang="ar-EG" sz="42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ب- الهضبة العربية الإفريقية – الغربية</a:t>
            </a:r>
          </a:p>
          <a:p>
            <a:pPr lvl="1" indent="-650875" algn="r" rtl="1">
              <a:buNone/>
            </a:pPr>
            <a:r>
              <a:rPr lang="ar-EG" sz="32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الخصائص العامة للهضبة</a:t>
            </a:r>
            <a:endParaRPr lang="en-US" sz="32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1-تقع فى شمال القارة الإفريقية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 2-تمتد من شرق القارة حتي غربها على شكل مستطيل طوله تقريبا 5000كم ، وتمتد من الشمال الى الجنوب بطول 2000كم 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3-  تعرف باسم الصحراء الإفريقية الكبرى وهي أوسع وأكبر صحاري العالم من حيث المساحة 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4- حيث تبلغ  مساحتها9665000 كم2  .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5- تضم كل من </a:t>
            </a: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- مصر وليبيا  و الجزائر و موريتانيا 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            - الأجزاء الجنوبية من المملكة المغربية و تونس </a:t>
            </a:r>
          </a:p>
          <a:p>
            <a:pPr algn="r" rtl="1">
              <a:lnSpc>
                <a:spcPct val="160000"/>
              </a:lnSpc>
              <a:buNone/>
            </a:pP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            - الأجزاء الشمالية من السودان. </a:t>
            </a:r>
            <a:endParaRPr lang="ar-EG" sz="26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716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ثانياً: الهضاب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تنقسم الصحارى فى الهضبة العربية الافريقية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الهضاب</dc:title>
  <dc:creator>mosalama</dc:creator>
  <cp:lastModifiedBy>mosalama</cp:lastModifiedBy>
  <cp:revision>27</cp:revision>
  <dcterms:created xsi:type="dcterms:W3CDTF">2006-08-16T00:00:00Z</dcterms:created>
  <dcterms:modified xsi:type="dcterms:W3CDTF">2020-03-29T20:24:44Z</dcterms:modified>
</cp:coreProperties>
</file>