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4" r:id="rId9"/>
    <p:sldId id="267" r:id="rId10"/>
    <p:sldId id="268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B6CD"/>
    <a:srgbClr val="5CB4CC"/>
    <a:srgbClr val="54D4A0"/>
    <a:srgbClr val="D7CDE1"/>
    <a:srgbClr val="D20000"/>
    <a:srgbClr val="00E6D0"/>
    <a:srgbClr val="F8EDEC"/>
    <a:srgbClr val="BEB0D0"/>
    <a:srgbClr val="638FC5"/>
    <a:srgbClr val="D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:\Users\mosalama\Desktop\2db8e288-82a2-47b6-a052-ef9452c59ff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"/>
            <a:ext cx="8229600" cy="6096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609600"/>
            <a:ext cx="17811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724400" y="3048000"/>
            <a:ext cx="3962400" cy="25908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800" b="1" dirty="0" smtClean="0">
                <a:solidFill>
                  <a:schemeClr val="bg1"/>
                </a:solidFill>
              </a:rPr>
              <a:t>د اسلام سلامه محمد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ar-EG" sz="2800" b="1" dirty="0" smtClean="0">
                <a:solidFill>
                  <a:schemeClr val="bg1"/>
                </a:solidFill>
              </a:rPr>
              <a:t>اعداد /</a:t>
            </a: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كلية التربية 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شعبة تاريخ عام</a:t>
            </a: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الفرقة الثالثة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ar-EG" sz="2800" b="1" dirty="0" smtClean="0">
                <a:solidFill>
                  <a:srgbClr val="FF0000"/>
                </a:solidFill>
              </a:rPr>
              <a:t>المحاضرة الثامنة</a:t>
            </a:r>
            <a:endParaRPr lang="ar-EG" sz="2000" b="1" dirty="0" smtClean="0">
              <a:solidFill>
                <a:srgbClr val="FF0000"/>
              </a:solidFill>
            </a:endParaRP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مادة جغرافية  الوطن العربي</a:t>
            </a:r>
            <a:endParaRPr lang="ar-EG" sz="20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3048000"/>
            <a:ext cx="3962400" cy="25908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ar-EG" sz="2800" b="1" dirty="0" smtClean="0">
                <a:solidFill>
                  <a:schemeClr val="tx1"/>
                </a:solidFill>
              </a:rPr>
              <a:t>المصدر الوطن العربي </a:t>
            </a:r>
          </a:p>
          <a:p>
            <a:pPr algn="ctr"/>
            <a:r>
              <a:rPr lang="ar-EG" sz="2800" b="1" dirty="0" smtClean="0">
                <a:solidFill>
                  <a:schemeClr val="tx1"/>
                </a:solidFill>
              </a:rPr>
              <a:t> </a:t>
            </a:r>
            <a:r>
              <a:rPr lang="ar-EG" sz="2400" b="1" dirty="0" smtClean="0">
                <a:solidFill>
                  <a:srgbClr val="FF0000"/>
                </a:solidFill>
              </a:rPr>
              <a:t>ا.د.م/ هبه صابر امين دسوقى</a:t>
            </a:r>
          </a:p>
          <a:p>
            <a:pPr algn="ctr"/>
            <a:r>
              <a:rPr lang="ar-EG" sz="2400" b="1" dirty="0" smtClean="0">
                <a:solidFill>
                  <a:srgbClr val="FF0000"/>
                </a:solidFill>
              </a:rPr>
              <a:t>د/ اسلام صابر اميم دسوقى</a:t>
            </a:r>
          </a:p>
          <a:p>
            <a:pPr algn="ctr"/>
            <a:r>
              <a:rPr lang="ar-EG" sz="2800" b="1" dirty="0" smtClean="0">
                <a:solidFill>
                  <a:schemeClr val="tx1"/>
                </a:solidFill>
              </a:rPr>
              <a:t>كلية الاداب جامعة -بنها</a:t>
            </a:r>
            <a:endParaRPr lang="ar-EG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534400" cy="6324600"/>
          </a:xfrm>
          <a:solidFill>
            <a:srgbClr val="00E6D0"/>
          </a:solidFill>
          <a:ln w="3492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 algn="r" rtl="1">
              <a:lnSpc>
                <a:spcPct val="80000"/>
              </a:lnSpc>
              <a:buNone/>
            </a:pPr>
            <a:r>
              <a:rPr lang="ar-EG" sz="2200" b="1" u="sng" dirty="0" smtClean="0">
                <a:solidFill>
                  <a:srgbClr val="D20000"/>
                </a:solidFill>
              </a:rPr>
              <a:t>2- مرتفعات الحجاز</a:t>
            </a:r>
          </a:p>
          <a:p>
            <a:pPr lvl="0" algn="r" rtl="1">
              <a:lnSpc>
                <a:spcPct val="150000"/>
              </a:lnSpc>
              <a:buFontTx/>
              <a:buChar char="-"/>
            </a:pPr>
            <a:r>
              <a:rPr lang="ar-EG" sz="1700" b="1" dirty="0" smtClean="0">
                <a:solidFill>
                  <a:schemeClr val="tx2">
                    <a:lumMod val="50000"/>
                  </a:schemeClr>
                </a:solidFill>
              </a:rPr>
              <a:t>فتمثل الجزء الاوسط  من جبال البحر الاحمر فى السعودية</a:t>
            </a:r>
          </a:p>
          <a:p>
            <a:pPr lvl="0" algn="r" rtl="1">
              <a:lnSpc>
                <a:spcPct val="150000"/>
              </a:lnSpc>
              <a:buFontTx/>
              <a:buChar char="-"/>
            </a:pPr>
            <a:r>
              <a:rPr lang="ar-EG" sz="1700" b="1" dirty="0" smtClean="0">
                <a:solidFill>
                  <a:schemeClr val="tx2">
                    <a:lumMod val="50000"/>
                  </a:schemeClr>
                </a:solidFill>
              </a:rPr>
              <a:t>سميت بجبال الحجاز  لأنها تمثل حاجزا  بين سهل تهامة في الغرب وهضبة نجد في الشرق </a:t>
            </a:r>
          </a:p>
          <a:p>
            <a:pPr lvl="0" algn="r" rtl="1">
              <a:lnSpc>
                <a:spcPct val="150000"/>
              </a:lnSpc>
              <a:buFontTx/>
              <a:buChar char="-"/>
            </a:pPr>
            <a:r>
              <a:rPr lang="ar-EG" sz="1700" b="1" dirty="0" smtClean="0">
                <a:solidFill>
                  <a:schemeClr val="tx2">
                    <a:lumMod val="50000"/>
                  </a:schemeClr>
                </a:solidFill>
              </a:rPr>
              <a:t>تعد أقل جبال المملكة العربية السعودية ارتفاعا حيث يصل أعلى قمه به جبل رضوى 1500م</a:t>
            </a:r>
            <a:endParaRPr lang="en-US" sz="17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 rtl="1">
              <a:lnSpc>
                <a:spcPct val="80000"/>
              </a:lnSpc>
              <a:buNone/>
            </a:pPr>
            <a:r>
              <a:rPr lang="ar-EG" sz="2200" b="1" u="sng" dirty="0" smtClean="0">
                <a:solidFill>
                  <a:srgbClr val="D20000"/>
                </a:solidFill>
              </a:rPr>
              <a:t>3- مرتفعات عسير</a:t>
            </a:r>
            <a:r>
              <a:rPr lang="ar-EG" sz="2200" b="1" u="sng" dirty="0" smtClean="0"/>
              <a:t> </a:t>
            </a:r>
          </a:p>
          <a:p>
            <a:pPr lvl="0" algn="r" rtl="1">
              <a:lnSpc>
                <a:spcPct val="150000"/>
              </a:lnSpc>
              <a:buFontTx/>
              <a:buChar char="-"/>
            </a:pPr>
            <a:r>
              <a:rPr lang="ar-EG" sz="1700" b="1" dirty="0" smtClean="0">
                <a:solidFill>
                  <a:schemeClr val="tx2">
                    <a:lumMod val="50000"/>
                  </a:schemeClr>
                </a:solidFill>
              </a:rPr>
              <a:t>تمتد إلى الجنوب من مرتفعات الحجاز حتى الحدود اليمنية </a:t>
            </a:r>
          </a:p>
          <a:p>
            <a:pPr lvl="0" algn="r" rtl="1">
              <a:lnSpc>
                <a:spcPct val="150000"/>
              </a:lnSpc>
              <a:buFontTx/>
              <a:buChar char="-"/>
            </a:pPr>
            <a:r>
              <a:rPr lang="ar-EG" sz="1700" b="1" dirty="0" smtClean="0">
                <a:solidFill>
                  <a:schemeClr val="tx2">
                    <a:lumMod val="50000"/>
                  </a:schemeClr>
                </a:solidFill>
              </a:rPr>
              <a:t>يبلغ متوسط ارتفاعها 1700م.</a:t>
            </a:r>
          </a:p>
          <a:p>
            <a:pPr lvl="0" algn="r" rtl="1">
              <a:lnSpc>
                <a:spcPct val="150000"/>
              </a:lnSpc>
              <a:buFontTx/>
              <a:buChar char="-"/>
            </a:pPr>
            <a:r>
              <a:rPr lang="ar-EG" sz="1700" b="1" dirty="0" smtClean="0">
                <a:solidFill>
                  <a:schemeClr val="tx2">
                    <a:lumMod val="50000"/>
                  </a:schemeClr>
                </a:solidFill>
              </a:rPr>
              <a:t>هى أكثر جبال البحر الأحمر في السعودية ارتفاعا داخل السعودية</a:t>
            </a:r>
          </a:p>
          <a:p>
            <a:pPr lvl="0" algn="r" rtl="1">
              <a:lnSpc>
                <a:spcPct val="150000"/>
              </a:lnSpc>
              <a:buFontTx/>
              <a:buChar char="-"/>
            </a:pPr>
            <a:r>
              <a:rPr lang="ar-EG" sz="1700" b="1" dirty="0" smtClean="0">
                <a:solidFill>
                  <a:schemeClr val="tx2">
                    <a:lumMod val="50000"/>
                  </a:schemeClr>
                </a:solidFill>
              </a:rPr>
              <a:t>تتميز هذه المرتفعات بشدة وعورتها لذلك أطلق عليها اسم عسير (من العسر أو الصعوبة ) . </a:t>
            </a:r>
          </a:p>
          <a:p>
            <a:pPr lvl="0" algn="r" rtl="1">
              <a:lnSpc>
                <a:spcPct val="150000"/>
              </a:lnSpc>
              <a:buFontTx/>
              <a:buChar char="-"/>
            </a:pPr>
            <a:r>
              <a:rPr lang="ar-EG" sz="1700" b="1" dirty="0" smtClean="0">
                <a:solidFill>
                  <a:schemeClr val="tx2">
                    <a:lumMod val="50000"/>
                  </a:schemeClr>
                </a:solidFill>
              </a:rPr>
              <a:t>نصيبها من مياه الأمطار أكثر من مرتفعات الحجاز مما أدى إلى تقطع سفوحها بالعديد من الأودية . </a:t>
            </a:r>
            <a:endParaRPr lang="en-US" sz="17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ar-EG" sz="2200" b="1" u="sng" dirty="0" smtClean="0">
                <a:solidFill>
                  <a:srgbClr val="D20000"/>
                </a:solidFill>
              </a:rPr>
              <a:t>4- جبال اليمن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EG" sz="2200" b="1" dirty="0" smtClean="0"/>
              <a:t> - </a:t>
            </a:r>
            <a:r>
              <a:rPr lang="ar-EG" sz="1700" b="1" dirty="0" smtClean="0">
                <a:solidFill>
                  <a:schemeClr val="tx2">
                    <a:lumMod val="50000"/>
                  </a:schemeClr>
                </a:solidFill>
              </a:rPr>
              <a:t>هى امتداد لمرتفعات الحجاز وعسير فى السعودية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EG" sz="1700" b="1" dirty="0" smtClean="0">
                <a:solidFill>
                  <a:schemeClr val="tx2">
                    <a:lumMod val="50000"/>
                  </a:schemeClr>
                </a:solidFill>
              </a:rPr>
              <a:t>- تنحدر بشكل تدريجي نحو الداخل صوب  صحراء الربع الخالي وبشكل فجائي صوب البحر الأحمر 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EG" sz="1700" b="1" dirty="0" smtClean="0">
                <a:solidFill>
                  <a:schemeClr val="tx2">
                    <a:lumMod val="50000"/>
                  </a:schemeClr>
                </a:solidFill>
              </a:rPr>
              <a:t>- اعلى جبليه بجبال اليمن (قمة جبل النبي شعيب) ،حيث يبلغ ارتفاعها حوالى 3750م</a:t>
            </a:r>
            <a:endParaRPr lang="ar-EG" sz="17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2362200"/>
            <a:ext cx="75438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800" b="1" dirty="0" smtClean="0">
                <a:solidFill>
                  <a:schemeClr val="tx1"/>
                </a:solidFill>
              </a:rPr>
              <a:t>الباب الثانى-البقية فى المحاضره التاسعة</a:t>
            </a:r>
            <a:endParaRPr lang="ar-EG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458200" cy="838200"/>
          </a:xfrm>
          <a:solidFill>
            <a:srgbClr val="5CB4CC"/>
          </a:solidFill>
          <a:ln w="254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ar-EG" b="1" dirty="0" smtClean="0">
                <a:solidFill>
                  <a:srgbClr val="FF0000"/>
                </a:solidFill>
              </a:rPr>
              <a:t>ج :الجبال الانكسارية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143000"/>
            <a:ext cx="8610600" cy="5410200"/>
          </a:xfrm>
          <a:solidFill>
            <a:srgbClr val="F8EDEC"/>
          </a:solidFill>
          <a:ln w="34925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365125" indent="-182563" algn="r" rtl="1">
              <a:lnSpc>
                <a:spcPct val="160000"/>
              </a:lnSpc>
              <a:buFont typeface="Wingdings" pitchFamily="2" charset="2"/>
              <a:buChar char="§"/>
            </a:pPr>
            <a:r>
              <a:rPr lang="ar-EG" sz="22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تكونت الجبال الانكسارية في الوطن العربي نتيجة للحركات الالبية التى حدثت  خلال الزمن الثالث. </a:t>
            </a:r>
          </a:p>
          <a:p>
            <a:pPr marL="365125" indent="-182563" algn="r" rtl="1">
              <a:lnSpc>
                <a:spcPct val="160000"/>
              </a:lnSpc>
              <a:buFont typeface="Wingdings" pitchFamily="2" charset="2"/>
              <a:buChar char="§"/>
            </a:pPr>
            <a:r>
              <a:rPr lang="ar-EG" sz="22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نتج عن الحركة الالبية  </a:t>
            </a:r>
            <a:r>
              <a:rPr lang="ar-EG" sz="2400" b="1" u="sng" dirty="0" smtClean="0">
                <a:solidFill>
                  <a:srgbClr val="29486D"/>
                </a:solidFill>
                <a:latin typeface="Simplified Arabic" pitchFamily="18" charset="-78"/>
                <a:cs typeface="Simplified Arabic" pitchFamily="18" charset="-78"/>
              </a:rPr>
              <a:t>تكوين الأخدود الإفريقي الذي يمتد:-</a:t>
            </a:r>
            <a:endParaRPr lang="ar-EG" sz="2200" b="1" u="sng" dirty="0" smtClean="0">
              <a:solidFill>
                <a:srgbClr val="29486D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365125" indent="-182563" algn="r" rtl="1">
              <a:lnSpc>
                <a:spcPct val="160000"/>
              </a:lnSpc>
            </a:pPr>
            <a:r>
              <a:rPr lang="ar-EG" sz="22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من جنوب البحر الأحمر --- خليج العقبة ----ووادي عربة --- البحر الميت -- غور الأردن--- وسهل البقاع في لبنان--- ووادي العاصي ---حتى أقدام جبال طوروس </a:t>
            </a:r>
          </a:p>
          <a:p>
            <a:pPr marL="365125" indent="-182563" algn="r" rtl="1">
              <a:lnSpc>
                <a:spcPct val="160000"/>
              </a:lnSpc>
              <a:buFont typeface="Wingdings" pitchFamily="2" charset="2"/>
              <a:buChar char="§"/>
            </a:pPr>
            <a:r>
              <a:rPr lang="ar-EG" sz="22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يمتدعلى طول هذا الأخدود </a:t>
            </a:r>
            <a:r>
              <a:rPr lang="ar-EG" sz="2400" b="1" u="sng" dirty="0" smtClean="0">
                <a:solidFill>
                  <a:srgbClr val="29486D"/>
                </a:solidFill>
                <a:latin typeface="Simplified Arabic" pitchFamily="18" charset="-78"/>
                <a:cs typeface="Simplified Arabic" pitchFamily="18" charset="-78"/>
              </a:rPr>
              <a:t>الجبال الانكسارية :- </a:t>
            </a:r>
          </a:p>
          <a:p>
            <a:pPr marL="365125" indent="350838" algn="r" rtl="1">
              <a:lnSpc>
                <a:spcPct val="160000"/>
              </a:lnSpc>
              <a:buFont typeface="Wingdings" pitchFamily="2" charset="2"/>
              <a:buChar char="Ø"/>
            </a:pPr>
            <a:r>
              <a:rPr lang="ar-EG" sz="22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افريقيا في    </a:t>
            </a:r>
            <a:r>
              <a:rPr lang="ar-EG" sz="22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مصر و السودان والأردن</a:t>
            </a:r>
          </a:p>
          <a:p>
            <a:pPr marL="365125" indent="350838" algn="r" rtl="1">
              <a:lnSpc>
                <a:spcPct val="160000"/>
              </a:lnSpc>
              <a:buFont typeface="Wingdings" pitchFamily="2" charset="2"/>
              <a:buChar char="Ø"/>
            </a:pPr>
            <a:r>
              <a:rPr lang="ar-EG" sz="22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اسيا فى     </a:t>
            </a:r>
            <a:r>
              <a:rPr lang="ar-EG" sz="22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اليمن و السعودية و فلسطين و سوريا و لبنان </a:t>
            </a:r>
          </a:p>
          <a:p>
            <a:pPr marL="182563" indent="182563" algn="r" rtl="1">
              <a:lnSpc>
                <a:spcPct val="160000"/>
              </a:lnSpc>
              <a:buFont typeface="Wingdings" pitchFamily="2" charset="2"/>
              <a:buChar char="§"/>
            </a:pPr>
            <a:r>
              <a:rPr lang="ar-EG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تنقسم الجبال الانكسارية الى :-</a:t>
            </a:r>
          </a:p>
          <a:p>
            <a:pPr marL="365125" indent="884238" algn="r" rtl="1">
              <a:lnSpc>
                <a:spcPct val="160000"/>
              </a:lnSpc>
            </a:pPr>
            <a:r>
              <a:rPr lang="ar-EG" sz="22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1-</a:t>
            </a:r>
            <a:r>
              <a:rPr lang="ar-EG" sz="22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EG" sz="2200" b="1" dirty="0" smtClean="0">
                <a:solidFill>
                  <a:srgbClr val="D00000"/>
                </a:solidFill>
                <a:latin typeface="Simplified Arabic" pitchFamily="18" charset="-78"/>
                <a:cs typeface="Simplified Arabic" pitchFamily="18" charset="-78"/>
              </a:rPr>
              <a:t>جبال البحر الاحمر</a:t>
            </a:r>
          </a:p>
          <a:p>
            <a:pPr marL="365125" indent="884238" algn="r" rtl="1">
              <a:lnSpc>
                <a:spcPct val="160000"/>
              </a:lnSpc>
            </a:pPr>
            <a:r>
              <a:rPr lang="ar-EG" sz="2200" b="1" dirty="0" smtClean="0">
                <a:solidFill>
                  <a:srgbClr val="D00000"/>
                </a:solidFill>
                <a:latin typeface="Simplified Arabic" pitchFamily="18" charset="-78"/>
                <a:cs typeface="Simplified Arabic" pitchFamily="18" charset="-78"/>
              </a:rPr>
              <a:t>2- سلاسل جبال الشام</a:t>
            </a:r>
          </a:p>
          <a:p>
            <a:pPr marL="365125" indent="884238" algn="r" rtl="1">
              <a:lnSpc>
                <a:spcPct val="160000"/>
              </a:lnSpc>
            </a:pPr>
            <a:r>
              <a:rPr lang="ar-EG" sz="2200" b="1" dirty="0" smtClean="0">
                <a:solidFill>
                  <a:srgbClr val="D00000"/>
                </a:solidFill>
                <a:latin typeface="Simplified Arabic" pitchFamily="18" charset="-78"/>
                <a:cs typeface="Simplified Arabic" pitchFamily="18" charset="-78"/>
              </a:rPr>
              <a:t>3- جبال البحر الاحمر فى السعوديه واليمن</a:t>
            </a:r>
            <a:endParaRPr lang="ar-EG" sz="2200" b="1" dirty="0">
              <a:solidFill>
                <a:srgbClr val="D0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  <a:solidFill>
            <a:srgbClr val="61B6CD"/>
          </a:solidFill>
          <a:ln w="381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lvl="1" indent="-468313" algn="r" rtl="1">
              <a:lnSpc>
                <a:spcPct val="90000"/>
              </a:lnSpc>
              <a:buNone/>
            </a:pPr>
            <a:r>
              <a:rPr lang="ar-EG" sz="3500" b="1" u="sng" dirty="0" smtClean="0">
                <a:solidFill>
                  <a:srgbClr val="FF0000"/>
                </a:solidFill>
              </a:rPr>
              <a:t>1- جبال البحر الأحمر</a:t>
            </a:r>
          </a:p>
          <a:p>
            <a:pPr lvl="1" indent="-468313" algn="r" rtl="1">
              <a:lnSpc>
                <a:spcPct val="90000"/>
              </a:lnSpc>
              <a:buNone/>
            </a:pPr>
            <a:r>
              <a:rPr lang="ar-EG" sz="3200" b="1" u="sng" dirty="0" smtClean="0">
                <a:solidFill>
                  <a:schemeClr val="accent6">
                    <a:lumMod val="50000"/>
                  </a:schemeClr>
                </a:solidFill>
              </a:rPr>
              <a:t>خصائص جبال البحر الاحمر</a:t>
            </a:r>
            <a:endParaRPr lang="en-US" sz="3200" b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65125" indent="-182563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ar-EG" sz="2400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تمتد جبال البحر الأحمر بمحاذاة الساحل الغربي للبحر الأحمر في شرقي مصر والسودان علي طول محور شمالي غربي – جنوبي شرقي</a:t>
            </a:r>
          </a:p>
          <a:p>
            <a:pPr marL="365125" indent="-182563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ar-EG" sz="2400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تبدأ جبال البحر الاحمر من عند رأس خليج السويس في الشمال حتي هضبة الحبشة في الجنوب .</a:t>
            </a:r>
            <a:endParaRPr lang="en-US" sz="2400" dirty="0" smtClean="0">
              <a:solidFill>
                <a:srgbClr val="00206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365125" indent="-182563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ar-EG" sz="2400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تتكون جبال البحر الأحمر من صخور نارية قديمة.</a:t>
            </a:r>
          </a:p>
          <a:p>
            <a:pPr marL="365125" indent="-182563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ar-EG" sz="2400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تعد قمة جبل الشايب الذي أعلى قمم جبال البحر الأحمر في مصر والي بلغ ارتفاعها 2181م.</a:t>
            </a:r>
            <a:endParaRPr lang="ar-EG" sz="2400" dirty="0">
              <a:solidFill>
                <a:srgbClr val="00206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  <a:solidFill>
            <a:srgbClr val="54D4A0"/>
          </a:solidFill>
          <a:ln w="3492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365125" indent="-182563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ar-EG" sz="20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تنحدر جبال البحر الأحمر بشدة ناحية الشرق نحو البحر الأحمر  وبشكل تدريجي ناحية الغرب</a:t>
            </a:r>
          </a:p>
          <a:p>
            <a:pPr marL="365125" indent="-182563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ar-EG" sz="20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تحصر هذه السلاسل سهل ساحلي يتراوح عرضة بين 8 و55كم </a:t>
            </a:r>
          </a:p>
          <a:p>
            <a:pPr marL="365125" indent="-182563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ar-EG" sz="20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تنحدر على السفوح الشرقية لجبال البحر الاحمر مجموعة من الأودية القصيرة سريعة الانحدار نحو البحر الأحمر مثل أودية غدير .</a:t>
            </a:r>
          </a:p>
          <a:p>
            <a:pPr marL="365125" indent="-182563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ar-EG" sz="20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تنحدر مجموعة من الأودية الطويلة علي السفوح الغربية باتجاه وادي النيل مثل أودية العلاقي وطرفة والاسيوطي وغيرها. </a:t>
            </a:r>
            <a:endParaRPr lang="en-US" sz="2000" b="1" dirty="0" smtClean="0">
              <a:solidFill>
                <a:srgbClr val="00206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365125" indent="-182563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ar-EG" sz="20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- يمكن اعتبار النطاق الجنوبي من شبة جزيرة سيناء امتدادا شماليا لسلاسل البحر الأحمر حيث تتألف من صخور نارية و متحولة من أهم قممها سانت كاترين والذي يبلغ ارتفاعه 2629 م  .</a:t>
            </a:r>
            <a:endParaRPr lang="ar-EG" sz="2000" b="1" dirty="0">
              <a:solidFill>
                <a:srgbClr val="00206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019800"/>
          </a:xfrm>
          <a:solidFill>
            <a:schemeClr val="accent6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1" indent="-468313" algn="r" rtl="1">
              <a:lnSpc>
                <a:spcPct val="90000"/>
              </a:lnSpc>
              <a:buNone/>
            </a:pPr>
            <a:r>
              <a:rPr lang="ar-EG" sz="3500" b="1" u="sng" dirty="0" smtClean="0">
                <a:solidFill>
                  <a:srgbClr val="FF0000"/>
                </a:solidFill>
              </a:rPr>
              <a:t>ب - سلاسل جبال الشام</a:t>
            </a:r>
          </a:p>
          <a:p>
            <a:pPr lvl="1" indent="-468313" algn="r" rtl="1">
              <a:lnSpc>
                <a:spcPct val="90000"/>
              </a:lnSpc>
              <a:buNone/>
            </a:pPr>
            <a:r>
              <a:rPr lang="ar-EG" sz="3600" b="1" u="sng" dirty="0" smtClean="0">
                <a:solidFill>
                  <a:schemeClr val="accent6">
                    <a:lumMod val="50000"/>
                  </a:schemeClr>
                </a:solidFill>
              </a:rPr>
              <a:t>خصائص جبال الشام</a:t>
            </a:r>
            <a:endParaRPr lang="en-US" sz="3600" b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 rtl="1">
              <a:lnSpc>
                <a:spcPct val="200000"/>
              </a:lnSpc>
              <a:buFontTx/>
              <a:buChar char="-"/>
            </a:pPr>
            <a:r>
              <a:rPr lang="ar-EG" sz="22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تمتد سلاسل جبال الشام في كل من سوريا ولبنان وفلسطين والأردن</a:t>
            </a:r>
          </a:p>
          <a:p>
            <a:pPr algn="r" rtl="1">
              <a:lnSpc>
                <a:spcPct val="200000"/>
              </a:lnSpc>
              <a:buFontTx/>
              <a:buChar char="-"/>
            </a:pPr>
            <a:r>
              <a:rPr lang="ar-EG" sz="22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تمتد جبال الشام علي طول محور شمالي –  جنوبي  بمحاذاة الساحل الشرقي للبحر المتوسط من مرتفعات طوروس شمالا حتى خليج العقبة جنوبا</a:t>
            </a:r>
          </a:p>
          <a:p>
            <a:pPr algn="r" rtl="1">
              <a:lnSpc>
                <a:spcPct val="200000"/>
              </a:lnSpc>
              <a:buFontTx/>
              <a:buChar char="-"/>
            </a:pPr>
            <a:r>
              <a:rPr lang="ar-EG" sz="22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تتألف هذه الجبال من رواسب جيرية ترتكز فوق صخور شديدة الصلابة</a:t>
            </a:r>
            <a:br>
              <a:rPr lang="ar-EG" sz="22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EG" sz="22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- تعرضت هذه الجبال  لعوامل التعرية ثم لحركة انكسار أدت الى هبوط الجزء الأوسط وارتفاع الجانبين </a:t>
            </a:r>
            <a:endParaRPr lang="ar-EG" sz="2200" b="1" dirty="0">
              <a:solidFill>
                <a:srgbClr val="00206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458200" cy="6172200"/>
          </a:xfr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 lvl="1" indent="-468313" algn="r" rtl="1">
              <a:buNone/>
            </a:pPr>
            <a:r>
              <a:rPr lang="ar-EG" sz="5100" b="1" u="sng" dirty="0" smtClean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ar-EG" sz="5100" b="1" u="sng" dirty="0" smtClean="0">
                <a:solidFill>
                  <a:srgbClr val="FF0000"/>
                </a:solidFill>
              </a:rPr>
              <a:t>تنقسم جبال الشام إلي سلسلتين هما :-</a:t>
            </a:r>
          </a:p>
          <a:p>
            <a:pPr lvl="0" algn="r" rtl="1">
              <a:buNone/>
            </a:pPr>
            <a:r>
              <a:rPr lang="ar-EG" sz="4500" b="1" u="sng" dirty="0" smtClean="0"/>
              <a:t>السلسلة الغربية </a:t>
            </a:r>
            <a:r>
              <a:rPr lang="ar-EG" sz="4500" b="1" dirty="0" smtClean="0"/>
              <a:t>: </a:t>
            </a:r>
          </a:p>
          <a:p>
            <a:pPr lvl="0" algn="r" rtl="1">
              <a:lnSpc>
                <a:spcPct val="210000"/>
              </a:lnSpc>
              <a:buFontTx/>
              <a:buChar char="-"/>
            </a:pPr>
            <a:r>
              <a:rPr lang="ar-EG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تنحدر تدريجيا صوب الغرب فى اتجاه البحر المتوسط.</a:t>
            </a:r>
          </a:p>
          <a:p>
            <a:pPr lvl="0" algn="r" rtl="1">
              <a:lnSpc>
                <a:spcPct val="210000"/>
              </a:lnSpc>
              <a:buFontTx/>
              <a:buChar char="-"/>
            </a:pPr>
            <a:r>
              <a:rPr lang="ar-EG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تنحدرسفوحها الشرقية فجائيا صوب الشرق</a:t>
            </a:r>
          </a:p>
          <a:p>
            <a:pPr lvl="0" algn="r" rtl="1">
              <a:lnSpc>
                <a:spcPct val="210000"/>
              </a:lnSpc>
              <a:buFontTx/>
              <a:buChar char="-"/>
            </a:pPr>
            <a:r>
              <a:rPr lang="ar-EG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تعد السلسلة الغربية هي الأعلى منسوبا والأكثر تقطعا والأقل انتظاما حيث تمتد في شكل سلاسل جبلية متصلة عالية المنسوب </a:t>
            </a:r>
            <a:r>
              <a:rPr lang="ar-EG" sz="31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.</a:t>
            </a:r>
            <a:endParaRPr lang="en-US" sz="3100" b="1" dirty="0" smtClean="0">
              <a:solidFill>
                <a:srgbClr val="00206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None/>
            </a:pPr>
            <a:r>
              <a:rPr lang="ar-EG" sz="3800" b="1" u="sng" dirty="0" smtClean="0"/>
              <a:t>السلسلة الشرقية </a:t>
            </a:r>
            <a:r>
              <a:rPr lang="ar-EG" sz="3800" b="1" dirty="0" smtClean="0"/>
              <a:t>: </a:t>
            </a:r>
          </a:p>
          <a:p>
            <a:pPr algn="r" rtl="1">
              <a:lnSpc>
                <a:spcPct val="220000"/>
              </a:lnSpc>
              <a:buFontTx/>
              <a:buChar char="-"/>
            </a:pPr>
            <a:r>
              <a:rPr lang="ar-EG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تنحدر تدريجيا صوب الشرق ناحية هضبة بادية الشام</a:t>
            </a:r>
          </a:p>
          <a:p>
            <a:pPr algn="r" rtl="1">
              <a:lnSpc>
                <a:spcPct val="220000"/>
              </a:lnSpc>
              <a:buFontTx/>
              <a:buChar char="-"/>
            </a:pPr>
            <a:r>
              <a:rPr lang="ar-EG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تنحدرسفوحها الغربية بشكل حاد صوب الغرب </a:t>
            </a:r>
          </a:p>
          <a:p>
            <a:pPr algn="r" rtl="1">
              <a:lnSpc>
                <a:spcPct val="220000"/>
              </a:lnSpc>
              <a:buFontTx/>
              <a:buChar char="-"/>
            </a:pPr>
            <a:r>
              <a:rPr lang="ar-EG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تظهر علي شكل كتل جبلية منفصلة </a:t>
            </a:r>
            <a:endParaRPr lang="ar-EG" b="1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382000" cy="6400800"/>
          </a:xfrm>
          <a:solidFill>
            <a:schemeClr val="accent5"/>
          </a:solidFill>
          <a:ln w="25400"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lvl="1" indent="-468313" algn="r" rtl="1">
              <a:lnSpc>
                <a:spcPct val="90000"/>
              </a:lnSpc>
              <a:buNone/>
            </a:pPr>
            <a:endParaRPr lang="ar-EG" sz="4000" b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 indent="-468313" algn="r" rtl="1">
              <a:lnSpc>
                <a:spcPct val="90000"/>
              </a:lnSpc>
              <a:buNone/>
            </a:pPr>
            <a:r>
              <a:rPr lang="ar-EG" sz="4600" b="1" u="sng" dirty="0" smtClean="0">
                <a:solidFill>
                  <a:schemeClr val="accent6">
                    <a:lumMod val="50000"/>
                  </a:schemeClr>
                </a:solidFill>
              </a:rPr>
              <a:t>تنقسم سلاسل جبال الشام إلي أربعة أقسام</a:t>
            </a:r>
          </a:p>
          <a:p>
            <a:pPr algn="r" rtl="1">
              <a:buNone/>
            </a:pPr>
            <a:r>
              <a:rPr lang="ar-EG" sz="3400" dirty="0" smtClean="0">
                <a:solidFill>
                  <a:srgbClr val="D00000"/>
                </a:solidFill>
              </a:rPr>
              <a:t> </a:t>
            </a:r>
            <a:r>
              <a:rPr lang="ar-EG" sz="4000" u="sng" dirty="0" smtClean="0">
                <a:solidFill>
                  <a:srgbClr val="D00000"/>
                </a:solidFill>
              </a:rPr>
              <a:t>كل قسم منها يتكون من كتل جبلية يفصل بعضها سهول وأودية مائية :-</a:t>
            </a:r>
            <a:endParaRPr lang="en-US" sz="3400" u="sng" dirty="0" smtClean="0">
              <a:solidFill>
                <a:srgbClr val="D00000"/>
              </a:solidFill>
            </a:endParaRPr>
          </a:p>
          <a:p>
            <a:pPr lvl="0" algn="r" rtl="1">
              <a:buFont typeface="Wingdings" pitchFamily="2" charset="2"/>
              <a:buChar char="ü"/>
            </a:pPr>
            <a:r>
              <a:rPr lang="ar-EG" sz="3400" b="1" dirty="0" smtClean="0"/>
              <a:t>مرتفعات الأكراد و الأمانوس</a:t>
            </a:r>
            <a:r>
              <a:rPr lang="ar-EG" sz="3400" dirty="0" smtClean="0"/>
              <a:t> : </a:t>
            </a:r>
          </a:p>
          <a:p>
            <a:pPr lvl="0" algn="r" rtl="1">
              <a:buFontTx/>
              <a:buChar char="-"/>
            </a:pPr>
            <a:r>
              <a:rPr lang="ar-EG" sz="3400" dirty="0" smtClean="0"/>
              <a:t>وتشغل النطاق الشمالي من مرتفعات الشام </a:t>
            </a:r>
          </a:p>
          <a:p>
            <a:pPr lvl="0" algn="r" rtl="1">
              <a:buNone/>
            </a:pPr>
            <a:endParaRPr lang="ar-EG" dirty="0" smtClean="0"/>
          </a:p>
          <a:p>
            <a:pPr lvl="0" algn="r" rtl="1">
              <a:buFont typeface="Wingdings" pitchFamily="2" charset="2"/>
              <a:buChar char="ü"/>
            </a:pPr>
            <a:r>
              <a:rPr lang="ar-EG" sz="3400" b="1" dirty="0" smtClean="0"/>
              <a:t>مرتفعات الزاوية و العلويين </a:t>
            </a:r>
            <a:endParaRPr lang="en-US" sz="3400" b="1" dirty="0" smtClean="0"/>
          </a:p>
          <a:p>
            <a:pPr algn="r" rtl="1">
              <a:buNone/>
            </a:pPr>
            <a:r>
              <a:rPr lang="ar-EG" dirty="0" smtClean="0"/>
              <a:t>- تمتد جنوب مرتفعات الأكراد والامانوس </a:t>
            </a:r>
          </a:p>
          <a:p>
            <a:pPr algn="r" rtl="1">
              <a:buNone/>
            </a:pPr>
            <a:r>
              <a:rPr lang="ar-EG" b="1" dirty="0" smtClean="0"/>
              <a:t>- </a:t>
            </a:r>
            <a:r>
              <a:rPr lang="ar-EG" sz="3400" b="1" u="sng" dirty="0" smtClean="0">
                <a:solidFill>
                  <a:srgbClr val="FF0000"/>
                </a:solidFill>
              </a:rPr>
              <a:t>تنقسم إلي كتلتين جبليتين هما :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 algn="r" rtl="1">
              <a:buFontTx/>
              <a:buChar char="-"/>
            </a:pPr>
            <a:r>
              <a:rPr lang="ar-EG" sz="3400" b="1" u="sng" dirty="0" smtClean="0"/>
              <a:t>جبل الزاوية </a:t>
            </a:r>
          </a:p>
          <a:p>
            <a:pPr algn="r" rtl="1"/>
            <a:r>
              <a:rPr lang="ar-EG" sz="3100" dirty="0" smtClean="0">
                <a:latin typeface="Simplified Arabic" pitchFamily="18" charset="-78"/>
                <a:cs typeface="Simplified Arabic" pitchFamily="18" charset="-78"/>
              </a:rPr>
              <a:t>يقع في الشرق ويبلغ ارتفاعه حوالي 900 م ويتألف من  من صخور جيرية . </a:t>
            </a:r>
            <a:endParaRPr lang="en-US" sz="31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EG" b="1" u="sng" dirty="0" smtClean="0"/>
              <a:t>جبال العلويين</a:t>
            </a:r>
          </a:p>
          <a:p>
            <a:pPr indent="-160338" algn="r" rtl="1">
              <a:lnSpc>
                <a:spcPct val="120000"/>
              </a:lnSpc>
            </a:pPr>
            <a:r>
              <a:rPr lang="ar-EG" dirty="0" smtClean="0"/>
              <a:t> </a:t>
            </a:r>
            <a:r>
              <a:rPr lang="ar-EG" sz="3100" dirty="0" smtClean="0">
                <a:latin typeface="Simplified Arabic" pitchFamily="18" charset="-78"/>
                <a:cs typeface="Simplified Arabic" pitchFamily="18" charset="-78"/>
              </a:rPr>
              <a:t>يقع في الغرب، ويتألف من تكوينات جيرية في النطاق الشمالي في حين تنتشر صخور البازلت في مناطق متعددة من النطاق الجنوبي </a:t>
            </a:r>
          </a:p>
          <a:p>
            <a:pPr indent="-160338" algn="r" rtl="1">
              <a:lnSpc>
                <a:spcPct val="120000"/>
              </a:lnSpc>
            </a:pPr>
            <a:r>
              <a:rPr lang="ar-EG" sz="3100" dirty="0" smtClean="0">
                <a:latin typeface="Simplified Arabic" pitchFamily="18" charset="-78"/>
                <a:cs typeface="Simplified Arabic" pitchFamily="18" charset="-78"/>
              </a:rPr>
              <a:t> ويتراوح عرضها بين 30 : 35 كم </a:t>
            </a:r>
          </a:p>
          <a:p>
            <a:pPr indent="-160338" algn="r" rtl="1">
              <a:lnSpc>
                <a:spcPct val="120000"/>
              </a:lnSpc>
            </a:pPr>
            <a:r>
              <a:rPr lang="ar-EG" sz="3100" dirty="0" smtClean="0">
                <a:latin typeface="Simplified Arabic" pitchFamily="18" charset="-78"/>
                <a:cs typeface="Simplified Arabic" pitchFamily="18" charset="-78"/>
              </a:rPr>
              <a:t>وتعد قمة جبل النبي يونس هي اعلي قمة جبلية بجبل العلويين حيث يبلغ ارتفاعها 1020 م . </a:t>
            </a:r>
            <a:endParaRPr lang="en-US" sz="3100" dirty="0" smtClean="0">
              <a:latin typeface="Simplified Arabic" pitchFamily="18" charset="-78"/>
              <a:cs typeface="Simplified Arabic" pitchFamily="18" charset="-78"/>
            </a:endParaRPr>
          </a:p>
          <a:p>
            <a:endParaRPr lang="ar-EG" dirty="0" smtClean="0"/>
          </a:p>
          <a:p>
            <a:pPr lvl="0" algn="r" rtl="1">
              <a:buFontTx/>
              <a:buChar char="-"/>
            </a:pPr>
            <a:endParaRPr lang="ar-EG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096000"/>
          </a:xfr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 lvl="0" algn="r" rtl="1">
              <a:buFont typeface="Wingdings" pitchFamily="2" charset="2"/>
              <a:buChar char="ü"/>
            </a:pPr>
            <a:r>
              <a:rPr lang="ar-EG" sz="4600" b="1" u="sng" dirty="0" smtClean="0"/>
              <a:t>مرتفعات لبنان الشرقية و الغربية:</a:t>
            </a:r>
            <a:endParaRPr lang="en-US" sz="4600" u="sng" dirty="0" smtClean="0"/>
          </a:p>
          <a:p>
            <a:pPr algn="r" rtl="1">
              <a:buFontTx/>
              <a:buChar char="-"/>
            </a:pPr>
            <a:r>
              <a:rPr lang="ar-EG" sz="4600" b="1" u="sng" dirty="0" smtClean="0">
                <a:solidFill>
                  <a:srgbClr val="FF0000"/>
                </a:solidFill>
              </a:rPr>
              <a:t>المرتفعات الشرقية : </a:t>
            </a:r>
          </a:p>
          <a:p>
            <a:pPr marL="274638" indent="-274638" algn="r" rtl="1">
              <a:lnSpc>
                <a:spcPct val="210000"/>
              </a:lnSpc>
              <a:buFontTx/>
              <a:buChar char="-"/>
            </a:pPr>
            <a:r>
              <a:rPr lang="ar-EG" sz="3100" b="1" dirty="0" smtClean="0"/>
              <a:t>تمتد جبال لبنان الشرقية بين حمص شمالا والقنيطرة جنوبا لمسافة 180كم</a:t>
            </a:r>
          </a:p>
          <a:p>
            <a:pPr marL="274638" indent="-274638" algn="r" rtl="1">
              <a:lnSpc>
                <a:spcPct val="210000"/>
              </a:lnSpc>
              <a:buFontTx/>
              <a:buChar char="-"/>
            </a:pPr>
            <a:r>
              <a:rPr lang="ar-EG" sz="3100" b="1" dirty="0" smtClean="0"/>
              <a:t> تتألف من  صخور جيرية</a:t>
            </a:r>
          </a:p>
          <a:p>
            <a:pPr algn="r" rtl="1">
              <a:buFontTx/>
              <a:buChar char="-"/>
            </a:pPr>
            <a:r>
              <a:rPr lang="ar-EG" sz="4600" b="1" u="sng" dirty="0" smtClean="0">
                <a:solidFill>
                  <a:srgbClr val="FF0000"/>
                </a:solidFill>
              </a:rPr>
              <a:t>المرتفعات الغربية:</a:t>
            </a:r>
          </a:p>
          <a:p>
            <a:pPr marL="274638" indent="-274638" algn="r" rtl="1">
              <a:lnSpc>
                <a:spcPct val="210000"/>
              </a:lnSpc>
              <a:buFontTx/>
              <a:buChar char="-"/>
            </a:pPr>
            <a:r>
              <a:rPr lang="ar-EG" sz="3100" b="1" dirty="0" smtClean="0"/>
              <a:t> تمتد جبال لبنان الغربية بين سهلا عكار شمالا والمجرى الأدنى لنهر الليطانى جنوبا لمسافة 170كم </a:t>
            </a:r>
          </a:p>
          <a:p>
            <a:pPr marL="274638" indent="-274638" algn="r" rtl="1">
              <a:lnSpc>
                <a:spcPct val="210000"/>
              </a:lnSpc>
              <a:buFontTx/>
              <a:buChar char="-"/>
            </a:pPr>
            <a:r>
              <a:rPr lang="ar-EG" sz="3100" b="1" dirty="0" smtClean="0"/>
              <a:t>يضم هذا النطاق أعلى قمم جبلية في مرتفعات الشام والتي تزيد عن 3000م وهى قمم القرنة السوداء وفم الميزان . </a:t>
            </a:r>
          </a:p>
          <a:p>
            <a:pPr marL="274638" indent="-274638" algn="r" rtl="1">
              <a:lnSpc>
                <a:spcPct val="210000"/>
              </a:lnSpc>
              <a:buFontTx/>
              <a:buChar char="-"/>
            </a:pPr>
            <a:r>
              <a:rPr lang="ar-EG" sz="3100" b="1" dirty="0" smtClean="0"/>
              <a:t>تتسم  بتعدد الأودية النهرية وأهمها نهر إبراهيم و بيروت و الليطانى .</a:t>
            </a:r>
            <a:endParaRPr lang="en-US" sz="3100" b="1" dirty="0" smtClean="0"/>
          </a:p>
          <a:p>
            <a:pPr algn="r" rtl="1">
              <a:buFont typeface="Wingdings" pitchFamily="2" charset="2"/>
              <a:buChar char="ü"/>
            </a:pPr>
            <a:r>
              <a:rPr lang="ar-EG" sz="4600" b="1" u="sng" dirty="0" smtClean="0"/>
              <a:t>مرتفعات الأردن في الشرق و فلسطين :</a:t>
            </a:r>
          </a:p>
          <a:p>
            <a:pPr algn="r" rtl="1">
              <a:buFontTx/>
              <a:buChar char="-"/>
            </a:pPr>
            <a:r>
              <a:rPr lang="ar-EG" b="1" dirty="0" smtClean="0"/>
              <a:t>تبدأ من جنوب نهر اليرموك شمالا حتى خليج العقبة جنوبا </a:t>
            </a:r>
          </a:p>
          <a:p>
            <a:pPr algn="r" rtl="1">
              <a:buFontTx/>
              <a:buChar char="-"/>
            </a:pPr>
            <a:endParaRPr lang="ar-EG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lvl="1" indent="-468313" algn="r" rtl="1">
              <a:buNone/>
            </a:pPr>
            <a:endParaRPr lang="ar-EG" sz="4100" b="1" u="sng" dirty="0" smtClean="0">
              <a:solidFill>
                <a:srgbClr val="FF0000"/>
              </a:solidFill>
            </a:endParaRPr>
          </a:p>
          <a:p>
            <a:pPr lvl="1" indent="-468313" algn="r" rtl="1">
              <a:buNone/>
            </a:pPr>
            <a:r>
              <a:rPr lang="ar-EG" sz="4100" b="1" u="sng" dirty="0" smtClean="0">
                <a:solidFill>
                  <a:srgbClr val="FF0000"/>
                </a:solidFill>
              </a:rPr>
              <a:t>ج- جبال البحر الأحمر في السعودية و اليمن:</a:t>
            </a:r>
            <a:endParaRPr lang="en-US" sz="4100" b="1" u="sng" dirty="0" smtClean="0">
              <a:solidFill>
                <a:srgbClr val="FF0000"/>
              </a:solidFill>
            </a:endParaRPr>
          </a:p>
          <a:p>
            <a:pPr marL="274638" indent="-274638" algn="r" rtl="1">
              <a:lnSpc>
                <a:spcPct val="200000"/>
              </a:lnSpc>
              <a:buFontTx/>
              <a:buChar char="-"/>
            </a:pPr>
            <a:r>
              <a:rPr lang="ar-EG" sz="2900" b="1" dirty="0" smtClean="0"/>
              <a:t>تمثل جبال البحر الأحمر في السعودية واليمن الحافة الشرقية للأخدود الافريقى العظيم </a:t>
            </a:r>
          </a:p>
          <a:p>
            <a:pPr marL="274638" indent="-274638" algn="r" rtl="1">
              <a:lnSpc>
                <a:spcPct val="200000"/>
              </a:lnSpc>
              <a:buFontTx/>
              <a:buChar char="-"/>
            </a:pPr>
            <a:r>
              <a:rPr lang="ar-EG" sz="2900" b="1" dirty="0" smtClean="0"/>
              <a:t>تمتد الجبال علي طول محور شمالي غربي – جنوبي شرقي</a:t>
            </a:r>
          </a:p>
          <a:p>
            <a:pPr marL="274638" indent="-274638" algn="r" rtl="1">
              <a:lnSpc>
                <a:spcPct val="200000"/>
              </a:lnSpc>
              <a:buFontTx/>
              <a:buChar char="-"/>
            </a:pPr>
            <a:r>
              <a:rPr lang="ar-EG" sz="2900" b="1" dirty="0" smtClean="0"/>
              <a:t>تتسم بكثرة الانكسارات  التي أسهمت في وعورة سفوحها التي تنحدر انحدارا شديدا ناحية البحر الأحمر وتدريجي نحو الشرق </a:t>
            </a:r>
          </a:p>
          <a:p>
            <a:pPr marL="274638" indent="-274638" algn="r" rtl="1">
              <a:lnSpc>
                <a:spcPct val="200000"/>
              </a:lnSpc>
              <a:buFontTx/>
              <a:buChar char="-"/>
            </a:pPr>
            <a:r>
              <a:rPr lang="ar-EG" sz="2900" b="1" dirty="0" smtClean="0"/>
              <a:t>تتألف من صخور نارية قديمة وطفوح بركانية</a:t>
            </a:r>
          </a:p>
          <a:p>
            <a:pPr marL="274638" indent="-274638" algn="r" rtl="1">
              <a:lnSpc>
                <a:spcPct val="200000"/>
              </a:lnSpc>
              <a:buFontTx/>
              <a:buChar char="-"/>
            </a:pPr>
            <a:endParaRPr lang="ar-EG" sz="2200" b="1" dirty="0" smtClean="0"/>
          </a:p>
          <a:p>
            <a:pPr algn="r" rtl="1"/>
            <a:r>
              <a:rPr lang="ar-EG" b="1" u="sng" dirty="0" smtClean="0">
                <a:solidFill>
                  <a:schemeClr val="tx2">
                    <a:lumMod val="50000"/>
                  </a:schemeClr>
                </a:solidFill>
              </a:rPr>
              <a:t>تنقسم جبال البحر الأحمر في السعودية إلى ثلاثة أقسام هي </a:t>
            </a:r>
            <a:r>
              <a:rPr lang="ar-EG" b="1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 algn="r" rtl="1">
              <a:buNone/>
            </a:pPr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 rtl="1">
              <a:buNone/>
            </a:pPr>
            <a:r>
              <a:rPr lang="ar-EG" b="1" u="sng" dirty="0" smtClean="0">
                <a:solidFill>
                  <a:srgbClr val="D20000"/>
                </a:solidFill>
              </a:rPr>
              <a:t>1- جبال مدين </a:t>
            </a:r>
          </a:p>
          <a:p>
            <a:pPr algn="r" rtl="1">
              <a:buNone/>
            </a:pPr>
            <a:r>
              <a:rPr lang="ar-EG" dirty="0" smtClean="0"/>
              <a:t> يمثل الجزء الشمالي من السلسلة الجبلية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868</Words>
  <Application>Microsoft Office PowerPoint</Application>
  <PresentationFormat>On-screen Show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ج :الجبال الانكسارية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ثالثا :الجبال الانكسارية</dc:title>
  <dc:creator/>
  <cp:lastModifiedBy>mosalama</cp:lastModifiedBy>
  <cp:revision>22</cp:revision>
  <dcterms:created xsi:type="dcterms:W3CDTF">2006-08-16T00:00:00Z</dcterms:created>
  <dcterms:modified xsi:type="dcterms:W3CDTF">2020-03-29T19:17:44Z</dcterms:modified>
</cp:coreProperties>
</file>