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BE7E5"/>
    <a:srgbClr val="FBD5EC"/>
    <a:srgbClr val="F5A1D3"/>
    <a:srgbClr val="E6BAB8"/>
    <a:srgbClr val="960000"/>
    <a:srgbClr val="E6B9B8"/>
    <a:srgbClr val="E2ADAC"/>
    <a:srgbClr val="A14D07"/>
    <a:srgbClr val="63D3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abgeographers.net/vb/threads/arab2307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A%D8%B4%D8%A7%D8%AF" TargetMode="External"/><Relationship Id="rId2" Type="http://schemas.openxmlformats.org/officeDocument/2006/relationships/hyperlink" Target="https://ar.wikipedia.org/wiki/%D8%A7%D9%84%D8%B5%D8%AD%D8%B1%D8%A7%D8%A1_%D8%A7%D9%84%D9%83%D8%A8%D8%B1%D9%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.wikipedia.org/wiki/%D9%84%D9%8A%D8%A8%D9%8A%D8%A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السابعة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  <a:solidFill>
            <a:srgbClr val="E6B9B8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r" rtl="1">
              <a:lnSpc>
                <a:spcPct val="110000"/>
              </a:lnSpc>
              <a:buFont typeface="Wingdings" pitchFamily="2" charset="2"/>
              <a:buChar char="Ø"/>
            </a:pPr>
            <a:r>
              <a:rPr lang="ar-EG" b="1" u="sng" dirty="0" smtClean="0">
                <a:solidFill>
                  <a:srgbClr val="FF0000"/>
                </a:solidFill>
              </a:rPr>
              <a:t>هضبة الميزيتا: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عبارة عن 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كتله أركية 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قديمة تغطيها تكوينات رسوبية حديثة تأثرت بفعل عوامل التعرية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اختفاء الصخور الأركية لهضبة 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الميزيتا 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لطمرها بفعل الرواسب الحديثة إلا أن الصخور القديمة تظهر عارية على السطح في نطاقات محدودة أهمها حوض وادي أم الربيع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قاومت هذه الهضبة بحكم صلابة تكويناتها الضغوط التي تعرضت لها خلال الميوسين 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” الحركة الألبية ” 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 التي أدت إلى تكوين سلاسل أطلس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لعبت هذه الهضبة الصلبة دورا كبيرا في تحديد محاور إتجاهات سلاسل </a:t>
            </a: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الأطلس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943600"/>
          </a:xfr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130000"/>
              </a:lnSpc>
              <a:buFont typeface="Wingdings" pitchFamily="2" charset="2"/>
              <a:buChar char="Ø"/>
            </a:pPr>
            <a:r>
              <a:rPr lang="ar-EG" sz="3500" b="1" u="sng" dirty="0" smtClean="0">
                <a:solidFill>
                  <a:srgbClr val="FF0000"/>
                </a:solidFill>
              </a:rPr>
              <a:t>- هضبة الشطوط</a:t>
            </a:r>
            <a:endParaRPr lang="en-US" sz="3500" b="1" u="sng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تمتد هضبة الشطوط  بين جبال أطلس الشمالية وأطلس الجنوبية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تتصل هضبة الشطوط بهضبة الميزيتا في الغرب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يبلغ متوسط ارتفاعها حوالي 1000 م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تشبه هضبة الشطوط هضبة الميزيتا من حيث بنيتها الجيولوجية ، فهي تتكون من صخور نارية قديمة تغطيها تكوينات رسوبية حديثة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تنتشر فوق هضبة الشطوط البحيرات الملحية التى تكونت بفغل الضغوط المصاحبة للحركات الالبية فى الزمن الثالث 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indent="-468313" algn="ctr" rtl="1">
              <a:lnSpc>
                <a:spcPct val="90000"/>
              </a:lnSpc>
              <a:buNone/>
            </a:pPr>
            <a:r>
              <a:rPr lang="ar-EG" sz="32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2- سلسلة جبال زاجروس و كردستان:</a:t>
            </a:r>
            <a:endParaRPr lang="en-US" sz="32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تمتد في شمال وشمال شرق العراق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تتميز بالارتفاع الشديد في الجزء الشمالي الغربي حيث يبلغ  أعلى قمة بها حوالي 3600 م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تكسو هذه القمم الثلوج التي تغذي روافد نهر (دجلة ديالي والزاب الكبير والزاب الصغير)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تنتمي هذه المرتفعات إلى الزمن الثالث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تعرضت هذه المرتفعات لحركات تكتونية عنيفة أدت إلي ظهور التواءات شديدة وحافات قافزة لأعلى وأحواض هابطة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يجرى على هذه الجبال عدد من الأودية العميقة أهمها (ديالي والزاب الكبير والزاب الصغير ) </a:t>
            </a:r>
            <a:r>
              <a:rPr lang="ar-EG" dirty="0" smtClean="0"/>
              <a:t>.</a:t>
            </a:r>
            <a:endParaRPr lang="en-US" sz="2800" dirty="0" smtClean="0"/>
          </a:p>
          <a:p>
            <a:pPr algn="r" rtl="1"/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  <a:solidFill>
            <a:srgbClr val="8BE7E5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1" indent="-468313" algn="ctr" rtl="1">
              <a:buNone/>
            </a:pPr>
            <a:r>
              <a:rPr lang="ar-EG" sz="35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3- مرتفعات عمان:</a:t>
            </a:r>
            <a:endParaRPr lang="en-US" sz="35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تمتد مرتفعات عمان على شكل قوس جبلي كبير يتجه صوب الجنوب الغربي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تطل مرتفعات عمان على خليج عمان من الشرق، والربع الخالي من الغرب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مرتفعات عمان تمثل امتداد لجبال زاجروس و كردستان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جبال عمان هى مرتفعات التوائية وعرة شديدة الانحدار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انفصلت جبال عمان عن جبال (زاجروس و كردستان) نتيجة حركات الهبوط التي أدت لتكوين مضيق هرمز خلال البلايوسين </a:t>
            </a:r>
            <a:endParaRPr lang="en-US" sz="2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r>
              <a:rPr lang="ar-EG" dirty="0" smtClean="0">
                <a:solidFill>
                  <a:srgbClr val="B00000"/>
                </a:solidFill>
              </a:rPr>
              <a:t>- </a:t>
            </a:r>
            <a:r>
              <a:rPr lang="ar-EG" b="1" dirty="0" smtClean="0">
                <a:solidFill>
                  <a:srgbClr val="B00000"/>
                </a:solidFill>
              </a:rPr>
              <a:t>تنقسم مرتفعات عمان إلي ثلاثة أقسام وهي :</a:t>
            </a:r>
            <a:r>
              <a:rPr lang="ar-EG" b="1" dirty="0" smtClean="0"/>
              <a:t>-</a:t>
            </a:r>
            <a:endParaRPr lang="en-US" sz="2800" b="1" dirty="0" smtClean="0"/>
          </a:p>
          <a:p>
            <a:pPr lvl="0" algn="r" rtl="1">
              <a:buFont typeface="Wingdings" pitchFamily="2" charset="2"/>
              <a:buChar char="Ø"/>
            </a:pPr>
            <a:r>
              <a:rPr lang="ar-EG" sz="3500" b="1" dirty="0" smtClean="0">
                <a:solidFill>
                  <a:schemeClr val="tx2"/>
                </a:solidFill>
              </a:rPr>
              <a:t>نطاق روس الجبال : </a:t>
            </a:r>
          </a:p>
          <a:p>
            <a:pPr lvl="0" algn="r" rtl="1">
              <a:buNone/>
            </a:pPr>
            <a:r>
              <a:rPr lang="ar-EG" dirty="0" smtClean="0"/>
              <a:t>-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يشغل الجزء الشمالي من مرتفعات عمان</a:t>
            </a:r>
          </a:p>
          <a:p>
            <a:pPr lvl="0" algn="r" rtl="1">
              <a:buNone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- يتكون من التكوينات الجيرية عظيمة السمك </a:t>
            </a:r>
            <a:r>
              <a:rPr lang="ar-EG" dirty="0" smtClean="0"/>
              <a:t>.</a:t>
            </a:r>
            <a:endParaRPr lang="en-US" sz="28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EG" sz="3500" b="1" dirty="0" smtClean="0">
                <a:solidFill>
                  <a:schemeClr val="tx2"/>
                </a:solidFill>
              </a:rPr>
              <a:t>نطاق الحجر : 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EG" sz="2800" b="1" dirty="0" smtClean="0"/>
              <a:t>-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يشغل الجزء الأوسط من مرتفعات عمان 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EG" sz="2800" b="1" dirty="0" smtClean="0"/>
              <a:t>-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 يتكون من الصخور النارية الصلبة </a:t>
            </a:r>
            <a:r>
              <a:rPr lang="ar-EG" dirty="0" smtClean="0"/>
              <a:t>.</a:t>
            </a:r>
            <a:endParaRPr lang="en-US" dirty="0" smtClean="0"/>
          </a:p>
          <a:p>
            <a:pPr algn="r" rtl="1">
              <a:buFont typeface="Wingdings" pitchFamily="2" charset="2"/>
              <a:buChar char="Ø"/>
            </a:pPr>
            <a:r>
              <a:rPr lang="ar-EG" sz="3500" b="1" dirty="0" smtClean="0">
                <a:solidFill>
                  <a:schemeClr val="tx2"/>
                </a:solidFill>
              </a:rPr>
              <a:t>نطاق الجبل الأخضر :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- يشغل الجزء الجنوبي من مرتفعات عمان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- يتكون من التكوينات الجيرية الصلبة  التي تكونت اثناء الحركة الألبية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- تعتبر قمة شامس أعلى نقطة في الجبل الأخضر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791200"/>
          </a:xfrm>
          <a:solidFill>
            <a:srgbClr val="8BE7E5"/>
          </a:solidFill>
          <a:ln w="349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lvl="1" indent="-468313" algn="ctr" rtl="1">
              <a:buNone/>
            </a:pPr>
            <a:r>
              <a:rPr lang="ar-EG" sz="3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4- مرتفعات طوروس</a:t>
            </a:r>
            <a:endParaRPr lang="en-US" sz="38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/>
              <a:t>تقع مرتفعات طوروس في الجزء الجنوبي من تركيا في وسط هضبة الأناضول حتي الحدود الشمالية العراقية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/>
              <a:t>تنبع الروافد العليا من نهر دجلة والفرات من الجهة الشرقيّة لمرتفعات طوروس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/>
              <a:t>يتراوح ارتفاعها بين 100-3600م 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/>
              <a:t>تنحدر مرتفعات طوروس باتجاه عام من الغرب إلي الشرق على طول امتداد البحر المتوسط </a:t>
            </a:r>
          </a:p>
          <a:p>
            <a:pPr algn="r" rtl="1">
              <a:lnSpc>
                <a:spcPct val="110000"/>
              </a:lnSpc>
              <a:buNone/>
            </a:pPr>
            <a:r>
              <a:rPr lang="ar-EG" sz="2600" b="1" u="sng" dirty="0" smtClean="0">
                <a:solidFill>
                  <a:schemeClr val="tx2"/>
                </a:solidFill>
              </a:rPr>
              <a:t>تنقسم جبال طوروس إلي ثلاث أقسام هي : </a:t>
            </a:r>
            <a:endParaRPr lang="en-US" sz="2600" b="1" u="sng" dirty="0" smtClean="0">
              <a:solidFill>
                <a:schemeClr val="tx2"/>
              </a:solidFill>
            </a:endParaRPr>
          </a:p>
          <a:p>
            <a:pPr marL="1249363" lvl="0" indent="-258763" algn="r" rtl="1"/>
            <a:r>
              <a:rPr lang="ar-EG" sz="2800" b="1" dirty="0" smtClean="0">
                <a:solidFill>
                  <a:srgbClr val="B00000"/>
                </a:solidFill>
                <a:latin typeface="Simplified Arabic" pitchFamily="18" charset="-78"/>
                <a:cs typeface="Simplified Arabic" pitchFamily="18" charset="-78"/>
              </a:rPr>
              <a:t>طوروس الغربية</a:t>
            </a:r>
            <a:endParaRPr lang="en-US" sz="2400" b="1" dirty="0" smtClean="0">
              <a:solidFill>
                <a:srgbClr val="B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249363" lvl="0" indent="-258763" algn="r" rtl="1"/>
            <a:r>
              <a:rPr lang="ar-EG" sz="2800" b="1" dirty="0" smtClean="0">
                <a:solidFill>
                  <a:srgbClr val="B00000"/>
                </a:solidFill>
                <a:latin typeface="Simplified Arabic" pitchFamily="18" charset="-78"/>
                <a:cs typeface="Simplified Arabic" pitchFamily="18" charset="-78"/>
              </a:rPr>
              <a:t>طوروس الشرقية</a:t>
            </a:r>
            <a:endParaRPr lang="en-US" sz="2400" b="1" dirty="0" smtClean="0">
              <a:solidFill>
                <a:srgbClr val="B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249363" indent="-258763" algn="r" rtl="1"/>
            <a:r>
              <a:rPr lang="ar-EG" sz="2800" b="1" dirty="0" smtClean="0">
                <a:solidFill>
                  <a:srgbClr val="B00000"/>
                </a:solidFill>
                <a:latin typeface="Simplified Arabic" pitchFamily="18" charset="-78"/>
                <a:cs typeface="Simplified Arabic" pitchFamily="18" charset="-78"/>
              </a:rPr>
              <a:t>طوروس الوسطى</a:t>
            </a:r>
            <a:endParaRPr lang="ar-EG" sz="2800" b="1" dirty="0">
              <a:solidFill>
                <a:srgbClr val="B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5791200"/>
            <a:ext cx="7239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الباب الثانى-المحاضره السابعة- البقية فى المحاضره الثامنة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ar-EG" b="1" i="1" dirty="0" smtClean="0"/>
              <a:t> أشكل السطح في الوطن العربي</a:t>
            </a:r>
            <a:r>
              <a:rPr lang="ar-EG" b="1" dirty="0" smtClean="0"/>
              <a:t>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191000"/>
          </a:xfrm>
          <a:solidFill>
            <a:schemeClr val="accent5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EG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تنقسم مظاهر السطح داخل الوطن العربي </a:t>
            </a:r>
            <a:r>
              <a:rPr lang="ar-EG" sz="2700" b="1" dirty="0" smtClean="0">
                <a:solidFill>
                  <a:srgbClr val="FF0000"/>
                </a:solidFill>
              </a:rPr>
              <a:t>إلي ثلاثة أشكال رئيسية :-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533400" lvl="0" indent="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</a:rPr>
              <a:t>المرتفعات الجبلية .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33400" lvl="0" indent="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</a:rPr>
              <a:t>الهضاب .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33400" indent="3651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</a:rPr>
              <a:t>السهول </a:t>
            </a:r>
            <a:r>
              <a:rPr lang="ar-EG" dirty="0" smtClean="0">
                <a:solidFill>
                  <a:schemeClr val="bg1"/>
                </a:solidFill>
              </a:rPr>
              <a:t>.</a:t>
            </a:r>
            <a:endParaRPr lang="ar-E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400800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lvl="0" algn="ctr" rtl="1">
              <a:buNone/>
            </a:pPr>
            <a:endParaRPr lang="ar-EG" sz="5100" b="1" u="sng" dirty="0" smtClean="0"/>
          </a:p>
          <a:p>
            <a:pPr lvl="0" algn="ctr" rtl="1">
              <a:buNone/>
            </a:pPr>
            <a:r>
              <a:rPr lang="ar-EG" sz="12800" b="1" u="sng" dirty="0" smtClean="0"/>
              <a:t>اولا : المرتفعات الجبلية </a:t>
            </a:r>
            <a:endParaRPr lang="ar-EG" sz="6500" b="1" u="sng" dirty="0" smtClean="0"/>
          </a:p>
          <a:p>
            <a:pPr lvl="0" algn="ctr" rtl="1">
              <a:lnSpc>
                <a:spcPct val="120000"/>
              </a:lnSpc>
              <a:buNone/>
            </a:pPr>
            <a:endParaRPr lang="en-US" sz="7200" b="1" u="sng" dirty="0" smtClean="0"/>
          </a:p>
          <a:p>
            <a:pPr algn="r" rtl="1">
              <a:buFontTx/>
              <a:buChar char="-"/>
            </a:pPr>
            <a:r>
              <a:rPr lang="ar-EG" sz="8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تشترك  السلاسل  الجبلية  في الوطن  العربي في صفة واحدة، وهي أن اغلبها تمتد بموازاة السواحل البحرية. </a:t>
            </a:r>
          </a:p>
          <a:p>
            <a:pPr algn="r" rtl="1">
              <a:buFontTx/>
              <a:buChar char="-"/>
            </a:pPr>
            <a:r>
              <a:rPr lang="ar-EG" sz="8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 تنقسم الجبال في الوطن العربي من حيث نشأتها و تطورها إلى ثلاثة أقسام رئيسية وهي:</a:t>
            </a:r>
          </a:p>
          <a:p>
            <a:pPr indent="2430463" algn="r" rtl="1">
              <a:buNone/>
            </a:pP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أ- الجبال التحاتية</a:t>
            </a:r>
          </a:p>
          <a:p>
            <a:pPr indent="2430463" algn="r" rtl="1">
              <a:buNone/>
            </a:pP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ب- الجبال الالتوائية الحديثة</a:t>
            </a:r>
          </a:p>
          <a:p>
            <a:pPr indent="2430463" algn="r" rtl="1">
              <a:buNone/>
            </a:pP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ج- الجبال الانكسارية</a:t>
            </a:r>
          </a:p>
          <a:p>
            <a:pPr indent="465138" algn="r" rtl="1">
              <a:buNone/>
            </a:pPr>
            <a:endParaRPr lang="en-US" sz="49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indent="-160338" algn="r" rtl="1">
              <a:buNone/>
            </a:pPr>
            <a:r>
              <a:rPr lang="ar-EG" sz="11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أ-</a:t>
            </a:r>
            <a:r>
              <a:rPr lang="ar-EG" sz="111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الجبال التحاتية</a:t>
            </a:r>
            <a:endParaRPr lang="en-US" sz="111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65125" lvl="2" indent="-273050" algn="r" rtl="1">
              <a:lnSpc>
                <a:spcPct val="170000"/>
              </a:lnSpc>
              <a:buNone/>
            </a:pPr>
            <a:r>
              <a:rPr lang="ar-EG" sz="7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هي عبارة عن بقايا سلاسل جبلية قديمة تأثرت بعوامل التعرية ، فظهرت بقاياها على شكل كتل جبلية(نارية – متحولة ) </a:t>
            </a:r>
            <a:r>
              <a:rPr lang="ar-EG" sz="7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 من أمثلتها في الوطن العربي:</a:t>
            </a:r>
            <a:endParaRPr lang="en-US" sz="74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r" rtl="1">
              <a:lnSpc>
                <a:spcPct val="120000"/>
              </a:lnSpc>
              <a:buNone/>
            </a:pPr>
            <a:endParaRPr lang="ar-EG" sz="9600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1" algn="r" rtl="1">
              <a:lnSpc>
                <a:spcPct val="120000"/>
              </a:lnSpc>
              <a:buNone/>
            </a:pPr>
            <a:r>
              <a:rPr lang="ar-EG" sz="3500" b="1" u="sng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1- جبل العوينات</a:t>
            </a:r>
            <a:endParaRPr lang="en-US" sz="3500" b="1" u="sng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يقع عند نقطة الالتقاء بين الحدود الليبية المصرية السودانية </a:t>
            </a: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تبلغ مساحة هذه الكتلة الجبلية 800كم</a:t>
            </a:r>
            <a:r>
              <a:rPr lang="ar-EG" sz="2800" b="1" baseline="30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يتكون من صخور جرانيتية </a:t>
            </a: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تبلغ أعلي قمة بالجبل  1934م</a:t>
            </a:r>
            <a:endParaRPr lang="ar-EG" sz="2800" b="1" u="sng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indent="-650875" algn="r" rtl="1">
              <a:buNone/>
            </a:pPr>
            <a:endParaRPr lang="ar-EG" sz="2400" u="sng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r" rtl="1">
              <a:lnSpc>
                <a:spcPct val="120000"/>
              </a:lnSpc>
              <a:buNone/>
            </a:pPr>
            <a:r>
              <a:rPr lang="ar-EG" sz="3500" b="1" u="sng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2- جبال تيبستي</a:t>
            </a:r>
            <a:endParaRPr lang="en-US" sz="3500" b="1" u="sng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جبال تيبستي هي كتلة جبلية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وسط 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 tooltip="الصحراء الكبرى"/>
              </a:rPr>
              <a:t>الصحراء الأفريقية الكبرى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endParaRPr lang="ar-EG" sz="28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تقع فى شمال 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3" tooltip="تشاد"/>
              </a:rPr>
              <a:t>تشاد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وأقصى جنوب 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4" tooltip="ليبيا"/>
              </a:rPr>
              <a:t>ليبيا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تعد تلك الجبال أطول وأكبر سلسلة جبلية في 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  <a:hlinkClick r:id="rId2" tooltip="الصحراء الكبرى"/>
              </a:rPr>
              <a:t>الصحراء الكبرى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، </a:t>
            </a:r>
          </a:p>
          <a:p>
            <a:pPr marL="808038" indent="-182563" algn="r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تبلغ أعلى قمة جبليه بها  قمة "إيمي كووسي" التي يبلغ ارتفاعها 3415 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  <a:solidFill>
            <a:schemeClr val="tx2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indent="-160338" algn="r" rtl="1">
              <a:buNone/>
            </a:pPr>
            <a:endParaRPr lang="ar-EG" sz="39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indent="-160338" algn="r" rtl="1">
              <a:buNone/>
            </a:pPr>
            <a:r>
              <a:rPr lang="ar-EG" sz="45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 : الجبال الالتوائية الحديثة</a:t>
            </a:r>
            <a:endParaRPr lang="en-US" sz="45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بدأ تكون هذه الجبال في أواخر الزمن الجيولوجي الثاني وبلغت شدتها أثناء الزمن الجيولوجي الثالث </a:t>
            </a:r>
            <a:r>
              <a:rPr lang="ar-EG" sz="3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وتضم كل من  :</a:t>
            </a:r>
          </a:p>
          <a:p>
            <a:pPr marL="2057400" indent="-2057400" algn="r" rtl="1">
              <a:lnSpc>
                <a:spcPct val="170000"/>
              </a:lnSpc>
              <a:buFontTx/>
              <a:buChar char="-"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EG" b="1" dirty="0" smtClean="0">
                <a:solidFill>
                  <a:srgbClr val="960000"/>
                </a:solidFill>
                <a:latin typeface="Simplified Arabic" pitchFamily="18" charset="-78"/>
                <a:cs typeface="Simplified Arabic" pitchFamily="18" charset="-78"/>
              </a:rPr>
              <a:t>جبال اطلس</a:t>
            </a:r>
          </a:p>
          <a:p>
            <a:pPr marL="2057400" indent="-2057400" algn="r" rtl="1">
              <a:lnSpc>
                <a:spcPct val="170000"/>
              </a:lnSpc>
              <a:buFontTx/>
              <a:buChar char="-"/>
            </a:pPr>
            <a:r>
              <a:rPr lang="ar-EG" b="1" dirty="0" smtClean="0">
                <a:solidFill>
                  <a:srgbClr val="960000"/>
                </a:solidFill>
                <a:latin typeface="Simplified Arabic" pitchFamily="18" charset="-78"/>
                <a:cs typeface="Simplified Arabic" pitchFamily="18" charset="-78"/>
              </a:rPr>
              <a:t>2- جبال زاجروس وكردستان</a:t>
            </a:r>
          </a:p>
          <a:p>
            <a:pPr marL="2057400" indent="-2057400" algn="r" rtl="1">
              <a:lnSpc>
                <a:spcPct val="170000"/>
              </a:lnSpc>
              <a:buFontTx/>
              <a:buChar char="-"/>
            </a:pPr>
            <a:r>
              <a:rPr lang="ar-EG" b="1" dirty="0" smtClean="0">
                <a:solidFill>
                  <a:srgbClr val="960000"/>
                </a:solidFill>
                <a:latin typeface="Simplified Arabic" pitchFamily="18" charset="-78"/>
                <a:cs typeface="Simplified Arabic" pitchFamily="18" charset="-78"/>
              </a:rPr>
              <a:t>3- مرتفعات عمان</a:t>
            </a:r>
          </a:p>
          <a:p>
            <a:pPr marL="2057400" indent="-2057400" algn="r" rtl="1">
              <a:lnSpc>
                <a:spcPct val="170000"/>
              </a:lnSpc>
              <a:buFontTx/>
              <a:buChar char="-"/>
            </a:pPr>
            <a:r>
              <a:rPr lang="ar-EG" b="1" dirty="0" smtClean="0">
                <a:solidFill>
                  <a:srgbClr val="960000"/>
                </a:solidFill>
                <a:latin typeface="Simplified Arabic" pitchFamily="18" charset="-78"/>
                <a:cs typeface="Simplified Arabic" pitchFamily="18" charset="-78"/>
              </a:rPr>
              <a:t>4- مرتفعات طوروس </a:t>
            </a:r>
          </a:p>
          <a:p>
            <a:pPr lvl="1" indent="-468313" algn="ctr" rtl="1">
              <a:buNone/>
            </a:pPr>
            <a:r>
              <a:rPr lang="ar-EG" sz="5100" b="1" u="sng" dirty="0" smtClean="0">
                <a:solidFill>
                  <a:srgbClr val="FF0000"/>
                </a:solidFill>
              </a:rPr>
              <a:t>1 - سلسة جبال أطلس: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مجموعة من الجبال ممتددة فى شمال غرب القارة الإفريقية موازية لساحل البحر المتوسط بطول يبلغ حوالي 2500 كم 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تقع السلسله فى عدة دول أبرزها تونس، والمغرب، والجزائر،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172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algn="r" rtl="1">
              <a:buFont typeface="Wingdings" pitchFamily="2" charset="2"/>
              <a:buChar char="Ø"/>
            </a:pPr>
            <a:endParaRPr lang="ar-EG" b="1" dirty="0" smtClean="0"/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3800" b="1" dirty="0" smtClean="0"/>
              <a:t>تتميز السلسله بانها عريضة وشاهقة فى الغرب ،و تضيق كلما اتجهنا شرقا في الجزائر و تنتهي عند رأس بون في تونس 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sz="3800" b="1" dirty="0" smtClean="0"/>
              <a:t>أعلى قمه جبلية داخل تلك السلسله الاطلسية بها هى قمة  طوبقال يبلغ ارتفاعها 4650 م جنوب غرب دولة المغرب</a:t>
            </a:r>
          </a:p>
          <a:p>
            <a:pPr algn="r" rtl="1">
              <a:buFont typeface="Wingdings" pitchFamily="2" charset="2"/>
              <a:buChar char="§"/>
            </a:pPr>
            <a:endParaRPr lang="ar-EG" dirty="0" smtClean="0"/>
          </a:p>
          <a:p>
            <a:pPr algn="r" rtl="1">
              <a:buFont typeface="Wingdings" pitchFamily="2" charset="2"/>
              <a:buChar char="Ø"/>
            </a:pPr>
            <a:r>
              <a:rPr lang="ar-EG" sz="5100" b="1" dirty="0" smtClean="0"/>
              <a:t>يحد سلسلة اطلس من </a:t>
            </a:r>
          </a:p>
          <a:p>
            <a:pPr marL="1341438" indent="-258763" algn="r" rtl="1">
              <a:buFont typeface="Wingdings" pitchFamily="2" charset="2"/>
              <a:buChar char="§"/>
            </a:pPr>
            <a:r>
              <a:rPr lang="ar-EG" dirty="0" smtClean="0"/>
              <a:t> </a:t>
            </a:r>
            <a:r>
              <a:rPr lang="ar-EG" sz="3800" b="1" dirty="0" smtClean="0">
                <a:solidFill>
                  <a:schemeClr val="accent1">
                    <a:lumMod val="75000"/>
                  </a:schemeClr>
                </a:solidFill>
              </a:rPr>
              <a:t>الشمال البحر الأبيض المتوسط ،</a:t>
            </a:r>
          </a:p>
          <a:p>
            <a:pPr marL="1341438" indent="-258763" algn="r" rtl="1">
              <a:buFont typeface="Wingdings" pitchFamily="2" charset="2"/>
              <a:buChar char="§"/>
            </a:pPr>
            <a:r>
              <a:rPr lang="ar-EG" sz="3800" b="1" dirty="0" smtClean="0">
                <a:solidFill>
                  <a:schemeClr val="accent1">
                    <a:lumMod val="75000"/>
                  </a:schemeClr>
                </a:solidFill>
              </a:rPr>
              <a:t>والغرب المحيط الأطلسي</a:t>
            </a:r>
          </a:p>
          <a:p>
            <a:pPr marL="1341438" indent="-258763" algn="r" rtl="1">
              <a:buFont typeface="Wingdings" pitchFamily="2" charset="2"/>
              <a:buChar char="§"/>
            </a:pPr>
            <a:r>
              <a:rPr lang="ar-EG" sz="3800" b="1" dirty="0" smtClean="0">
                <a:solidFill>
                  <a:schemeClr val="accent1">
                    <a:lumMod val="75000"/>
                  </a:schemeClr>
                </a:solidFill>
              </a:rPr>
              <a:t>الجنوب الصحراء الكبرى </a:t>
            </a:r>
          </a:p>
          <a:p>
            <a:pPr algn="r" rtl="1">
              <a:buFont typeface="Wingdings" pitchFamily="2" charset="2"/>
              <a:buChar char="Ø"/>
            </a:pPr>
            <a:r>
              <a:rPr lang="ar-EG" sz="5100" b="1" dirty="0" smtClean="0"/>
              <a:t>وتتكون سلسلة جبال اطلس من </a:t>
            </a:r>
            <a:r>
              <a:rPr lang="en-US" sz="5100" b="1" dirty="0" smtClean="0"/>
              <a:t>:-</a:t>
            </a:r>
            <a:endParaRPr lang="ar-EG" sz="5100" b="1" dirty="0" smtClean="0"/>
          </a:p>
          <a:p>
            <a:pPr marL="1431925" indent="274638" algn="r" rtl="1">
              <a:buFont typeface="Wingdings" pitchFamily="2" charset="2"/>
              <a:buChar char="§"/>
            </a:pPr>
            <a:r>
              <a:rPr lang="ar-EG" dirty="0" smtClean="0"/>
              <a:t> </a:t>
            </a:r>
            <a:r>
              <a:rPr lang="ar-EG" sz="5000" b="1" dirty="0" smtClean="0">
                <a:solidFill>
                  <a:schemeClr val="accent1">
                    <a:lumMod val="75000"/>
                  </a:schemeClr>
                </a:solidFill>
              </a:rPr>
              <a:t>السلسله الشمالية</a:t>
            </a:r>
          </a:p>
          <a:p>
            <a:pPr marL="1431925" indent="274638" algn="r" rtl="1">
              <a:buFont typeface="Wingdings" pitchFamily="2" charset="2"/>
              <a:buChar char="§"/>
            </a:pPr>
            <a:r>
              <a:rPr lang="ar-EG" sz="5000" b="1" dirty="0" smtClean="0">
                <a:solidFill>
                  <a:schemeClr val="accent1">
                    <a:lumMod val="75000"/>
                  </a:schemeClr>
                </a:solidFill>
              </a:rPr>
              <a:t>السلسلة الجنوبية</a:t>
            </a:r>
          </a:p>
          <a:p>
            <a:pPr marL="1431925" indent="274638" algn="r" rtl="1">
              <a:buFont typeface="Wingdings" pitchFamily="2" charset="2"/>
              <a:buChar char="§"/>
            </a:pPr>
            <a:r>
              <a:rPr lang="ar-EG" sz="5000" b="1" dirty="0" smtClean="0">
                <a:solidFill>
                  <a:schemeClr val="accent1">
                    <a:lumMod val="75000"/>
                  </a:schemeClr>
                </a:solidFill>
              </a:rPr>
              <a:t>- اطلس العظمى</a:t>
            </a:r>
          </a:p>
          <a:p>
            <a:pPr marL="1431925" indent="274638" algn="r" rtl="1">
              <a:buFont typeface="Wingdings" pitchFamily="2" charset="2"/>
              <a:buChar char="§"/>
            </a:pPr>
            <a:r>
              <a:rPr lang="ar-EG" sz="5000" b="1" dirty="0" smtClean="0">
                <a:solidFill>
                  <a:schemeClr val="accent1">
                    <a:lumMod val="75000"/>
                  </a:schemeClr>
                </a:solidFill>
              </a:rPr>
              <a:t>- هضبة الميزيتا</a:t>
            </a:r>
          </a:p>
          <a:p>
            <a:pPr marL="1431925" indent="274638" algn="r" rtl="1">
              <a:buFont typeface="Wingdings" pitchFamily="2" charset="2"/>
              <a:buChar char="§"/>
            </a:pPr>
            <a:r>
              <a:rPr lang="ar-EG" sz="5000" b="1" dirty="0" smtClean="0">
                <a:solidFill>
                  <a:schemeClr val="accent1">
                    <a:lumMod val="75000"/>
                  </a:schemeClr>
                </a:solidFill>
              </a:rPr>
              <a:t>هضبة الشطوط</a:t>
            </a:r>
          </a:p>
          <a:p>
            <a:pPr algn="r" rtl="1">
              <a:buFontTx/>
              <a:buChar char="-"/>
            </a:pPr>
            <a:endParaRPr lang="ar-EG" dirty="0" smtClean="0"/>
          </a:p>
          <a:p>
            <a:pPr algn="r" rtl="1">
              <a:buNone/>
            </a:pPr>
            <a:r>
              <a:rPr lang="ar-EG" dirty="0" smtClean="0"/>
              <a:t>-  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rgbClr val="44A9C4"/>
          </a:solidFill>
          <a:ln w="349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endParaRPr lang="ar-EG" sz="3500" b="1" u="sng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EG" sz="3500" b="1" u="sng" dirty="0" smtClean="0">
                <a:solidFill>
                  <a:srgbClr val="FF0000"/>
                </a:solidFill>
              </a:rPr>
              <a:t>السلسة الشمالية:</a:t>
            </a:r>
            <a:endParaRPr lang="en-US" sz="3500" u="sng" dirty="0" smtClean="0">
              <a:solidFill>
                <a:srgbClr val="FF0000"/>
              </a:solidFill>
            </a:endParaRPr>
          </a:p>
          <a:p>
            <a:pPr marL="631825" indent="-190500" algn="r" rtl="1">
              <a:lnSpc>
                <a:spcPct val="160000"/>
              </a:lnSpc>
            </a:pPr>
            <a:r>
              <a:rPr lang="ar-EG" sz="2600" dirty="0" smtClean="0">
                <a:latin typeface="Simplified Arabic" pitchFamily="18" charset="-78"/>
                <a:cs typeface="Simplified Arabic" pitchFamily="18" charset="-78"/>
              </a:rPr>
              <a:t>تمتد من الغرب إلى الشرق لتشمل (المغرب و الجزائر و تونس)</a:t>
            </a:r>
          </a:p>
          <a:p>
            <a:pPr marL="631825" indent="-190500" algn="r" rtl="1">
              <a:lnSpc>
                <a:spcPct val="160000"/>
              </a:lnSpc>
            </a:pPr>
            <a:r>
              <a:rPr lang="ar-EG" sz="2600" dirty="0" smtClean="0">
                <a:latin typeface="Simplified Arabic" pitchFamily="18" charset="-78"/>
                <a:cs typeface="Simplified Arabic" pitchFamily="18" charset="-78"/>
              </a:rPr>
              <a:t> تنقسم الى فرعين ( شرقي وغربي) يفصل بينهما وادي ملوية </a:t>
            </a:r>
          </a:p>
          <a:p>
            <a:pPr marL="631825" indent="-631825" algn="r" rtl="1">
              <a:buNone/>
            </a:pPr>
            <a:r>
              <a:rPr lang="ar-EG" sz="2800" b="1" dirty="0" smtClean="0">
                <a:solidFill>
                  <a:srgbClr val="DE0000"/>
                </a:solidFill>
              </a:rPr>
              <a:t>الفرع الشرقى </a:t>
            </a:r>
          </a:p>
          <a:p>
            <a:pPr marL="631825" indent="-190500" algn="r" rtl="1">
              <a:lnSpc>
                <a:spcPct val="160000"/>
              </a:lnSpc>
              <a:buNone/>
              <a:tabLst>
                <a:tab pos="898525" algn="l"/>
              </a:tabLst>
            </a:pPr>
            <a:r>
              <a:rPr lang="ar-EG" dirty="0" smtClean="0"/>
              <a:t>  - </a:t>
            </a:r>
            <a:r>
              <a:rPr lang="ar-EG" sz="2600" dirty="0" smtClean="0"/>
              <a:t>يعرف باسم أطلس التل.</a:t>
            </a:r>
          </a:p>
          <a:p>
            <a:pPr marL="631825" indent="-190500" algn="r" rtl="1">
              <a:lnSpc>
                <a:spcPct val="160000"/>
              </a:lnSpc>
              <a:buNone/>
              <a:tabLst>
                <a:tab pos="898525" algn="l"/>
              </a:tabLst>
            </a:pPr>
            <a:r>
              <a:rPr lang="ar-EG" sz="2600" dirty="0" smtClean="0"/>
              <a:t> - ويتسم بانخفاض منسوبه وانه مقطع بسبب تعرضها للحركات التكتونية </a:t>
            </a:r>
          </a:p>
          <a:p>
            <a:pPr marL="631825" indent="-631825" algn="r" rtl="1">
              <a:buNone/>
            </a:pPr>
            <a:r>
              <a:rPr lang="ar-EG" sz="2800" b="1" dirty="0" smtClean="0">
                <a:solidFill>
                  <a:srgbClr val="DE0000"/>
                </a:solidFill>
              </a:rPr>
              <a:t>الفرع الغربي</a:t>
            </a:r>
          </a:p>
          <a:p>
            <a:pPr marL="631825" indent="-190500" algn="r" rtl="1">
              <a:lnSpc>
                <a:spcPct val="160000"/>
              </a:lnSpc>
              <a:buNone/>
              <a:tabLst>
                <a:tab pos="898525" algn="l"/>
              </a:tabLst>
            </a:pPr>
            <a:r>
              <a:rPr lang="ar-EG" dirty="0" smtClean="0"/>
              <a:t>- </a:t>
            </a:r>
            <a:r>
              <a:rPr lang="ar-EG" sz="2600" dirty="0" smtClean="0"/>
              <a:t>يعرف باطلس الريف</a:t>
            </a:r>
          </a:p>
          <a:p>
            <a:pPr marL="631825" indent="-190500" algn="r" rtl="1">
              <a:lnSpc>
                <a:spcPct val="160000"/>
              </a:lnSpc>
              <a:buNone/>
              <a:tabLst>
                <a:tab pos="898525" algn="l"/>
              </a:tabLst>
            </a:pPr>
            <a:r>
              <a:rPr lang="ar-EG" sz="2600" dirty="0" smtClean="0"/>
              <a:t>- يبدو على شكل قوس كبير شديد الوعورة متوسط الارتفاع وتنحدر مرتفعات الريف بشدة نحو البحر المتوسط تاركة سهل ساحلي ضيق .</a:t>
            </a:r>
            <a:endParaRPr lang="en-US" sz="2600" dirty="0" smtClean="0"/>
          </a:p>
          <a:p>
            <a:pPr lvl="0" algn="r" rtl="1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096000"/>
          </a:xfrm>
          <a:solidFill>
            <a:srgbClr val="399AB5"/>
          </a:solidFill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r" rtl="1">
              <a:lnSpc>
                <a:spcPct val="90000"/>
              </a:lnSpc>
              <a:buFont typeface="Wingdings" pitchFamily="2" charset="2"/>
              <a:buChar char="Ø"/>
            </a:pPr>
            <a:r>
              <a:rPr lang="ar-EG" sz="3000" b="1" u="sng" dirty="0" smtClean="0">
                <a:solidFill>
                  <a:srgbClr val="FF0000"/>
                </a:solidFill>
              </a:rPr>
              <a:t>السلسلة الجنوبية: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pPr marL="631825" indent="-190500" algn="r" rtl="1">
              <a:lnSpc>
                <a:spcPct val="150000"/>
              </a:lnSpc>
            </a:pPr>
            <a:r>
              <a:rPr lang="ar-EG" sz="2400" dirty="0" smtClean="0">
                <a:latin typeface="Simplified Arabic" pitchFamily="18" charset="-78"/>
                <a:cs typeface="Simplified Arabic" pitchFamily="18" charset="-78"/>
              </a:rPr>
              <a:t>تعد هذه السلسلة الجبلية أكثر تعقيدا في امتدادها و أعلى منسوبا من السابقة </a:t>
            </a:r>
          </a:p>
          <a:p>
            <a:pPr marL="631825" indent="-190500" algn="r" rtl="1">
              <a:lnSpc>
                <a:spcPct val="150000"/>
              </a:lnSpc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يزداد ارتفاع هذه السلسله من الشرق نحو الغرب ، </a:t>
            </a:r>
            <a:r>
              <a:rPr lang="ar-EG" sz="22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وتنقسم السلسلة الجنوبية إلي :</a:t>
            </a:r>
          </a:p>
          <a:p>
            <a:pPr marL="631825" indent="-190500" algn="r" rtl="1">
              <a:lnSpc>
                <a:spcPct val="150000"/>
              </a:lnSpc>
              <a:buNone/>
            </a:pPr>
            <a:endParaRPr lang="en-US" sz="22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EG" dirty="0" smtClean="0">
                <a:solidFill>
                  <a:schemeClr val="bg1"/>
                </a:solidFill>
              </a:rPr>
              <a:t> </a:t>
            </a:r>
            <a:r>
              <a:rPr lang="ar-EG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النطاق الشرق</a:t>
            </a:r>
            <a:r>
              <a:rPr lang="ar-EG" sz="2200" dirty="0" smtClean="0"/>
              <a:t>: </a:t>
            </a:r>
            <a:r>
              <a:rPr lang="ar-EG" sz="2400" dirty="0" smtClean="0"/>
              <a:t>يمتد داخل الأراضي التونسية ويعرف باسم جبال الدورسال </a:t>
            </a:r>
            <a:endParaRPr lang="ar-EG" sz="2200" dirty="0" smtClean="0"/>
          </a:p>
          <a:p>
            <a:pPr algn="r" rtl="1">
              <a:buFont typeface="Wingdings" pitchFamily="2" charset="2"/>
              <a:buChar char="ü"/>
            </a:pPr>
            <a:endParaRPr lang="en-US" sz="2200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EG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النطاق الأوسط: </a:t>
            </a:r>
            <a:r>
              <a:rPr lang="ar-EG" sz="2400" dirty="0" smtClean="0"/>
              <a:t>يمتد في الجزائر و يعرف باسم جبال أطلس الصحراء</a:t>
            </a:r>
            <a:endParaRPr lang="en-US" sz="2400" dirty="0" smtClean="0"/>
          </a:p>
          <a:p>
            <a:pPr lvl="0" algn="r" rtl="1">
              <a:buFont typeface="Wingdings" pitchFamily="2" charset="2"/>
              <a:buChar char="ü"/>
            </a:pPr>
            <a:endParaRPr lang="en-US" b="1" dirty="0" smtClean="0">
              <a:solidFill>
                <a:schemeClr val="bg1"/>
              </a:solidFill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النطاق الغربي</a:t>
            </a:r>
            <a:r>
              <a:rPr lang="ar-EG" sz="2200" dirty="0" smtClean="0"/>
              <a:t>: - </a:t>
            </a:r>
            <a:r>
              <a:rPr lang="ar-EG" sz="2400" dirty="0" smtClean="0"/>
              <a:t>يطلق عليه أطلس الداخلية أو أطلس الصغير </a:t>
            </a:r>
          </a:p>
          <a:p>
            <a:pPr lvl="0" algn="r" rtl="1">
              <a:buNone/>
            </a:pPr>
            <a:r>
              <a:rPr lang="ar-EG" sz="2400" dirty="0" smtClean="0"/>
              <a:t>-  تشكل حاجزا طبيعيا يفصل بلاد المغرب في الشمال عن النطاق الصحراوي في الجنوب</a:t>
            </a:r>
            <a:endParaRPr lang="en-US" sz="2400" dirty="0" smtClean="0"/>
          </a:p>
          <a:p>
            <a:pPr algn="r" rtl="1"/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172200"/>
          </a:xfrm>
          <a:solidFill>
            <a:srgbClr val="63D3B6"/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  <a:buFont typeface="Wingdings" pitchFamily="2" charset="2"/>
              <a:buChar char="Ø"/>
            </a:pPr>
            <a:r>
              <a:rPr lang="ar-EG" sz="3000" b="1" u="sng" dirty="0" smtClean="0">
                <a:solidFill>
                  <a:srgbClr val="FF0000"/>
                </a:solidFill>
              </a:rPr>
              <a:t>- أطلس العظمى: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pPr marL="365125" indent="-182563" algn="r" rtl="1">
              <a:lnSpc>
                <a:spcPct val="150000"/>
              </a:lnSpc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تمتد اطلس العظمى  في المملكة المغربية موازية  في امتدادها لجبال أطلس الداخلية ، ويفصل بينهم وادي السوس </a:t>
            </a:r>
          </a:p>
          <a:p>
            <a:pPr marL="365125" indent="-182563" algn="r" rtl="1">
              <a:lnSpc>
                <a:spcPct val="150000"/>
              </a:lnSpc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تعد اطلس العظمى فى افريقيا  أعلى سلاسل جبلية آلبية في العالم العربي حيث يضم قمة جبل طوبقال.</a:t>
            </a:r>
          </a:p>
          <a:p>
            <a:pPr marL="365125" indent="-182563" algn="r" rtl="1">
              <a:lnSpc>
                <a:spcPct val="150000"/>
              </a:lnSpc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يمتد شمال أطلس العظمى نطاق جبلي اخر هو (أطلس الوسطى) يفصل بينهما وادي أم الربيع</a:t>
            </a:r>
            <a:endParaRPr lang="en-US" sz="2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65125" indent="-182563" algn="r" rtl="1">
              <a:lnSpc>
                <a:spcPct val="150000"/>
              </a:lnSpc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- تحصر جبال أطلس بينها العديد من الظاهرات الطبيعية </a:t>
            </a:r>
          </a:p>
          <a:p>
            <a:pPr marL="1341438" indent="182563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A14D07"/>
                </a:solidFill>
                <a:latin typeface="Simplified Arabic" pitchFamily="18" charset="-78"/>
                <a:cs typeface="Simplified Arabic" pitchFamily="18" charset="-78"/>
              </a:rPr>
              <a:t>هضبة الميزيتا</a:t>
            </a:r>
          </a:p>
          <a:p>
            <a:pPr marL="1341438" indent="182563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A14D07"/>
                </a:solidFill>
                <a:latin typeface="Simplified Arabic" pitchFamily="18" charset="-78"/>
                <a:cs typeface="Simplified Arabic" pitchFamily="18" charset="-78"/>
              </a:rPr>
              <a:t>هضبة الشطوط</a:t>
            </a:r>
            <a:endParaRPr lang="ar-EG" sz="2400" b="1" dirty="0">
              <a:solidFill>
                <a:srgbClr val="A14D07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885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 أشكل السطح في الوطن العربي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أشكل السطح في الوطن العربي</dc:title>
  <dc:creator>mosalama</dc:creator>
  <cp:lastModifiedBy>mosalama</cp:lastModifiedBy>
  <cp:revision>19</cp:revision>
  <dcterms:created xsi:type="dcterms:W3CDTF">2006-08-16T00:00:00Z</dcterms:created>
  <dcterms:modified xsi:type="dcterms:W3CDTF">2020-03-29T17:47:34Z</dcterms:modified>
</cp:coreProperties>
</file>