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7" r:id="rId6"/>
    <p:sldId id="268" r:id="rId7"/>
    <p:sldId id="269" r:id="rId8"/>
    <p:sldId id="259" r:id="rId9"/>
    <p:sldId id="264" r:id="rId10"/>
    <p:sldId id="265" r:id="rId11"/>
    <p:sldId id="266"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CCEC"/>
    <a:srgbClr val="EBC8C7"/>
    <a:srgbClr val="6ABAD0"/>
    <a:srgbClr val="F7F470"/>
    <a:srgbClr val="82E2C4"/>
    <a:srgbClr val="93CDDD"/>
    <a:srgbClr val="3AD2A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z.wikipedia.org/wiki/1971" TargetMode="External"/><Relationship Id="rId2" Type="http://schemas.openxmlformats.org/officeDocument/2006/relationships/hyperlink" Target="https://arz.wikipedia.org/wiki/%D8%AC%D9%85%D8%A7%D9%84_%D8%B9%D8%A8%D8%AF_%D8%A7%D9%84%D9%86%D8%A7%D8%B5%D8%B1" TargetMode="External"/><Relationship Id="rId1" Type="http://schemas.openxmlformats.org/officeDocument/2006/relationships/slideLayout" Target="../slideLayouts/slideLayout2.xml"/><Relationship Id="rId5" Type="http://schemas.openxmlformats.org/officeDocument/2006/relationships/hyperlink" Target="https://arz.wikipedia.org/wiki/%D8%A8%D8%AD%D9%8A%D8%B1%D8%A9_%D9%86%D8%A7%D8%B5%D8%B1" TargetMode="External"/><Relationship Id="rId4" Type="http://schemas.openxmlformats.org/officeDocument/2006/relationships/hyperlink" Target="https://arz.wikipedia.org/wiki/%D8%A7%D9%81%D8%B1%D9%8A%D9%82%D9%8A%D8%A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marefa.org/%D8%A7%D9%84%D8%A7%D8%B1%D8%AF%D9%86" TargetMode="External"/><Relationship Id="rId2" Type="http://schemas.openxmlformats.org/officeDocument/2006/relationships/hyperlink" Target="https://www.marefa.org/%D8%B3%D9%88%D8%B1%D9%8A%D8%A7" TargetMode="External"/><Relationship Id="rId1" Type="http://schemas.openxmlformats.org/officeDocument/2006/relationships/slideLayout" Target="../slideLayouts/slideLayout2.xml"/><Relationship Id="rId4" Type="http://schemas.openxmlformats.org/officeDocument/2006/relationships/hyperlink" Target="https://www.marefa.org/%D9%84%D9%8A%D8%A8%D9%8A%D8%A7"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marefa.org/index.php?title=%D8%AA%D9%87%D8%AC%D9%8A%D8%B1%D8%A9_%D9%86%D9%88%D8%A8%D9%8A%D8%A9&amp;action=edit&amp;redlink=1" TargetMode="External"/><Relationship Id="rId2" Type="http://schemas.openxmlformats.org/officeDocument/2006/relationships/hyperlink" Target="https://www.marefa.org/%D8%A8%D8%AD%D9%8A%D8%B1%D8%A9_%D9%86%D8%A7%D8%B5%D8%B1" TargetMode="External"/><Relationship Id="rId1" Type="http://schemas.openxmlformats.org/officeDocument/2006/relationships/slideLayout" Target="../slideLayouts/slideLayout2.xml"/><Relationship Id="rId5" Type="http://schemas.openxmlformats.org/officeDocument/2006/relationships/hyperlink" Target="https://www.marefa.org/index.php?title=%D9%86%D8%AD%D8%B1_(%D9%85%D8%A7%D8%A6%D9%8A)&amp;action=edit&amp;redlink=1" TargetMode="External"/><Relationship Id="rId4" Type="http://schemas.openxmlformats.org/officeDocument/2006/relationships/hyperlink" Target="https://www.marefa.org/%D8%B7%D9%85%D9%8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86800" cy="6096000"/>
          </a:xfrm>
          <a:prstGeom prst="rect">
            <a:avLst/>
          </a:prstGeom>
          <a:noFill/>
          <a:ln w="25400">
            <a:solidFill>
              <a:schemeClr val="tx1"/>
            </a:solidFill>
          </a:ln>
        </p:spPr>
      </p:pic>
      <p:pic>
        <p:nvPicPr>
          <p:cNvPr id="5" name="Picture 2"/>
          <p:cNvPicPr>
            <a:picLocks noChangeAspect="1" noChangeArrowheads="1"/>
          </p:cNvPicPr>
          <p:nvPr/>
        </p:nvPicPr>
        <p:blipFill>
          <a:blip r:embed="rId3" cstate="print"/>
          <a:srcRect/>
          <a:stretch>
            <a:fillRect/>
          </a:stretch>
        </p:blipFill>
        <p:spPr bwMode="auto">
          <a:xfrm>
            <a:off x="6477000" y="609600"/>
            <a:ext cx="1781175" cy="1066800"/>
          </a:xfrm>
          <a:prstGeom prst="rect">
            <a:avLst/>
          </a:prstGeom>
          <a:noFill/>
          <a:ln w="9525">
            <a:noFill/>
            <a:miter lim="800000"/>
            <a:headEnd/>
            <a:tailEnd/>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bg1"/>
                </a:solidFill>
              </a:rPr>
              <a:t>د اسلام سلامه محمد</a:t>
            </a:r>
            <a:r>
              <a:rPr lang="en-US" sz="2800" b="1" dirty="0" smtClean="0">
                <a:solidFill>
                  <a:schemeClr val="bg1"/>
                </a:solidFill>
              </a:rPr>
              <a:t> </a:t>
            </a:r>
            <a:r>
              <a:rPr lang="ar-EG" sz="2800" b="1" dirty="0" smtClean="0">
                <a:solidFill>
                  <a:schemeClr val="bg1"/>
                </a:solidFill>
              </a:rPr>
              <a:t>اعداد /</a:t>
            </a:r>
          </a:p>
          <a:p>
            <a:pPr algn="ctr"/>
            <a:r>
              <a:rPr lang="ar-EG" sz="2000" b="1" dirty="0" smtClean="0">
                <a:solidFill>
                  <a:schemeClr val="bg1"/>
                </a:solidFill>
              </a:rPr>
              <a:t>كلية التربية </a:t>
            </a:r>
            <a:endParaRPr lang="en-US" sz="2000" b="1" dirty="0" smtClean="0">
              <a:solidFill>
                <a:schemeClr val="bg1"/>
              </a:solidFill>
            </a:endParaRPr>
          </a:p>
          <a:p>
            <a:pPr algn="ctr"/>
            <a:r>
              <a:rPr lang="ar-EG" sz="2000" b="1" dirty="0" smtClean="0">
                <a:solidFill>
                  <a:schemeClr val="bg1"/>
                </a:solidFill>
              </a:rPr>
              <a:t>شعبة دراسات اجتماعية</a:t>
            </a:r>
          </a:p>
          <a:p>
            <a:pPr algn="ctr"/>
            <a:r>
              <a:rPr lang="ar-EG" sz="2000" b="1" dirty="0" smtClean="0">
                <a:solidFill>
                  <a:schemeClr val="bg1"/>
                </a:solidFill>
              </a:rPr>
              <a:t>الفرقة الرابعة</a:t>
            </a:r>
            <a:endParaRPr lang="en-US" sz="2000" b="1" dirty="0" smtClean="0">
              <a:solidFill>
                <a:schemeClr val="bg1"/>
              </a:solidFill>
            </a:endParaRPr>
          </a:p>
          <a:p>
            <a:pPr algn="ctr"/>
            <a:r>
              <a:rPr lang="ar-EG" sz="2800" b="1" dirty="0" smtClean="0">
                <a:solidFill>
                  <a:srgbClr val="FF0000"/>
                </a:solidFill>
              </a:rPr>
              <a:t>المحاضرة </a:t>
            </a:r>
            <a:r>
              <a:rPr lang="ar-EG" sz="2800" b="1" dirty="0" smtClean="0">
                <a:solidFill>
                  <a:srgbClr val="FF0000"/>
                </a:solidFill>
              </a:rPr>
              <a:t>الرابعة</a:t>
            </a:r>
            <a:endParaRPr lang="ar-EG" sz="2000" b="1" dirty="0" smtClean="0">
              <a:solidFill>
                <a:srgbClr val="FF0000"/>
              </a:solidFill>
            </a:endParaRPr>
          </a:p>
          <a:p>
            <a:pPr algn="ctr"/>
            <a:r>
              <a:rPr lang="ar-EG" sz="2000" b="1" dirty="0" smtClean="0">
                <a:solidFill>
                  <a:schemeClr val="bg1"/>
                </a:solidFill>
              </a:rPr>
              <a:t>مادة جغرافية مصر</a:t>
            </a:r>
            <a:endParaRPr lang="ar-EG" sz="2000" b="1" dirty="0">
              <a:solidFill>
                <a:schemeClr val="bg1"/>
              </a:solidFill>
            </a:endParaRPr>
          </a:p>
        </p:txBody>
      </p:sp>
      <p:sp>
        <p:nvSpPr>
          <p:cNvPr id="7" name="Rectangle 6"/>
          <p:cNvSpPr/>
          <p:nvPr/>
        </p:nvSpPr>
        <p:spPr>
          <a:xfrm>
            <a:off x="381000" y="3048000"/>
            <a:ext cx="40386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a:solidFill>
            <a:srgbClr val="EBC8C7"/>
          </a:solidFill>
          <a:ln w="31750">
            <a:solidFill>
              <a:schemeClr val="tx1"/>
            </a:solidFill>
          </a:ln>
        </p:spPr>
        <p:txBody>
          <a:bodyPr anchor="t">
            <a:normAutofit fontScale="90000"/>
          </a:bodyPr>
          <a:lstStyle/>
          <a:p>
            <a:pPr algn="r" rtl="1">
              <a:lnSpc>
                <a:spcPct val="150000"/>
              </a:lnSpc>
            </a:pPr>
            <a:r>
              <a:rPr lang="ar-EG" sz="3100" b="1" u="sng" dirty="0" smtClean="0">
                <a:solidFill>
                  <a:srgbClr val="FF0000"/>
                </a:solidFill>
              </a:rPr>
              <a:t>2- تاكل شواطئ الدلتا </a:t>
            </a:r>
            <a:r>
              <a:rPr lang="ar-EG" sz="3200" dirty="0" smtClean="0">
                <a:solidFill>
                  <a:schemeClr val="bg1"/>
                </a:solidFill>
              </a:rPr>
              <a:t/>
            </a:r>
            <a:br>
              <a:rPr lang="ar-EG" sz="3200" dirty="0" smtClean="0">
                <a:solidFill>
                  <a:schemeClr val="bg1"/>
                </a:solidFill>
              </a:rPr>
            </a:br>
            <a:r>
              <a:rPr lang="ar-EG" sz="3200" dirty="0" smtClean="0">
                <a:solidFill>
                  <a:schemeClr val="bg1"/>
                </a:solidFill>
              </a:rPr>
              <a:t>- </a:t>
            </a:r>
            <a:r>
              <a:rPr lang="ar-EG" sz="2400" b="1" dirty="0" smtClean="0"/>
              <a:t>هى من المشاكل التى لابد من معالجتها فورا بطرق الحماية المختلفة</a:t>
            </a:r>
            <a:r>
              <a:rPr lang="ar-EG" sz="2400" dirty="0" smtClean="0"/>
              <a:t/>
            </a:r>
            <a:br>
              <a:rPr lang="ar-EG" sz="2400" dirty="0" smtClean="0"/>
            </a:br>
            <a:r>
              <a:rPr lang="ar-EG" sz="3100" b="1" u="sng" dirty="0" smtClean="0">
                <a:solidFill>
                  <a:srgbClr val="FF0000"/>
                </a:solidFill>
              </a:rPr>
              <a:t>3- تسرب مياه بحيرة السد </a:t>
            </a:r>
            <a:r>
              <a:rPr lang="ar-EG" sz="2400" dirty="0" smtClean="0"/>
              <a:t/>
            </a:r>
            <a:br>
              <a:rPr lang="ar-EG" sz="2400" dirty="0" smtClean="0"/>
            </a:br>
            <a:r>
              <a:rPr lang="ar-EG" sz="2400" b="1" dirty="0" smtClean="0"/>
              <a:t>   يحدث تسرب لمياه بحيرة السد بعد ان يصل التخزين الى حده الاقصى الى مسافات بعيدة فى بعض الاودية</a:t>
            </a:r>
            <a:r>
              <a:rPr lang="ar-EG" sz="3200" dirty="0" smtClean="0"/>
              <a:t/>
            </a:r>
            <a:br>
              <a:rPr lang="ar-EG" sz="3200" dirty="0" smtClean="0"/>
            </a:br>
            <a:r>
              <a:rPr lang="ar-EG" sz="3100" b="1" u="sng" dirty="0" smtClean="0">
                <a:solidFill>
                  <a:schemeClr val="tx2"/>
                </a:solidFill>
              </a:rPr>
              <a:t>للتغلب على هذه المشكلة</a:t>
            </a:r>
            <a:r>
              <a:rPr lang="ar-EG" sz="2800" b="1" dirty="0" smtClean="0">
                <a:solidFill>
                  <a:schemeClr val="accent6">
                    <a:lumMod val="50000"/>
                  </a:schemeClr>
                </a:solidFill>
              </a:rPr>
              <a:t/>
            </a:r>
            <a:br>
              <a:rPr lang="ar-EG" sz="2800" b="1" dirty="0" smtClean="0">
                <a:solidFill>
                  <a:schemeClr val="accent6">
                    <a:lumMod val="50000"/>
                  </a:schemeClr>
                </a:solidFill>
              </a:rPr>
            </a:br>
            <a:r>
              <a:rPr lang="ar-EG" sz="2400" b="1" dirty="0" smtClean="0"/>
              <a:t>-  بناء سدود  صغيرة يصل منسوبها الى مستوى اعلى من منسوب التخزين فى البحيرة </a:t>
            </a:r>
            <a:r>
              <a:rPr lang="ar-EG" sz="3200" dirty="0" smtClean="0"/>
              <a:t/>
            </a:r>
            <a:br>
              <a:rPr lang="ar-EG" sz="3200" dirty="0" smtClean="0"/>
            </a:br>
            <a:r>
              <a:rPr lang="ar-EG" sz="3100" b="1" u="sng" dirty="0" smtClean="0">
                <a:solidFill>
                  <a:srgbClr val="FF0000"/>
                </a:solidFill>
              </a:rPr>
              <a:t>4 - حرمان الاراضى الزراعية من المواد الطمية </a:t>
            </a:r>
            <a:r>
              <a:rPr lang="ar-EG" sz="3200" dirty="0" smtClean="0"/>
              <a:t/>
            </a:r>
            <a:br>
              <a:rPr lang="ar-EG" sz="3200" dirty="0" smtClean="0"/>
            </a:br>
            <a:r>
              <a:rPr lang="ar-EG" sz="2400" dirty="0" smtClean="0"/>
              <a:t>- </a:t>
            </a:r>
            <a:r>
              <a:rPr lang="ar-EG" sz="2400" b="1" dirty="0" smtClean="0"/>
              <a:t>التى كانت تقوم بتجديد خصوبة التربة تلقائيا نتيجة لتراكم او ترسيب الحمولة التى ينقلها النهر فى مواسم الفيضان </a:t>
            </a:r>
            <a:r>
              <a:rPr lang="ar-EG" sz="3200" dirty="0" smtClean="0"/>
              <a:t/>
            </a:r>
            <a:br>
              <a:rPr lang="ar-EG" sz="3200" dirty="0" smtClean="0"/>
            </a:br>
            <a:r>
              <a:rPr lang="ar-EG" sz="2800" dirty="0" smtClean="0"/>
              <a:t/>
            </a:r>
            <a:br>
              <a:rPr lang="ar-EG" sz="2800" dirty="0" smtClean="0"/>
            </a:br>
            <a:endParaRPr lang="ar-EG"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rgbClr val="B2CCEC"/>
          </a:solidFill>
          <a:ln w="34925">
            <a:solidFill>
              <a:schemeClr val="tx1"/>
            </a:solidFill>
          </a:ln>
        </p:spPr>
        <p:txBody>
          <a:bodyPr anchor="t">
            <a:noAutofit/>
          </a:bodyPr>
          <a:lstStyle/>
          <a:p>
            <a:pPr algn="r" rtl="1">
              <a:lnSpc>
                <a:spcPct val="150000"/>
              </a:lnSpc>
            </a:pPr>
            <a:r>
              <a:rPr lang="ar-EG" sz="2800" b="1" u="sng" dirty="0" smtClean="0">
                <a:solidFill>
                  <a:schemeClr val="accent2">
                    <a:lumMod val="75000"/>
                  </a:schemeClr>
                </a:solidFill>
              </a:rPr>
              <a:t>للتغلب على هذه المشكلة </a:t>
            </a:r>
            <a:r>
              <a:rPr lang="ar-EG" sz="2400" dirty="0" smtClean="0"/>
              <a:t/>
            </a:r>
            <a:br>
              <a:rPr lang="ar-EG" sz="2400" dirty="0" smtClean="0"/>
            </a:br>
            <a:r>
              <a:rPr lang="ar-EG" sz="2400" dirty="0" smtClean="0">
                <a:solidFill>
                  <a:schemeClr val="accent1">
                    <a:lumMod val="50000"/>
                  </a:schemeClr>
                </a:solidFill>
              </a:rPr>
              <a:t>- </a:t>
            </a:r>
            <a:r>
              <a:rPr lang="ar-EG" sz="2400" b="1" dirty="0" smtClean="0">
                <a:solidFill>
                  <a:schemeClr val="accent1">
                    <a:lumMod val="50000"/>
                  </a:schemeClr>
                </a:solidFill>
              </a:rPr>
              <a:t>العناية بالاراضى الزراعية  من خلال  تسميدهها صناعيا حتى تحتفظ بخصوبتها </a:t>
            </a:r>
            <a:r>
              <a:rPr lang="ar-EG" sz="2400" dirty="0" smtClean="0">
                <a:solidFill>
                  <a:srgbClr val="FFFF00"/>
                </a:solidFill>
              </a:rPr>
              <a:t/>
            </a:r>
            <a:br>
              <a:rPr lang="ar-EG" sz="2400" dirty="0" smtClean="0">
                <a:solidFill>
                  <a:srgbClr val="FFFF00"/>
                </a:solidFill>
              </a:rPr>
            </a:br>
            <a:r>
              <a:rPr lang="ar-EG" sz="2800" b="1" dirty="0" smtClean="0">
                <a:solidFill>
                  <a:srgbClr val="FF0000"/>
                </a:solidFill>
              </a:rPr>
              <a:t>5 - تحويل ري الاراضى الزراعية فى الوجه القبلى </a:t>
            </a:r>
            <a:r>
              <a:rPr lang="ar-EG" sz="2400" dirty="0" smtClean="0">
                <a:solidFill>
                  <a:schemeClr val="bg1"/>
                </a:solidFill>
              </a:rPr>
              <a:t/>
            </a:r>
            <a:br>
              <a:rPr lang="ar-EG" sz="2400" dirty="0" smtClean="0">
                <a:solidFill>
                  <a:schemeClr val="bg1"/>
                </a:solidFill>
              </a:rPr>
            </a:br>
            <a:r>
              <a:rPr lang="ar-EG" sz="2400" b="1" dirty="0" smtClean="0">
                <a:solidFill>
                  <a:schemeClr val="accent1">
                    <a:lumMod val="50000"/>
                  </a:schemeClr>
                </a:solidFill>
              </a:rPr>
              <a:t>من الرى الحوضي الى الري الدائم ويرتبط بالري الدائم دائما بعض الامراض المتوطنة مثل البلهارسيا والملاريا</a:t>
            </a:r>
            <a:r>
              <a:rPr lang="ar-EG" sz="2400" dirty="0" smtClean="0">
                <a:solidFill>
                  <a:schemeClr val="bg1"/>
                </a:solidFill>
              </a:rPr>
              <a:t/>
            </a:r>
            <a:br>
              <a:rPr lang="ar-EG" sz="2400" dirty="0" smtClean="0">
                <a:solidFill>
                  <a:schemeClr val="bg1"/>
                </a:solidFill>
              </a:rPr>
            </a:br>
            <a:r>
              <a:rPr lang="ar-EG" sz="2800" b="1" dirty="0" smtClean="0">
                <a:solidFill>
                  <a:srgbClr val="FF0000"/>
                </a:solidFill>
              </a:rPr>
              <a:t>6 - نقص السردين </a:t>
            </a:r>
            <a:r>
              <a:rPr lang="ar-EG" sz="2400" dirty="0" smtClean="0">
                <a:solidFill>
                  <a:srgbClr val="FFFF00"/>
                </a:solidFill>
              </a:rPr>
              <a:t/>
            </a:r>
            <a:br>
              <a:rPr lang="ar-EG" sz="2400" dirty="0" smtClean="0">
                <a:solidFill>
                  <a:srgbClr val="FFFF00"/>
                </a:solidFill>
              </a:rPr>
            </a:br>
            <a:r>
              <a:rPr lang="ar-EG" sz="2400" dirty="0" smtClean="0">
                <a:solidFill>
                  <a:schemeClr val="accent1">
                    <a:lumMod val="50000"/>
                  </a:schemeClr>
                </a:solidFill>
              </a:rPr>
              <a:t>- </a:t>
            </a:r>
            <a:r>
              <a:rPr lang="ar-EG" sz="2400" b="1" dirty="0" smtClean="0">
                <a:solidFill>
                  <a:schemeClr val="accent1">
                    <a:lumMod val="50000"/>
                  </a:schemeClr>
                </a:solidFill>
              </a:rPr>
              <a:t>الذى كان يتكاثر فى مواسم الفيضان </a:t>
            </a:r>
            <a:r>
              <a:rPr lang="ar-EG" sz="2400" dirty="0" smtClean="0">
                <a:solidFill>
                  <a:schemeClr val="bg1"/>
                </a:solidFill>
              </a:rPr>
              <a:t/>
            </a:r>
            <a:br>
              <a:rPr lang="ar-EG" sz="2400" dirty="0" smtClean="0">
                <a:solidFill>
                  <a:schemeClr val="bg1"/>
                </a:solidFill>
              </a:rPr>
            </a:br>
            <a:r>
              <a:rPr lang="ar-EG" sz="2800" b="1" u="sng" dirty="0" smtClean="0">
                <a:solidFill>
                  <a:schemeClr val="tx2"/>
                </a:solidFill>
              </a:rPr>
              <a:t> - للتغلب على هذه المشكلة </a:t>
            </a:r>
            <a:r>
              <a:rPr lang="ar-EG" sz="2400" dirty="0" smtClean="0">
                <a:solidFill>
                  <a:schemeClr val="bg1"/>
                </a:solidFill>
              </a:rPr>
              <a:t/>
            </a:r>
            <a:br>
              <a:rPr lang="ar-EG" sz="2400" dirty="0" smtClean="0">
                <a:solidFill>
                  <a:schemeClr val="bg1"/>
                </a:solidFill>
              </a:rPr>
            </a:br>
            <a:r>
              <a:rPr lang="ar-EG" sz="2200" b="1" dirty="0" smtClean="0">
                <a:solidFill>
                  <a:schemeClr val="accent1">
                    <a:lumMod val="50000"/>
                  </a:schemeClr>
                </a:solidFill>
              </a:rPr>
              <a:t>- محاولة استغلال الثروة السمكية الموجودة على اعماق ابعد من تلك التى يوجد بها السردين</a:t>
            </a:r>
            <a:br>
              <a:rPr lang="ar-EG" sz="2200" b="1" dirty="0" smtClean="0">
                <a:solidFill>
                  <a:schemeClr val="accent1">
                    <a:lumMod val="50000"/>
                  </a:schemeClr>
                </a:solidFill>
              </a:rPr>
            </a:br>
            <a:r>
              <a:rPr lang="ar-EG" sz="2200" b="1" dirty="0" smtClean="0">
                <a:solidFill>
                  <a:schemeClr val="accent1">
                    <a:lumMod val="50000"/>
                  </a:schemeClr>
                </a:solidFill>
              </a:rPr>
              <a:t>- استغلال الثروة السمكية ببحيرة ناصر بطريقة اقتصادية منظمة </a:t>
            </a:r>
            <a:endParaRPr lang="ar-EG" sz="2200" b="1" dirty="0">
              <a:solidFill>
                <a:schemeClr val="accent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تابع بقية الموضوع  – المحاضره الخامسة</a:t>
            </a:r>
            <a:endParaRPr lang="ar-EG" sz="36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1295400"/>
          </a:xfrm>
          <a:solidFill>
            <a:schemeClr val="accent2">
              <a:lumMod val="40000"/>
              <a:lumOff val="60000"/>
            </a:schemeClr>
          </a:solidFill>
          <a:ln w="25400">
            <a:solidFill>
              <a:schemeClr val="tx1"/>
            </a:solidFill>
          </a:ln>
        </p:spPr>
        <p:txBody>
          <a:bodyPr>
            <a:noAutofit/>
          </a:bodyPr>
          <a:lstStyle/>
          <a:p>
            <a:r>
              <a:rPr lang="ar-EG" sz="2800" b="1" dirty="0" smtClean="0">
                <a:solidFill>
                  <a:schemeClr val="accent2">
                    <a:lumMod val="50000"/>
                  </a:schemeClr>
                </a:solidFill>
                <a:latin typeface="Simplified Arabic" pitchFamily="18" charset="-78"/>
                <a:cs typeface="Simplified Arabic" pitchFamily="18" charset="-78"/>
              </a:rPr>
              <a:t>المشاريع الهندسية على النيل فى الجنوب واثرها على مائية النهر</a:t>
            </a:r>
            <a:endParaRPr lang="ar-EG" sz="2800" b="1" dirty="0">
              <a:solidFill>
                <a:schemeClr val="accent2">
                  <a:lumMod val="50000"/>
                </a:schemeClr>
              </a:solidFill>
              <a:latin typeface="Simplified Arabic" pitchFamily="18" charset="-78"/>
              <a:cs typeface="Simplified Arabic" pitchFamily="18" charset="-78"/>
            </a:endParaRPr>
          </a:p>
        </p:txBody>
      </p:sp>
      <p:sp>
        <p:nvSpPr>
          <p:cNvPr id="3" name="Subtitle 2"/>
          <p:cNvSpPr>
            <a:spLocks noGrp="1"/>
          </p:cNvSpPr>
          <p:nvPr>
            <p:ph type="subTitle" idx="1"/>
          </p:nvPr>
        </p:nvSpPr>
        <p:spPr>
          <a:xfrm>
            <a:off x="381000" y="1447800"/>
            <a:ext cx="8229600" cy="4876800"/>
          </a:xfrm>
          <a:solidFill>
            <a:schemeClr val="accent2">
              <a:lumMod val="20000"/>
              <a:lumOff val="80000"/>
            </a:schemeClr>
          </a:solidFill>
          <a:ln w="25400">
            <a:solidFill>
              <a:schemeClr val="tx1"/>
            </a:solidFill>
          </a:ln>
        </p:spPr>
        <p:txBody>
          <a:bodyPr>
            <a:normAutofit fontScale="92500"/>
          </a:bodyPr>
          <a:lstStyle/>
          <a:p>
            <a:pPr algn="r" rtl="1"/>
            <a:r>
              <a:rPr lang="ar-EG" sz="3600" u="sng" dirty="0" smtClean="0">
                <a:solidFill>
                  <a:schemeClr val="accent2">
                    <a:lumMod val="50000"/>
                  </a:schemeClr>
                </a:solidFill>
              </a:rPr>
              <a:t>1- سد اسوان القديم :</a:t>
            </a:r>
          </a:p>
          <a:p>
            <a:pPr algn="r" rtl="1">
              <a:lnSpc>
                <a:spcPct val="150000"/>
              </a:lnSpc>
              <a:buFontTx/>
              <a:buChar char="-"/>
            </a:pPr>
            <a:r>
              <a:rPr lang="ar-EG" sz="2400" dirty="0" smtClean="0">
                <a:solidFill>
                  <a:srgbClr val="002060"/>
                </a:solidFill>
              </a:rPr>
              <a:t>تم انشاء سد اسوان عام 1898 , وفى هذا الوقت كان النيل فى النوبة السفلي  لا يزال دائبا على نحت وتعميق مجراه </a:t>
            </a:r>
          </a:p>
          <a:p>
            <a:pPr algn="r" rtl="1">
              <a:lnSpc>
                <a:spcPct val="150000"/>
              </a:lnSpc>
            </a:pPr>
            <a:r>
              <a:rPr lang="ar-EG" u="sng" dirty="0" smtClean="0">
                <a:solidFill>
                  <a:srgbClr val="FF0000"/>
                </a:solidFill>
              </a:rPr>
              <a:t>نتائج بناء سد اسوان القديم </a:t>
            </a:r>
          </a:p>
          <a:p>
            <a:pPr algn="r" rtl="1">
              <a:lnSpc>
                <a:spcPct val="150000"/>
              </a:lnSpc>
            </a:pPr>
            <a:r>
              <a:rPr lang="ar-EG" sz="2400" dirty="0" smtClean="0">
                <a:solidFill>
                  <a:srgbClr val="002060"/>
                </a:solidFill>
              </a:rPr>
              <a:t>أ- ظهور بحيرة صناعية كبيرة كان منسوبها حينذ 106 م فوق مستوى سطح البحر </a:t>
            </a:r>
          </a:p>
          <a:p>
            <a:pPr algn="r" rtl="1">
              <a:lnSpc>
                <a:spcPct val="150000"/>
              </a:lnSpc>
            </a:pPr>
            <a:r>
              <a:rPr lang="ar-EG" sz="2400" dirty="0" smtClean="0">
                <a:solidFill>
                  <a:srgbClr val="002060"/>
                </a:solidFill>
              </a:rPr>
              <a:t>ب- طغيان مياه البحيرة على اشرطة الارض الزراعية الضيقة فى بلدة النوبة .</a:t>
            </a:r>
          </a:p>
          <a:p>
            <a:pPr algn="r" rtl="1">
              <a:lnSpc>
                <a:spcPct val="150000"/>
              </a:lnSpc>
            </a:pPr>
            <a:r>
              <a:rPr lang="ar-EG" sz="2400" dirty="0" smtClean="0">
                <a:solidFill>
                  <a:srgbClr val="002060"/>
                </a:solidFill>
              </a:rPr>
              <a:t> ج- هجرة النوبيين اللذين كانوا يستقرون فى هذا القطاع من الوادى الى منطقة كوم امبو</a:t>
            </a:r>
          </a:p>
          <a:p>
            <a:pPr algn="r" rtl="1">
              <a:lnSpc>
                <a:spcPct val="150000"/>
              </a:lnSpc>
            </a:pPr>
            <a:r>
              <a:rPr lang="ar-EG" sz="2400" dirty="0" smtClean="0">
                <a:solidFill>
                  <a:srgbClr val="002060"/>
                </a:solidFill>
              </a:rPr>
              <a:t>د- غير سد اسوان من معالم المنطقه الطبيعية والمظهر التضاريسى للوادى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a:solidFill>
            <a:schemeClr val="accent6">
              <a:lumMod val="40000"/>
              <a:lumOff val="60000"/>
            </a:schemeClr>
          </a:solidFill>
          <a:ln w="28575">
            <a:solidFill>
              <a:schemeClr val="tx1"/>
            </a:solidFill>
          </a:ln>
        </p:spPr>
        <p:txBody>
          <a:bodyPr>
            <a:normAutofit lnSpcReduction="10000"/>
          </a:bodyPr>
          <a:lstStyle/>
          <a:p>
            <a:pPr algn="r" rtl="1">
              <a:lnSpc>
                <a:spcPct val="160000"/>
              </a:lnSpc>
              <a:buNone/>
            </a:pPr>
            <a:r>
              <a:rPr lang="ar-EG" sz="3100" dirty="0" smtClean="0">
                <a:solidFill>
                  <a:srgbClr val="002060"/>
                </a:solidFill>
              </a:rPr>
              <a:t>ج- </a:t>
            </a:r>
            <a:r>
              <a:rPr lang="ar-EG" sz="2200" b="1" dirty="0" smtClean="0">
                <a:solidFill>
                  <a:srgbClr val="002060"/>
                </a:solidFill>
                <a:latin typeface="Simplified Arabic" pitchFamily="18" charset="-78"/>
                <a:cs typeface="Simplified Arabic" pitchFamily="18" charset="-78"/>
              </a:rPr>
              <a:t>سد اسوان القديم كان قد صمم </a:t>
            </a:r>
            <a:r>
              <a:rPr lang="ar-EG" sz="2600" b="1" dirty="0" smtClean="0">
                <a:solidFill>
                  <a:srgbClr val="FF0000"/>
                </a:solidFill>
                <a:latin typeface="Simplified Arabic" pitchFamily="18" charset="-78"/>
                <a:cs typeface="Simplified Arabic" pitchFamily="18" charset="-78"/>
              </a:rPr>
              <a:t>لغرض التخزين الحولى </a:t>
            </a:r>
            <a:r>
              <a:rPr lang="ar-EG" sz="2200" b="1" dirty="0" smtClean="0">
                <a:solidFill>
                  <a:srgbClr val="002060"/>
                </a:solidFill>
                <a:latin typeface="Simplified Arabic" pitchFamily="18" charset="-78"/>
                <a:cs typeface="Simplified Arabic" pitchFamily="18" charset="-78"/>
              </a:rPr>
              <a:t>وكانت عيون السد تفتح خلال موسم الفيضان للسماح للمياه المحملة بالرواسب بالعبور حتى اذا جاء شهر اكتوبر واصبحت المياه لا تحمل الا كميات ضئيلة من الرواسب بدات عملية التخزين </a:t>
            </a:r>
            <a:endParaRPr lang="ar-EG" sz="3100" b="1" dirty="0" smtClean="0">
              <a:solidFill>
                <a:srgbClr val="002060"/>
              </a:solidFill>
              <a:latin typeface="Simplified Arabic" pitchFamily="18" charset="-78"/>
              <a:cs typeface="Simplified Arabic" pitchFamily="18" charset="-78"/>
            </a:endParaRPr>
          </a:p>
          <a:p>
            <a:pPr algn="r" rtl="1">
              <a:buNone/>
            </a:pPr>
            <a:r>
              <a:rPr lang="ar-EG" b="1" dirty="0" smtClean="0"/>
              <a:t>تعلية سد اسوان والهدف من ذلك</a:t>
            </a:r>
          </a:p>
          <a:p>
            <a:pPr algn="r" rtl="1">
              <a:buFontTx/>
              <a:buChar char="-"/>
            </a:pPr>
            <a:r>
              <a:rPr lang="ar-EG" b="1" dirty="0" smtClean="0">
                <a:solidFill>
                  <a:schemeClr val="tx2">
                    <a:lumMod val="75000"/>
                  </a:schemeClr>
                </a:solidFill>
                <a:latin typeface="Simplified Arabic" pitchFamily="18" charset="-78"/>
                <a:cs typeface="Simplified Arabic" pitchFamily="18" charset="-78"/>
              </a:rPr>
              <a:t>التعلية الاولى</a:t>
            </a:r>
          </a:p>
          <a:p>
            <a:pPr algn="r" rtl="1">
              <a:buNone/>
            </a:pPr>
            <a:r>
              <a:rPr lang="ar-EG" sz="2400" b="1" dirty="0" smtClean="0">
                <a:solidFill>
                  <a:schemeClr val="accent5">
                    <a:lumMod val="50000"/>
                  </a:schemeClr>
                </a:solidFill>
                <a:latin typeface="Simplified Arabic" pitchFamily="18" charset="-78"/>
                <a:cs typeface="Simplified Arabic" pitchFamily="18" charset="-78"/>
              </a:rPr>
              <a:t> 1- تمت التعلية الاولى لسد اسوان عام 1912- 1913</a:t>
            </a:r>
          </a:p>
          <a:p>
            <a:pPr algn="r" rtl="1">
              <a:buNone/>
            </a:pPr>
            <a:r>
              <a:rPr lang="ar-EG" sz="2400" b="1" dirty="0" smtClean="0">
                <a:solidFill>
                  <a:schemeClr val="accent5">
                    <a:lumMod val="50000"/>
                  </a:schemeClr>
                </a:solidFill>
                <a:latin typeface="Simplified Arabic" pitchFamily="18" charset="-78"/>
                <a:cs typeface="Simplified Arabic" pitchFamily="18" charset="-78"/>
              </a:rPr>
              <a:t> 2- ووصل منسوب التخزين فى البحيرة  113م فوق مستوى سطح البحر </a:t>
            </a:r>
          </a:p>
          <a:p>
            <a:pPr algn="r" rtl="1">
              <a:buFontTx/>
              <a:buChar char="-"/>
            </a:pPr>
            <a:r>
              <a:rPr lang="ar-EG" b="1" dirty="0" smtClean="0">
                <a:solidFill>
                  <a:schemeClr val="tx2">
                    <a:lumMod val="75000"/>
                  </a:schemeClr>
                </a:solidFill>
              </a:rPr>
              <a:t>التعلية الثانية</a:t>
            </a:r>
          </a:p>
          <a:p>
            <a:pPr algn="r" rtl="1">
              <a:buNone/>
            </a:pPr>
            <a:r>
              <a:rPr lang="ar-EG" sz="2400" b="1" dirty="0" smtClean="0">
                <a:solidFill>
                  <a:schemeClr val="accent5">
                    <a:lumMod val="50000"/>
                  </a:schemeClr>
                </a:solidFill>
                <a:latin typeface="Simplified Arabic" pitchFamily="18" charset="-78"/>
                <a:cs typeface="Simplified Arabic" pitchFamily="18" charset="-78"/>
              </a:rPr>
              <a:t> 1- تمت التعلية الثانية لسد اسوان  عام 1934 </a:t>
            </a:r>
          </a:p>
          <a:p>
            <a:pPr algn="r" rtl="1">
              <a:buNone/>
            </a:pPr>
            <a:r>
              <a:rPr lang="ar-EG" sz="2400" b="1" dirty="0" smtClean="0">
                <a:solidFill>
                  <a:schemeClr val="accent5">
                    <a:lumMod val="50000"/>
                  </a:schemeClr>
                </a:solidFill>
                <a:latin typeface="Simplified Arabic" pitchFamily="18" charset="-78"/>
                <a:cs typeface="Simplified Arabic" pitchFamily="18" charset="-78"/>
              </a:rPr>
              <a:t> 2- وصل منسوب التخزين فى البحيرة 121م فوق مستوى سطح البحر</a:t>
            </a:r>
          </a:p>
          <a:p>
            <a:pPr algn="r" rtl="1">
              <a:buNone/>
            </a:pPr>
            <a:r>
              <a:rPr lang="ar-EG" sz="2400" b="1" dirty="0" smtClean="0">
                <a:solidFill>
                  <a:schemeClr val="accent5">
                    <a:lumMod val="50000"/>
                  </a:schemeClr>
                </a:solidFill>
                <a:latin typeface="Simplified Arabic" pitchFamily="18" charset="-78"/>
                <a:cs typeface="Simplified Arabic" pitchFamily="18" charset="-78"/>
              </a:rPr>
              <a:t> 3- امتدت مساحة البحيرة صوب الجنوب لمسافة 360 كم</a:t>
            </a:r>
          </a:p>
          <a:p>
            <a:pPr algn="r" rtl="1">
              <a:buNone/>
            </a:pPr>
            <a:r>
              <a:rPr lang="ar-EG" dirty="0" smtClean="0">
                <a:solidFill>
                  <a:schemeClr val="bg1"/>
                </a:solidFill>
              </a:rPr>
              <a:t>-</a:t>
            </a:r>
            <a:endParaRPr lang="ar-EG" sz="2800" dirty="0">
              <a:solidFill>
                <a:schemeClr val="bg1"/>
              </a:solidFill>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rgbClr val="82E2C4"/>
          </a:solidFill>
          <a:ln w="31750">
            <a:solidFill>
              <a:schemeClr val="tx1"/>
            </a:solidFill>
          </a:ln>
        </p:spPr>
        <p:txBody>
          <a:bodyPr>
            <a:normAutofit/>
          </a:bodyPr>
          <a:lstStyle/>
          <a:p>
            <a:pPr marL="0" indent="0" algn="r" rtl="1">
              <a:buNone/>
            </a:pPr>
            <a:r>
              <a:rPr lang="ar-EG" b="1" u="sng" dirty="0" smtClean="0">
                <a:solidFill>
                  <a:schemeClr val="accent2">
                    <a:lumMod val="50000"/>
                  </a:schemeClr>
                </a:solidFill>
              </a:rPr>
              <a:t>ب- السد العالى </a:t>
            </a:r>
          </a:p>
          <a:p>
            <a:pPr marL="0" indent="0" algn="r" rtl="1">
              <a:buNone/>
            </a:pPr>
            <a:r>
              <a:rPr lang="ar-EG" b="1" u="sng" dirty="0" smtClean="0">
                <a:solidFill>
                  <a:schemeClr val="accent2">
                    <a:lumMod val="50000"/>
                  </a:schemeClr>
                </a:solidFill>
              </a:rPr>
              <a:t>بيانات مهمة عن السد العالى</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يختلف السد العالي عن سد اسوان من حيث اته سد ركامى كبير يسد المجرى جنوب سد اسوان بنحو 7كم مع تحويل المياه الى مجرى جديد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السد العالى يسمح بتخزين 8 مليارات متر3 اضافيه تستخدم فى استصلاح الاراضى للزراعه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 تحويل رى الحياض لرى دائم.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وضع  </a:t>
            </a:r>
            <a:r>
              <a:rPr lang="ar-EG" sz="1900" b="1" dirty="0" smtClean="0">
                <a:solidFill>
                  <a:srgbClr val="002060"/>
                </a:solidFill>
                <a:latin typeface="Simplified Arabic" pitchFamily="18" charset="-78"/>
                <a:cs typeface="Simplified Arabic" pitchFamily="18" charset="-78"/>
                <a:hlinkClick r:id="rId2" tooltip="جمال عبد الناصر"/>
              </a:rPr>
              <a:t>جمال عبد الناصر</a:t>
            </a:r>
            <a:r>
              <a:rPr lang="ar-EG" sz="1900" b="1" dirty="0" smtClean="0">
                <a:solidFill>
                  <a:srgbClr val="002060"/>
                </a:solidFill>
                <a:latin typeface="Simplified Arabic" pitchFamily="18" charset="-78"/>
                <a:cs typeface="Simplified Arabic" pitchFamily="18" charset="-78"/>
              </a:rPr>
              <a:t> حجر اساس السد فى 9 يناير سنة 1960 و وتم الانتهاء من بتنفيذه فى يناير </a:t>
            </a:r>
            <a:r>
              <a:rPr lang="ar-EG" sz="1900" b="1" dirty="0" smtClean="0">
                <a:solidFill>
                  <a:srgbClr val="002060"/>
                </a:solidFill>
                <a:latin typeface="Simplified Arabic" pitchFamily="18" charset="-78"/>
                <a:cs typeface="Simplified Arabic" pitchFamily="18" charset="-78"/>
                <a:hlinkClick r:id="rId3" tooltip="1971"/>
              </a:rPr>
              <a:t>1971</a:t>
            </a:r>
            <a:r>
              <a:rPr lang="ar-EG" sz="1900" b="1" dirty="0" smtClean="0">
                <a:solidFill>
                  <a:srgbClr val="002060"/>
                </a:solidFill>
                <a:latin typeface="Simplified Arabic" pitchFamily="18" charset="-78"/>
                <a:cs typeface="Simplified Arabic" pitchFamily="18" charset="-78"/>
              </a:rPr>
              <a:t>.</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تكلفة بناء المشروع  بلغت حوالى 450 مليون جنيه مصرى.</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يعد من اضخم المشاريع فى مصر فى العصر الحديث و لعب دور كبير فى التطوير الصناعى و مد مصر بالمياه وقت الجفاف فى </a:t>
            </a:r>
            <a:r>
              <a:rPr lang="ar-EG" sz="1900" b="1" dirty="0" smtClean="0">
                <a:solidFill>
                  <a:srgbClr val="002060"/>
                </a:solidFill>
                <a:latin typeface="Simplified Arabic" pitchFamily="18" charset="-78"/>
                <a:cs typeface="Simplified Arabic" pitchFamily="18" charset="-78"/>
                <a:hlinkClick r:id="rId4" tooltip="افريقيا"/>
              </a:rPr>
              <a:t>افريقيا</a:t>
            </a:r>
            <a:r>
              <a:rPr lang="ar-EG" sz="1900" b="1" dirty="0" smtClean="0">
                <a:solidFill>
                  <a:srgbClr val="002060"/>
                </a:solidFill>
                <a:latin typeface="Simplified Arabic" pitchFamily="18" charset="-78"/>
                <a:cs typeface="Simplified Arabic" pitchFamily="18" charset="-78"/>
              </a:rPr>
              <a:t>. </a:t>
            </a:r>
          </a:p>
          <a:p>
            <a:pPr algn="r" rtl="1">
              <a:lnSpc>
                <a:spcPct val="120000"/>
              </a:lnSpc>
              <a:buFont typeface="Wingdings" pitchFamily="2" charset="2"/>
              <a:buChar char="q"/>
            </a:pPr>
            <a:r>
              <a:rPr lang="ar-EG" sz="1900" b="1" dirty="0" smtClean="0">
                <a:solidFill>
                  <a:srgbClr val="002060"/>
                </a:solidFill>
                <a:latin typeface="Simplified Arabic" pitchFamily="18" charset="-78"/>
                <a:cs typeface="Simplified Arabic" pitchFamily="18" charset="-78"/>
              </a:rPr>
              <a:t>تسمى بحيره تخزين المياه  </a:t>
            </a:r>
            <a:r>
              <a:rPr lang="ar-EG" sz="1900" b="1" dirty="0" smtClean="0">
                <a:solidFill>
                  <a:srgbClr val="002060"/>
                </a:solidFill>
                <a:latin typeface="Simplified Arabic" pitchFamily="18" charset="-78"/>
                <a:cs typeface="Simplified Arabic" pitchFamily="18" charset="-78"/>
                <a:hlinkClick r:id="rId5" tooltip="بحيرة ناصر"/>
              </a:rPr>
              <a:t>بحيرة ناصر</a:t>
            </a:r>
            <a:r>
              <a:rPr lang="ar-EG" sz="1900" b="1" dirty="0" smtClean="0">
                <a:solidFill>
                  <a:srgbClr val="002060"/>
                </a:solidFill>
                <a:latin typeface="Simplified Arabic" pitchFamily="18" charset="-78"/>
                <a:cs typeface="Simplified Arabic" pitchFamily="18" charset="-78"/>
              </a:rPr>
              <a:t>، مساحتها 4000 كم2 و طولها 500 كم.</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solidFill>
            <a:srgbClr val="93CDDD"/>
          </a:solidFill>
          <a:ln w="25400">
            <a:solidFill>
              <a:schemeClr val="tx1">
                <a:lumMod val="50000"/>
                <a:lumOff val="50000"/>
              </a:schemeClr>
            </a:solidFill>
          </a:ln>
        </p:spPr>
        <p:txBody>
          <a:bodyPr>
            <a:normAutofit/>
          </a:bodyPr>
          <a:lstStyle/>
          <a:p>
            <a:pPr marL="0" indent="0" algn="r" rtl="1">
              <a:buNone/>
            </a:pPr>
            <a:r>
              <a:rPr lang="ar-EG" sz="3500" b="1" u="sng" dirty="0" smtClean="0">
                <a:solidFill>
                  <a:schemeClr val="accent2">
                    <a:lumMod val="50000"/>
                  </a:schemeClr>
                </a:solidFill>
              </a:rPr>
              <a:t>الآثار الإيجابية</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حماية مصر من الفيضان والجفاف أيضاً حيث أن بحيرة ناصر تقلل من اندفاع مياه الفيضان وتقوم بتخزينها للاستفادة منها في سنوات الجفاف.</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عمل السد العالي أيضا على زيادة مساحة الاراضى الزراعية والتوسع في المساحة الزراعية نتيجة توفر المياة وذلك هذا توسع أفقى وعمل ايضا على توسع رأسى وهو زراعة محاصيل أكثر على الارض نتيجة توفر المياة ممكن ثلاث زرعات كل سنة.</a:t>
            </a:r>
          </a:p>
          <a:p>
            <a:pPr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عمل على توليد الكهرباءالتى أفادت مصر اقتصاديا ويصدر منه الان في بعض الدول مثل </a:t>
            </a:r>
            <a:r>
              <a:rPr lang="ar-EG" sz="2000" b="1" dirty="0" smtClean="0">
                <a:solidFill>
                  <a:srgbClr val="002060"/>
                </a:solidFill>
                <a:latin typeface="Simplified Arabic" pitchFamily="18" charset="-78"/>
                <a:cs typeface="Simplified Arabic" pitchFamily="18" charset="-78"/>
                <a:hlinkClick r:id="rId2" tooltip="سوريا"/>
              </a:rPr>
              <a:t>سوريا</a:t>
            </a:r>
            <a:r>
              <a:rPr lang="ar-EG" sz="2000" b="1" dirty="0" smtClean="0">
                <a:solidFill>
                  <a:srgbClr val="002060"/>
                </a:solidFill>
                <a:latin typeface="Simplified Arabic" pitchFamily="18" charset="-78"/>
                <a:cs typeface="Simplified Arabic" pitchFamily="18" charset="-78"/>
              </a:rPr>
              <a:t> </a:t>
            </a:r>
            <a:r>
              <a:rPr lang="ar-EG" sz="2000" b="1" dirty="0" smtClean="0">
                <a:solidFill>
                  <a:srgbClr val="002060"/>
                </a:solidFill>
                <a:latin typeface="Simplified Arabic" pitchFamily="18" charset="-78"/>
                <a:cs typeface="Simplified Arabic" pitchFamily="18" charset="-78"/>
                <a:hlinkClick r:id="rId3" tooltip="الاردن"/>
              </a:rPr>
              <a:t>والاردن</a:t>
            </a:r>
            <a:r>
              <a:rPr lang="ar-EG" sz="2000" b="1" dirty="0" smtClean="0">
                <a:solidFill>
                  <a:srgbClr val="002060"/>
                </a:solidFill>
                <a:latin typeface="Simplified Arabic" pitchFamily="18" charset="-78"/>
                <a:cs typeface="Simplified Arabic" pitchFamily="18" charset="-78"/>
              </a:rPr>
              <a:t> وكذلك </a:t>
            </a:r>
            <a:r>
              <a:rPr lang="ar-EG" sz="2000" b="1" dirty="0" smtClean="0">
                <a:solidFill>
                  <a:srgbClr val="002060"/>
                </a:solidFill>
                <a:latin typeface="Simplified Arabic" pitchFamily="18" charset="-78"/>
                <a:cs typeface="Simplified Arabic" pitchFamily="18" charset="-78"/>
                <a:hlinkClick r:id="rId4" tooltip="ليبيا"/>
              </a:rPr>
              <a:t>ليبيا</a:t>
            </a:r>
            <a:r>
              <a:rPr lang="ar-EG" sz="2000" b="1" dirty="0" smtClean="0">
                <a:solidFill>
                  <a:srgbClr val="002060"/>
                </a:solidFill>
                <a:latin typeface="Simplified Arabic" pitchFamily="18" charset="-78"/>
                <a:cs typeface="Simplified Arabic" pitchFamily="18" charset="-78"/>
              </a:rPr>
              <a:t> </a:t>
            </a:r>
            <a:r>
              <a:rPr lang="ar-EG" sz="2100" b="1" dirty="0" smtClean="0">
                <a:solidFill>
                  <a:srgbClr val="002060"/>
                </a:solidFill>
                <a:latin typeface="Simplified Arabic" pitchFamily="18" charset="-78"/>
                <a:cs typeface="Simplified Arabic" pitchFamily="18" charset="-78"/>
              </a:rPr>
              <a:t>.</a:t>
            </a:r>
          </a:p>
          <a:p>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
            <a:ext cx="8229600" cy="6400800"/>
          </a:xfrm>
          <a:solidFill>
            <a:srgbClr val="F7F470"/>
          </a:solidFill>
          <a:ln w="25400">
            <a:solidFill>
              <a:schemeClr val="tx1">
                <a:lumMod val="50000"/>
                <a:lumOff val="50000"/>
              </a:schemeClr>
            </a:solidFill>
          </a:ln>
        </p:spPr>
        <p:txBody>
          <a:bodyPr>
            <a:normAutofit fontScale="25000" lnSpcReduction="20000"/>
          </a:bodyPr>
          <a:lstStyle/>
          <a:p>
            <a:pPr marL="0" indent="0" algn="r" rtl="1">
              <a:buNone/>
            </a:pPr>
            <a:endParaRPr lang="ar-EG" sz="11200" b="1" u="sng" dirty="0" smtClean="0">
              <a:solidFill>
                <a:schemeClr val="accent2">
                  <a:lumMod val="50000"/>
                </a:schemeClr>
              </a:solidFill>
            </a:endParaRPr>
          </a:p>
          <a:p>
            <a:pPr marL="0" indent="0" algn="r" rtl="1">
              <a:buNone/>
            </a:pPr>
            <a:r>
              <a:rPr lang="ar-EG" sz="11200" b="1" u="sng" dirty="0" smtClean="0">
                <a:solidFill>
                  <a:schemeClr val="accent2">
                    <a:lumMod val="50000"/>
                  </a:schemeClr>
                </a:solidFill>
              </a:rPr>
              <a:t>الآثار الجانبية لبناء السد العالى</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hlinkClick r:id="rId2" tooltip="بحيرة ناصر"/>
              </a:rPr>
              <a:t>بحيرة ناصر</a:t>
            </a:r>
            <a:r>
              <a:rPr lang="ar-EG" sz="7200" b="1" dirty="0" smtClean="0">
                <a:solidFill>
                  <a:srgbClr val="002060"/>
                </a:solidFill>
                <a:latin typeface="Simplified Arabic" pitchFamily="18" charset="-78"/>
                <a:cs typeface="Simplified Arabic" pitchFamily="18" charset="-78"/>
              </a:rPr>
              <a:t> غمرت قرى نوبية كثيرة، مما أدى إلى ترحيل أهلها الى كوم امبو يسمى </a:t>
            </a:r>
            <a:r>
              <a:rPr lang="ar-EG" sz="7200" b="1" dirty="0" smtClean="0">
                <a:solidFill>
                  <a:srgbClr val="002060"/>
                </a:solidFill>
                <a:latin typeface="Simplified Arabic" pitchFamily="18" charset="-78"/>
                <a:cs typeface="Simplified Arabic" pitchFamily="18" charset="-78"/>
                <a:hlinkClick r:id="rId3" tooltip="تهجيرة نوبية (الصفحة غير موجودة)"/>
              </a:rPr>
              <a:t>بالتهجيرة النوبية</a:t>
            </a:r>
            <a:r>
              <a:rPr lang="ar-EG" sz="7200" b="1" dirty="0" smtClean="0">
                <a:solidFill>
                  <a:srgbClr val="002060"/>
                </a:solidFill>
                <a:latin typeface="Simplified Arabic" pitchFamily="18" charset="-78"/>
                <a:cs typeface="Simplified Arabic" pitchFamily="18" charset="-78"/>
              </a:rPr>
              <a:t>.</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حرمان وادي النيل من </a:t>
            </a:r>
            <a:r>
              <a:rPr lang="ar-EG" sz="7200" b="1" dirty="0" smtClean="0">
                <a:solidFill>
                  <a:srgbClr val="002060"/>
                </a:solidFill>
                <a:latin typeface="Simplified Arabic" pitchFamily="18" charset="-78"/>
                <a:cs typeface="Simplified Arabic" pitchFamily="18" charset="-78"/>
                <a:hlinkClick r:id="rId4" tooltip="طمي"/>
              </a:rPr>
              <a:t>طمي</a:t>
            </a:r>
            <a:r>
              <a:rPr lang="ar-EG" sz="7200" b="1" dirty="0" smtClean="0">
                <a:solidFill>
                  <a:srgbClr val="002060"/>
                </a:solidFill>
                <a:latin typeface="Simplified Arabic" pitchFamily="18" charset="-78"/>
                <a:cs typeface="Simplified Arabic" pitchFamily="18" charset="-78"/>
              </a:rPr>
              <a:t> الفيضان المغذي للتربة.</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زيادة </a:t>
            </a:r>
            <a:r>
              <a:rPr lang="ar-EG" sz="7200" b="1" dirty="0" smtClean="0">
                <a:solidFill>
                  <a:srgbClr val="002060"/>
                </a:solidFill>
                <a:latin typeface="Simplified Arabic" pitchFamily="18" charset="-78"/>
                <a:cs typeface="Simplified Arabic" pitchFamily="18" charset="-78"/>
                <a:hlinkClick r:id="rId5" tooltip="نحر (مائي) (الصفحة غير موجودة)"/>
              </a:rPr>
              <a:t>النح</a:t>
            </a:r>
            <a:r>
              <a:rPr lang="ar-EG" sz="7200" b="1" dirty="0" smtClean="0">
                <a:solidFill>
                  <a:srgbClr val="002060"/>
                </a:solidFill>
                <a:latin typeface="Simplified Arabic" pitchFamily="18" charset="-78"/>
                <a:cs typeface="Simplified Arabic" pitchFamily="18" charset="-78"/>
              </a:rPr>
              <a:t>ت </a:t>
            </a:r>
            <a:r>
              <a:rPr lang="en-US" sz="7200" b="1" dirty="0" smtClean="0">
                <a:solidFill>
                  <a:srgbClr val="002060"/>
                </a:solidFill>
                <a:latin typeface="Simplified Arabic" pitchFamily="18" charset="-78"/>
                <a:cs typeface="Simplified Arabic" pitchFamily="18" charset="-78"/>
              </a:rPr>
              <a:t>Erosion </a:t>
            </a:r>
            <a:r>
              <a:rPr lang="ar-EG" sz="7200" b="1" dirty="0" smtClean="0">
                <a:solidFill>
                  <a:srgbClr val="002060"/>
                </a:solidFill>
                <a:latin typeface="Simplified Arabic" pitchFamily="18" charset="-78"/>
                <a:cs typeface="Simplified Arabic" pitchFamily="18" charset="-78"/>
              </a:rPr>
              <a:t>حول قواعد المنشآت النهرية.</a:t>
            </a:r>
          </a:p>
          <a:p>
            <a:pPr algn="r" rtl="1">
              <a:lnSpc>
                <a:spcPct val="17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تآكل شواطئ الدلتا.</a:t>
            </a:r>
          </a:p>
          <a:p>
            <a:pPr algn="r" rtl="1">
              <a:buNone/>
            </a:pPr>
            <a:r>
              <a:rPr lang="ar-EG" sz="11200" b="1" u="sng" dirty="0" smtClean="0"/>
              <a:t>  جسم السد العالى</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تم تصميم السد العالى بحيث يكون من النوع الركامى ومزود بنواة صماء من الطفلة وستارة رأسية قاطعة للمياه</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 منسوب قاع السد 85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منسوب قمة السد 196 مترا</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 طول السد العالى عند القمة 3620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طول السد العالى بالمجرى الرئيسى للنيل 520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يبلغ ارتفاع السد 111م فوق قاع النيل ع، رض قاعدة السد العالى 980 مترا </a:t>
            </a:r>
          </a:p>
          <a:p>
            <a:pPr algn="r" rtl="1">
              <a:lnSpc>
                <a:spcPct val="120000"/>
              </a:lnSpc>
              <a:buFont typeface="Wingdings" pitchFamily="2" charset="2"/>
              <a:buChar char="q"/>
            </a:pPr>
            <a:r>
              <a:rPr lang="ar-EG" sz="7200" b="1" dirty="0" smtClean="0">
                <a:solidFill>
                  <a:srgbClr val="002060"/>
                </a:solidFill>
                <a:latin typeface="Simplified Arabic" pitchFamily="18" charset="-78"/>
                <a:cs typeface="Simplified Arabic" pitchFamily="18" charset="-78"/>
              </a:rPr>
              <a:t>عرض السد عند القمة 40 مترا عمق ، ستارة الحقن الرأسية 170 مترا</a:t>
            </a:r>
          </a:p>
          <a:p>
            <a:r>
              <a:rPr lang="ar-EG" sz="3600" dirty="0" smtClean="0"/>
              <a:t/>
            </a:r>
            <a:br>
              <a:rPr lang="ar-EG" sz="3600" dirty="0" smtClean="0"/>
            </a:br>
            <a:endParaRPr lang="ar-EG" sz="3500" b="1" u="sng" dirty="0" smtClean="0">
              <a:solidFill>
                <a:schemeClr val="accent2">
                  <a:lumMod val="50000"/>
                </a:schemeClr>
              </a:solidFill>
            </a:endParaRPr>
          </a:p>
          <a:p>
            <a:pPr algn="r" rtl="1">
              <a:lnSpc>
                <a:spcPct val="200000"/>
              </a:lnSpc>
              <a:buNone/>
            </a:pPr>
            <a:endParaRPr lang="ar-EG" sz="2100" b="1" dirty="0" smtClean="0">
              <a:solidFill>
                <a:srgbClr val="002060"/>
              </a:solidFill>
              <a:latin typeface="Simplified Arabic" pitchFamily="18" charset="-78"/>
              <a:cs typeface="Simplified Arabic" pitchFamily="18" charset="-78"/>
            </a:endParaRPr>
          </a:p>
          <a:p>
            <a:pPr algn="r" rtl="1">
              <a:lnSpc>
                <a:spcPct val="200000"/>
              </a:lnSpc>
              <a:buFont typeface="Wingdings" pitchFamily="2" charset="2"/>
              <a:buChar char="q"/>
            </a:pPr>
            <a:endParaRPr lang="ar-EG" sz="2100" b="1" dirty="0" smtClean="0">
              <a:solidFill>
                <a:srgbClr val="002060"/>
              </a:solidFill>
              <a:latin typeface="Simplified Arabic" pitchFamily="18" charset="-78"/>
              <a:cs typeface="Simplified Arabic" pitchFamily="18" charset="-78"/>
            </a:endParaRP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a:solidFill>
            <a:schemeClr val="accent2">
              <a:lumMod val="40000"/>
              <a:lumOff val="60000"/>
            </a:schemeClr>
          </a:solidFill>
          <a:ln w="31750">
            <a:solidFill>
              <a:schemeClr val="tx1"/>
            </a:solidFill>
          </a:ln>
        </p:spPr>
        <p:txBody>
          <a:bodyPr>
            <a:normAutofit/>
          </a:bodyPr>
          <a:lstStyle/>
          <a:p>
            <a:pPr marL="0" indent="0" algn="r" rtl="1">
              <a:lnSpc>
                <a:spcPct val="90000"/>
              </a:lnSpc>
              <a:buNone/>
            </a:pPr>
            <a:r>
              <a:rPr lang="ar-EG" sz="3000" b="1" u="sng" dirty="0" smtClean="0">
                <a:solidFill>
                  <a:schemeClr val="accent2">
                    <a:lumMod val="50000"/>
                  </a:schemeClr>
                </a:solidFill>
              </a:rPr>
              <a:t>بحيرة التخزين</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كونت المياه المحجوزة أمام السد العالى بحيرة صناعية كبيرة </a:t>
            </a:r>
            <a:r>
              <a:rPr lang="ar-EG" sz="2000" b="1" u="sng" dirty="0" smtClean="0">
                <a:solidFill>
                  <a:srgbClr val="002060"/>
                </a:solidFill>
                <a:latin typeface="Simplified Arabic" pitchFamily="18" charset="-78"/>
                <a:cs typeface="Simplified Arabic" pitchFamily="18" charset="-78"/>
              </a:rPr>
              <a:t>خصائصها كالتالى:</a:t>
            </a:r>
            <a:endParaRPr lang="ar-EG" sz="1800" b="1" u="sng" dirty="0" smtClean="0">
              <a:solidFill>
                <a:srgbClr val="002060"/>
              </a:solidFill>
              <a:latin typeface="Simplified Arabic" pitchFamily="18" charset="-78"/>
              <a:cs typeface="Simplified Arabic" pitchFamily="18" charset="-78"/>
            </a:endParaRP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طول البحيرة 500 كيلو متر متوسط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عرض البحيرة 10 كيلو متر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سعة التخزين الكلية 162 مليار متر مكعب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سعة التخزين الميت 32 مليار متر مكعب</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 اعلى منسوب لحجز مياه امام السد فيكون 182م اى بعمق اقصاه 97م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 المياه الزائدة التى تعلو عن هذا المنسوب سوف تصرف بواسطة المفيض الموجود على الجانب الغربي للنهر</a:t>
            </a:r>
            <a:r>
              <a:rPr lang="ar-EG" sz="1800" dirty="0" smtClean="0">
                <a:solidFill>
                  <a:srgbClr val="002060"/>
                </a:solidFill>
              </a:rPr>
              <a:t> ، </a:t>
            </a:r>
            <a:r>
              <a:rPr lang="ar-EG" sz="1800" b="1" dirty="0" smtClean="0">
                <a:solidFill>
                  <a:srgbClr val="002060"/>
                </a:solidFill>
                <a:latin typeface="Simplified Arabic" pitchFamily="18" charset="-78"/>
                <a:cs typeface="Simplified Arabic" pitchFamily="18" charset="-78"/>
              </a:rPr>
              <a:t>هذا المفيض يسمح بمرور 2400 متر مكعب فى الثانية الواحدة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حجز السد مياه الفيضان امامه ادى الى ترسيب معظم حمولة النهر فى البحيرة </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روعي فى تصميم المشروع ان يتسع حوض التخزين لكميات هائلة من الطمى والرمال</a:t>
            </a:r>
          </a:p>
          <a:p>
            <a:pPr algn="r" rtl="1">
              <a:lnSpc>
                <a:spcPct val="150000"/>
              </a:lnSpc>
              <a:buFont typeface="Wingdings" pitchFamily="2" charset="2"/>
              <a:buChar char="q"/>
            </a:pPr>
            <a:r>
              <a:rPr lang="ar-EG" sz="1800" b="1" dirty="0" smtClean="0">
                <a:solidFill>
                  <a:srgbClr val="002060"/>
                </a:solidFill>
                <a:latin typeface="Simplified Arabic" pitchFamily="18" charset="-78"/>
                <a:cs typeface="Simplified Arabic" pitchFamily="18" charset="-78"/>
              </a:rPr>
              <a:t>يبلغ سعة حوض التخزين 151 مليار متر مكعب منها 30 مليار متر مكعب لتجمع الطمى والرمال على مدى 500 عام 37 مليار متر مكعب  احتياطي للوقاية من الفيضانات العالية</a:t>
            </a:r>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6278562"/>
          </a:xfrm>
          <a:solidFill>
            <a:srgbClr val="6ABAD0"/>
          </a:solidFill>
          <a:ln w="34925">
            <a:solidFill>
              <a:schemeClr val="tx1"/>
            </a:solidFill>
          </a:ln>
        </p:spPr>
        <p:txBody>
          <a:bodyPr anchor="t">
            <a:noAutofit/>
          </a:bodyPr>
          <a:lstStyle/>
          <a:p>
            <a:pPr marL="0" indent="0" algn="r" rtl="1">
              <a:lnSpc>
                <a:spcPct val="200000"/>
              </a:lnSpc>
              <a:buFont typeface="Wingdings" pitchFamily="2" charset="2"/>
              <a:buChar char="§"/>
            </a:pPr>
            <a:r>
              <a:rPr lang="ar-EG" sz="3200" b="1" u="sng" dirty="0" smtClean="0">
                <a:solidFill>
                  <a:schemeClr val="accent2">
                    <a:lumMod val="50000"/>
                  </a:schemeClr>
                </a:solidFill>
                <a:latin typeface="+mn-lt"/>
                <a:ea typeface="+mn-ea"/>
                <a:cs typeface="+mn-cs"/>
              </a:rPr>
              <a:t>الخصائص العامه للسد العالى </a:t>
            </a:r>
            <a:r>
              <a:rPr lang="ar-EG" sz="2800" dirty="0" smtClean="0"/>
              <a:t/>
            </a:r>
            <a:br>
              <a:rPr lang="ar-EG" sz="2800" dirty="0" smtClean="0"/>
            </a:br>
            <a:r>
              <a:rPr lang="ar-EG" sz="2200" dirty="0" smtClean="0">
                <a:latin typeface="Simplified Arabic" pitchFamily="18" charset="-78"/>
                <a:cs typeface="Simplified Arabic" pitchFamily="18" charset="-78"/>
              </a:rPr>
              <a:t>1- </a:t>
            </a:r>
            <a:r>
              <a:rPr lang="ar-EG" sz="2200" b="1" dirty="0" smtClean="0">
                <a:solidFill>
                  <a:srgbClr val="FF0000"/>
                </a:solidFill>
                <a:latin typeface="Simplified Arabic" pitchFamily="18" charset="-78"/>
                <a:ea typeface="+mn-ea"/>
                <a:cs typeface="Simplified Arabic" pitchFamily="18" charset="-78"/>
              </a:rPr>
              <a:t>يضمن السد العالى </a:t>
            </a:r>
            <a:r>
              <a:rPr lang="ar-EG" sz="2200" b="1" dirty="0" smtClean="0">
                <a:solidFill>
                  <a:srgbClr val="002060"/>
                </a:solidFill>
                <a:latin typeface="Simplified Arabic" pitchFamily="18" charset="-78"/>
                <a:ea typeface="+mn-ea"/>
                <a:cs typeface="Simplified Arabic" pitchFamily="18" charset="-78"/>
              </a:rPr>
              <a:t>تصريفا سنويا ثابتا مقداره </a:t>
            </a:r>
            <a:r>
              <a:rPr lang="ar-EG" sz="2200" b="1" dirty="0" smtClean="0">
                <a:solidFill>
                  <a:srgbClr val="FF0000"/>
                </a:solidFill>
                <a:latin typeface="Simplified Arabic" pitchFamily="18" charset="-78"/>
                <a:ea typeface="+mn-ea"/>
                <a:cs typeface="Simplified Arabic" pitchFamily="18" charset="-78"/>
              </a:rPr>
              <a:t>74 مليار متر </a:t>
            </a:r>
            <a:r>
              <a:rPr lang="ar-EG" sz="2200" b="1" dirty="0" smtClean="0">
                <a:solidFill>
                  <a:srgbClr val="002060"/>
                </a:solidFill>
                <a:latin typeface="Simplified Arabic" pitchFamily="18" charset="-78"/>
                <a:ea typeface="+mn-ea"/>
                <a:cs typeface="Simplified Arabic" pitchFamily="18" charset="-78"/>
              </a:rPr>
              <a:t>مكعب يخص مصر منه 55 مليار متر مكعب والسودان 19 مليار متر مكعب ، والباقى مقداره 10 مليارات متر مكعب لمواجهة الفاقد بالتخزين والتسرب من حوض التخزين</a:t>
            </a:r>
            <a:br>
              <a:rPr lang="ar-EG" sz="2200" b="1" dirty="0" smtClean="0">
                <a:solidFill>
                  <a:srgbClr val="002060"/>
                </a:solidFill>
                <a:latin typeface="Simplified Arabic" pitchFamily="18" charset="-78"/>
                <a:ea typeface="+mn-ea"/>
                <a:cs typeface="Simplified Arabic" pitchFamily="18" charset="-78"/>
              </a:rPr>
            </a:br>
            <a:r>
              <a:rPr lang="ar-EG" sz="2200" b="1" dirty="0" smtClean="0">
                <a:solidFill>
                  <a:srgbClr val="002060"/>
                </a:solidFill>
                <a:latin typeface="Simplified Arabic" pitchFamily="18" charset="-78"/>
                <a:ea typeface="+mn-ea"/>
                <a:cs typeface="Simplified Arabic" pitchFamily="18" charset="-78"/>
              </a:rPr>
              <a:t>2- </a:t>
            </a:r>
            <a:r>
              <a:rPr lang="ar-EG" sz="2200" b="1" dirty="0" smtClean="0">
                <a:solidFill>
                  <a:srgbClr val="FF0000"/>
                </a:solidFill>
                <a:latin typeface="Simplified Arabic" pitchFamily="18" charset="-78"/>
                <a:ea typeface="+mn-ea"/>
                <a:cs typeface="Simplified Arabic" pitchFamily="18" charset="-78"/>
              </a:rPr>
              <a:t>بحيرة ناصر </a:t>
            </a:r>
            <a:r>
              <a:rPr lang="ar-EG" sz="2200" b="1" dirty="0" smtClean="0">
                <a:solidFill>
                  <a:srgbClr val="002060"/>
                </a:solidFill>
                <a:latin typeface="Simplified Arabic" pitchFamily="18" charset="-78"/>
                <a:ea typeface="+mn-ea"/>
                <a:cs typeface="Simplified Arabic" pitchFamily="18" charset="-78"/>
              </a:rPr>
              <a:t>هى بحيرة مستطيلة تكونت نتيجة لبناء السد العالى وتخزين المياه امامه ، وهذا ادى الى انتشار  مياها فى الاجزاء الدنيا من الادوية المنتهية الى النيل على كلا جانبيه مثل وادي كروسكو ووادى العلاقى ووادى كلابشة ويتوقف مدى انتشار هذه المياه فى مصبات الاودية على مناسيب كنتوريا</a:t>
            </a:r>
            <a:r>
              <a:rPr lang="ar-EG" sz="1800" b="1" dirty="0" smtClean="0">
                <a:solidFill>
                  <a:srgbClr val="002060"/>
                </a:solidFill>
                <a:latin typeface="Simplified Arabic" pitchFamily="18" charset="-78"/>
                <a:ea typeface="+mn-ea"/>
                <a:cs typeface="Simplified Arabic" pitchFamily="18" charset="-78"/>
              </a:rPr>
              <a:t/>
            </a:r>
            <a:br>
              <a:rPr lang="ar-EG" sz="1800" b="1" dirty="0" smtClean="0">
                <a:solidFill>
                  <a:srgbClr val="002060"/>
                </a:solidFill>
                <a:latin typeface="Simplified Arabic" pitchFamily="18" charset="-78"/>
                <a:ea typeface="+mn-ea"/>
                <a:cs typeface="Simplified Arabic" pitchFamily="18" charset="-78"/>
              </a:rPr>
            </a:br>
            <a:endParaRPr lang="ar-EG" sz="1800" b="1" dirty="0">
              <a:solidFill>
                <a:srgbClr val="002060"/>
              </a:solidFill>
              <a:latin typeface="Simplified Arabic" pitchFamily="18" charset="-78"/>
              <a:ea typeface="+mn-ea"/>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6400800"/>
          </a:xfrm>
          <a:solidFill>
            <a:schemeClr val="accent5"/>
          </a:solidFill>
          <a:ln w="41275">
            <a:solidFill>
              <a:schemeClr val="tx1"/>
            </a:solidFill>
          </a:ln>
        </p:spPr>
        <p:txBody>
          <a:bodyPr anchor="t">
            <a:normAutofit fontScale="90000"/>
          </a:bodyPr>
          <a:lstStyle/>
          <a:p>
            <a:pPr algn="r" rtl="1">
              <a:lnSpc>
                <a:spcPct val="150000"/>
              </a:lnSpc>
            </a:pPr>
            <a:r>
              <a:rPr lang="ar-EG" sz="2700" b="1" u="sng" dirty="0" smtClean="0">
                <a:solidFill>
                  <a:schemeClr val="accent2">
                    <a:lumMod val="50000"/>
                  </a:schemeClr>
                </a:solidFill>
              </a:rPr>
              <a:t>بعض النتائج الطبيعية المرتبطة ببناء السد العالى</a:t>
            </a:r>
            <a:r>
              <a:rPr lang="ar-EG" sz="2400" dirty="0" smtClean="0"/>
              <a:t/>
            </a:r>
            <a:br>
              <a:rPr lang="ar-EG" sz="2400" dirty="0" smtClean="0"/>
            </a:br>
            <a:r>
              <a:rPr lang="ar-EG" sz="3100" b="1" u="sng" dirty="0" smtClean="0">
                <a:solidFill>
                  <a:srgbClr val="FF0000"/>
                </a:solidFill>
              </a:rPr>
              <a:t>1-</a:t>
            </a:r>
            <a:r>
              <a:rPr lang="ar-EG" sz="3100" b="1" u="sng" dirty="0" smtClean="0"/>
              <a:t> </a:t>
            </a:r>
            <a:r>
              <a:rPr lang="ar-EG" sz="3600" b="1" u="sng" dirty="0" smtClean="0">
                <a:solidFill>
                  <a:srgbClr val="FF0000"/>
                </a:solidFill>
              </a:rPr>
              <a:t>حجز مياه النهر امام السد </a:t>
            </a:r>
            <a:r>
              <a:rPr lang="ar-EG" sz="2400" dirty="0" smtClean="0">
                <a:solidFill>
                  <a:schemeClr val="bg1"/>
                </a:solidFill>
              </a:rPr>
              <a:t/>
            </a:r>
            <a:br>
              <a:rPr lang="ar-EG" sz="2400" dirty="0" smtClean="0">
                <a:solidFill>
                  <a:schemeClr val="bg1"/>
                </a:solidFill>
              </a:rPr>
            </a:br>
            <a:r>
              <a:rPr lang="ar-EG" sz="2400" b="1" dirty="0" smtClean="0">
                <a:solidFill>
                  <a:schemeClr val="bg1"/>
                </a:solidFill>
              </a:rPr>
              <a:t>- </a:t>
            </a:r>
            <a:r>
              <a:rPr lang="ar-EG" sz="2400" b="1" dirty="0" smtClean="0"/>
              <a:t>ادى تخزين المياه امام السد  الى ترسيب المواد الطمية التى يجلبها النهر فى مواسم الفيضان </a:t>
            </a:r>
            <a:br>
              <a:rPr lang="ar-EG" sz="2400" b="1" dirty="0" smtClean="0"/>
            </a:br>
            <a:r>
              <a:rPr lang="ar-EG" sz="2400" b="1" dirty="0" smtClean="0"/>
              <a:t>ترتب على هذا بطبيعة الحال </a:t>
            </a:r>
            <a:br>
              <a:rPr lang="ar-EG" sz="2400" b="1" dirty="0" smtClean="0"/>
            </a:br>
            <a:r>
              <a:rPr lang="ar-EG" sz="2400" b="1" dirty="0" smtClean="0"/>
              <a:t>      --- زيادة سرعة المياه المتجهة صوب الشمال اى خلف السد نتيجة لخلوها من المواد الطميية والرملية </a:t>
            </a:r>
            <a:br>
              <a:rPr lang="ar-EG" sz="2400" b="1" dirty="0" smtClean="0"/>
            </a:br>
            <a:r>
              <a:rPr lang="ar-EG" sz="2400" b="1" dirty="0" smtClean="0"/>
              <a:t>      ---- تزيد مقدرة المياه على النحت من شان هذا ان يؤثر على القناطر الموجودة حاليا على النيل</a:t>
            </a:r>
            <a:r>
              <a:rPr lang="ar-EG" sz="2400" dirty="0" smtClean="0">
                <a:solidFill>
                  <a:schemeClr val="bg1"/>
                </a:solidFill>
              </a:rPr>
              <a:t/>
            </a:r>
            <a:br>
              <a:rPr lang="ar-EG" sz="2400" dirty="0" smtClean="0">
                <a:solidFill>
                  <a:schemeClr val="bg1"/>
                </a:solidFill>
              </a:rPr>
            </a:br>
            <a:r>
              <a:rPr lang="ar-EG" sz="2400" dirty="0" smtClean="0">
                <a:solidFill>
                  <a:schemeClr val="bg1"/>
                </a:solidFill>
              </a:rPr>
              <a:t>- </a:t>
            </a:r>
            <a:r>
              <a:rPr lang="ar-EG" sz="3100" b="1" u="sng" dirty="0" smtClean="0">
                <a:solidFill>
                  <a:schemeClr val="tx2"/>
                </a:solidFill>
              </a:rPr>
              <a:t>للتغلب على هذه المشكلة </a:t>
            </a:r>
            <a:r>
              <a:rPr lang="ar-EG" sz="2400" b="1" dirty="0" smtClean="0">
                <a:solidFill>
                  <a:schemeClr val="accent2">
                    <a:lumMod val="50000"/>
                  </a:schemeClr>
                </a:solidFill>
              </a:rPr>
              <a:t/>
            </a:r>
            <a:br>
              <a:rPr lang="ar-EG" sz="2400" b="1" dirty="0" smtClean="0">
                <a:solidFill>
                  <a:schemeClr val="accent2">
                    <a:lumMod val="50000"/>
                  </a:schemeClr>
                </a:solidFill>
              </a:rPr>
            </a:br>
            <a:r>
              <a:rPr lang="ar-EG" sz="2400" dirty="0" smtClean="0">
                <a:solidFill>
                  <a:schemeClr val="accent2">
                    <a:lumMod val="50000"/>
                  </a:schemeClr>
                </a:solidFill>
              </a:rPr>
              <a:t> </a:t>
            </a:r>
            <a:r>
              <a:rPr lang="ar-EG" sz="2400" dirty="0" smtClean="0"/>
              <a:t>اقامة مجموعة من القناطر على نهر النيل فى المسافة من اسوان حتى القاهرة بغرض تقليل سرعة تدفق المياه</a:t>
            </a:r>
            <a:endParaRPr lang="ar-EG" sz="24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517</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المشاريع الهندسية على النيل فى الجنوب واثرها على مائية النهر</vt:lpstr>
      <vt:lpstr>Slide 3</vt:lpstr>
      <vt:lpstr>Slide 4</vt:lpstr>
      <vt:lpstr>Slide 5</vt:lpstr>
      <vt:lpstr>Slide 6</vt:lpstr>
      <vt:lpstr>Slide 7</vt:lpstr>
      <vt:lpstr>الخصائص العامه للسد العالى  1- يضمن السد العالى تصريفا سنويا ثابتا مقداره 74 مليار متر مكعب يخص مصر منه 55 مليار متر مكعب والسودان 19 مليار متر مكعب ، والباقى مقداره 10 مليارات متر مكعب لمواجهة الفاقد بالتخزين والتسرب من حوض التخزين 2- بحيرة ناصر هى بحيرة مستطيلة تكونت نتيجة لبناء السد العالى وتخزين المياه امامه ، وهذا ادى الى انتشار  مياها فى الاجزاء الدنيا من الادوية المنتهية الى النيل على كلا جانبيه مثل وادي كروسكو ووادى العلاقى ووادى كلابشة ويتوقف مدى انتشار هذه المياه فى مصبات الاودية على مناسيب كنتوريا </vt:lpstr>
      <vt:lpstr>بعض النتائج الطبيعية المرتبطة ببناء السد العالى 1- حجز مياه النهر امام السد  - ادى تخزين المياه امام السد  الى ترسيب المواد الطمية التى يجلبها النهر فى مواسم الفيضان  ترتب على هذا بطبيعة الحال        --- زيادة سرعة المياه المتجهة صوب الشمال اى خلف السد نتيجة لخلوها من المواد الطميية والرملية        ---- تزيد مقدرة المياه على النحت من شان هذا ان يؤثر على القناطر الموجودة حاليا على النيل - للتغلب على هذه المشكلة   اقامة مجموعة من القناطر على نهر النيل فى المسافة من اسوان حتى القاهرة بغرض تقليل سرعة تدفق المياه</vt:lpstr>
      <vt:lpstr>2- تاكل شواطئ الدلتا  - هى من المشاكل التى لابد من معالجتها فورا بطرق الحماية المختلفة 3- تسرب مياه بحيرة السد     يحدث تسرب لمياه بحيرة السد بعد ان يصل التخزين الى حده الاقصى الى مسافات بعيدة فى بعض الاودية للتغلب على هذه المشكلة -  بناء سدود  صغيرة يصل منسوبها الى مستوى اعلى من منسوب التخزين فى البحيرة  4 - حرمان الاراضى الزراعية من المواد الطمية  - التى كانت تقوم بتجديد خصوبة التربة تلقائيا نتيجة لتراكم او ترسيب الحمولة التى ينقلها النهر فى مواسم الفيضان   </vt:lpstr>
      <vt:lpstr>للتغلب على هذه المشكلة  - العناية بالاراضى الزراعية  من خلال  تسميدهها صناعيا حتى تحتفظ بخصوبتها  5 - تحويل ري الاراضى الزراعية فى الوجه القبلى  من الرى الحوضي الى الري الدائم ويرتبط بالري الدائم دائما بعض الامراض المتوطنة مثل البلهارسيا والملاريا 6 - نقص السردين  - الذى كان يتكاثر فى مواسم الفيضان   - للتغلب على هذه المشكلة  - محاولة استغلال الثروة السمكية الموجودة على اعماق ابعد من تلك التى يوجد بها السردين - استغلال الثروة السمكية ببحيرة ناصر بطريقة اقتصادية منظمة </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mosalama</dc:creator>
  <cp:lastModifiedBy>mosalama</cp:lastModifiedBy>
  <cp:revision>33</cp:revision>
  <dcterms:created xsi:type="dcterms:W3CDTF">2006-08-16T00:00:00Z</dcterms:created>
  <dcterms:modified xsi:type="dcterms:W3CDTF">2020-03-28T19:12:32Z</dcterms:modified>
</cp:coreProperties>
</file>